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notesSlides/notesSlide23.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9.xml" ContentType="application/vnd.openxmlformats-officedocument.drawingml.chart+xml"/>
  <Override PartName="/ppt/drawings/drawing3.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0.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handoutMasterIdLst>
    <p:handoutMasterId r:id="rId36"/>
  </p:handoutMasterIdLst>
  <p:sldIdLst>
    <p:sldId id="258" r:id="rId2"/>
    <p:sldId id="326" r:id="rId3"/>
    <p:sldId id="343" r:id="rId4"/>
    <p:sldId id="344" r:id="rId5"/>
    <p:sldId id="346" r:id="rId6"/>
    <p:sldId id="345" r:id="rId7"/>
    <p:sldId id="347" r:id="rId8"/>
    <p:sldId id="348" r:id="rId9"/>
    <p:sldId id="349" r:id="rId10"/>
    <p:sldId id="341" r:id="rId11"/>
    <p:sldId id="342" r:id="rId12"/>
    <p:sldId id="359" r:id="rId13"/>
    <p:sldId id="356" r:id="rId14"/>
    <p:sldId id="358" r:id="rId15"/>
    <p:sldId id="330" r:id="rId16"/>
    <p:sldId id="357" r:id="rId17"/>
    <p:sldId id="327" r:id="rId18"/>
    <p:sldId id="360" r:id="rId19"/>
    <p:sldId id="340" r:id="rId20"/>
    <p:sldId id="307" r:id="rId21"/>
    <p:sldId id="290" r:id="rId22"/>
    <p:sldId id="319" r:id="rId23"/>
    <p:sldId id="275" r:id="rId24"/>
    <p:sldId id="312" r:id="rId25"/>
    <p:sldId id="311" r:id="rId26"/>
    <p:sldId id="313" r:id="rId27"/>
    <p:sldId id="332" r:id="rId28"/>
    <p:sldId id="336" r:id="rId29"/>
    <p:sldId id="333" r:id="rId30"/>
    <p:sldId id="355" r:id="rId31"/>
    <p:sldId id="350" r:id="rId32"/>
    <p:sldId id="315" r:id="rId33"/>
    <p:sldId id="317" r:id="rId34"/>
  </p:sldIdLst>
  <p:sldSz cx="9144000" cy="6858000" type="screen4x3"/>
  <p:notesSz cx="6815138" cy="99441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800000"/>
    <a:srgbClr val="580000"/>
    <a:srgbClr val="FFFFCC"/>
    <a:srgbClr val="3399FF"/>
    <a:srgbClr val="0000FF"/>
    <a:srgbClr val="FFCCFF"/>
    <a:srgbClr val="2A0000"/>
    <a:srgbClr val="CCFF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3" autoAdjust="0"/>
    <p:restoredTop sz="75888" autoAdjust="0"/>
  </p:normalViewPr>
  <p:slideViewPr>
    <p:cSldViewPr>
      <p:cViewPr>
        <p:scale>
          <a:sx n="70" d="100"/>
          <a:sy n="70" d="100"/>
        </p:scale>
        <p:origin x="-1314"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1052;&#1086;&#1080;%20&#1076;&#1086;&#1082;&#1091;&#1084;&#1077;&#1085;&#1090;&#1099;\&#1056;&#1072;&#1073;&#1086;&#1095;&#1080;&#1081;%20&#1089;&#1090;&#1086;&#1083;\&#1051;&#1080;&#1089;&#1090;%20Microsoft%20Office%20Excel%20(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1044;&#1040;&#1056;&#1068;&#1071;%20&#1042;&#1040;&#1051;&#1045;&#1056;&#1068;&#1045;&#1042;&#1053;&#1040;\Desktop\&#1050;&#1086;&#1085;&#1092;&#1077;&#1088;&#1077;&#1085;&#1094;&#1080;&#1103;%20&#1074;%20&#1043;&#1053;&#1048;&#1048;&#1069;&#1052;&#1045;\&#1076;&#1080;&#1072;&#1075;&#1088;&#1072;&#1084;&#1084;&#109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1052;&#1086;&#1080;%20&#1076;&#1086;&#1082;&#1091;&#1084;&#1077;&#1085;&#1090;&#1099;\&#1056;&#1072;&#1073;&#1086;&#1095;&#1080;&#1081;%20&#1089;&#1090;&#1086;&#1083;\&#1051;&#1080;&#1089;&#1090;%20Microsoft%20Office%20Excel%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1052;&#1086;&#1080;%20&#1076;&#1086;&#1082;&#1091;&#1084;&#1077;&#1085;&#1090;&#1099;\&#1056;&#1072;&#1073;&#1086;&#1095;&#1080;&#1081;%20&#1089;&#1090;&#1086;&#1083;\&#1051;&#1080;&#1089;&#1090;%20Microsoft%20Office%20Excel%20(2).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1" Type="http://schemas.openxmlformats.org/officeDocument/2006/relationships/oleObject" Target="file:///D:\&#1052;&#1086;&#1080;%20&#1076;&#1086;&#1082;&#1091;&#1084;&#1077;&#1085;&#1090;&#1099;\&#1056;&#1072;&#1073;&#1086;&#1095;&#1080;&#1081;%20&#1089;&#1090;&#1086;&#1083;\&#1051;&#1080;&#1089;&#1090;%20Microsoft%20Office%20Excel%20(2).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S. aureus</c:v>
          </c:tx>
          <c:spPr>
            <a:solidFill>
              <a:srgbClr val="C00000"/>
            </a:solidFill>
          </c:spPr>
          <c:invertIfNegative val="0"/>
          <c:errBars>
            <c:errBarType val="both"/>
            <c:errValType val="cust"/>
            <c:noEndCap val="0"/>
            <c:plus>
              <c:numRef>
                <c:f>Лист2!$S$3:$S$10</c:f>
                <c:numCache>
                  <c:formatCode>General</c:formatCode>
                  <c:ptCount val="8"/>
                  <c:pt idx="0">
                    <c:v>2.0831859858307111</c:v>
                  </c:pt>
                  <c:pt idx="1">
                    <c:v>1.2932523682957773</c:v>
                  </c:pt>
                  <c:pt idx="2">
                    <c:v>1.8203300434177296</c:v>
                  </c:pt>
                  <c:pt idx="3">
                    <c:v>1.8400559385508122</c:v>
                  </c:pt>
                  <c:pt idx="4">
                    <c:v>0.98155925867038718</c:v>
                  </c:pt>
                  <c:pt idx="5">
                    <c:v>0.90920309080855433</c:v>
                  </c:pt>
                  <c:pt idx="6">
                    <c:v>0.32342906496895457</c:v>
                  </c:pt>
                  <c:pt idx="7">
                    <c:v>0</c:v>
                  </c:pt>
                </c:numCache>
              </c:numRef>
            </c:plus>
            <c:minus>
              <c:numRef>
                <c:f>Лист2!$S$4:$S$10</c:f>
                <c:numCache>
                  <c:formatCode>General</c:formatCode>
                  <c:ptCount val="7"/>
                  <c:pt idx="0">
                    <c:v>1.2932523682957773</c:v>
                  </c:pt>
                  <c:pt idx="1">
                    <c:v>1.8203300434177296</c:v>
                  </c:pt>
                  <c:pt idx="2">
                    <c:v>1.8400559385508122</c:v>
                  </c:pt>
                  <c:pt idx="3">
                    <c:v>0.98155925867038718</c:v>
                  </c:pt>
                  <c:pt idx="4">
                    <c:v>0.90920309080855433</c:v>
                  </c:pt>
                  <c:pt idx="5">
                    <c:v>0.32342906496895457</c:v>
                  </c:pt>
                  <c:pt idx="6">
                    <c:v>0</c:v>
                  </c:pt>
                </c:numCache>
              </c:numRef>
            </c:minus>
          </c:errBars>
          <c:cat>
            <c:strRef>
              <c:f>Лист2!$K$3:$K$10</c:f>
              <c:strCache>
                <c:ptCount val="8"/>
                <c:pt idx="0">
                  <c:v>БПЕН</c:v>
                </c:pt>
                <c:pt idx="1">
                  <c:v>ЭРИ</c:v>
                </c:pt>
                <c:pt idx="2">
                  <c:v>ЦЕФТР</c:v>
                </c:pt>
                <c:pt idx="3">
                  <c:v>ОКСА</c:v>
                </c:pt>
                <c:pt idx="4">
                  <c:v>ГЕНТА</c:v>
                </c:pt>
                <c:pt idx="5">
                  <c:v>КЛИНД</c:v>
                </c:pt>
                <c:pt idx="6">
                  <c:v>ЛЕВО</c:v>
                </c:pt>
                <c:pt idx="7">
                  <c:v>ВАНК</c:v>
                </c:pt>
              </c:strCache>
            </c:strRef>
          </c:cat>
          <c:val>
            <c:numRef>
              <c:f>Лист2!$Q$3:$Q$10</c:f>
              <c:numCache>
                <c:formatCode>General</c:formatCode>
                <c:ptCount val="8"/>
                <c:pt idx="0">
                  <c:v>92.78</c:v>
                </c:pt>
                <c:pt idx="1">
                  <c:v>11.28</c:v>
                </c:pt>
                <c:pt idx="2">
                  <c:v>5.48</c:v>
                </c:pt>
                <c:pt idx="3">
                  <c:v>5.3599999999999985</c:v>
                </c:pt>
                <c:pt idx="4">
                  <c:v>2.98</c:v>
                </c:pt>
                <c:pt idx="5">
                  <c:v>2.6599999999999997</c:v>
                </c:pt>
                <c:pt idx="6">
                  <c:v>1.3399999999999994</c:v>
                </c:pt>
                <c:pt idx="7">
                  <c:v>0</c:v>
                </c:pt>
              </c:numCache>
            </c:numRef>
          </c:val>
        </c:ser>
        <c:ser>
          <c:idx val="1"/>
          <c:order val="1"/>
          <c:tx>
            <c:strRef>
              <c:f>Лист2!$T$2</c:f>
              <c:strCache>
                <c:ptCount val="1"/>
                <c:pt idx="0">
                  <c:v>S.epidermidis</c:v>
                </c:pt>
              </c:strCache>
            </c:strRef>
          </c:tx>
          <c:spPr>
            <a:solidFill>
              <a:schemeClr val="bg2">
                <a:lumMod val="25000"/>
              </a:schemeClr>
            </a:solidFill>
          </c:spPr>
          <c:invertIfNegative val="0"/>
          <c:errBars>
            <c:errBarType val="both"/>
            <c:errValType val="stdErr"/>
            <c:noEndCap val="0"/>
          </c:errBars>
          <c:val>
            <c:numRef>
              <c:f>Лист2!$T$3:$T$10</c:f>
              <c:numCache>
                <c:formatCode>General</c:formatCode>
                <c:ptCount val="8"/>
                <c:pt idx="0">
                  <c:v>83.5</c:v>
                </c:pt>
                <c:pt idx="1">
                  <c:v>48.98</c:v>
                </c:pt>
                <c:pt idx="2">
                  <c:v>10</c:v>
                </c:pt>
                <c:pt idx="3">
                  <c:v>2.2200000000000002</c:v>
                </c:pt>
                <c:pt idx="4">
                  <c:v>15.82</c:v>
                </c:pt>
                <c:pt idx="5">
                  <c:v>13.66</c:v>
                </c:pt>
                <c:pt idx="6">
                  <c:v>10.08</c:v>
                </c:pt>
                <c:pt idx="7">
                  <c:v>0</c:v>
                </c:pt>
              </c:numCache>
            </c:numRef>
          </c:val>
        </c:ser>
        <c:dLbls>
          <c:showLegendKey val="0"/>
          <c:showVal val="0"/>
          <c:showCatName val="0"/>
          <c:showSerName val="0"/>
          <c:showPercent val="0"/>
          <c:showBubbleSize val="0"/>
        </c:dLbls>
        <c:gapWidth val="150"/>
        <c:axId val="138368896"/>
        <c:axId val="138370432"/>
      </c:barChart>
      <c:catAx>
        <c:axId val="138368896"/>
        <c:scaling>
          <c:orientation val="minMax"/>
        </c:scaling>
        <c:delete val="0"/>
        <c:axPos val="b"/>
        <c:majorTickMark val="out"/>
        <c:minorTickMark val="none"/>
        <c:tickLblPos val="nextTo"/>
        <c:crossAx val="138370432"/>
        <c:crossesAt val="0.1"/>
        <c:auto val="1"/>
        <c:lblAlgn val="ctr"/>
        <c:lblOffset val="100"/>
        <c:noMultiLvlLbl val="0"/>
      </c:catAx>
      <c:valAx>
        <c:axId val="138370432"/>
        <c:scaling>
          <c:logBase val="10"/>
          <c:orientation val="minMax"/>
          <c:max val="100"/>
          <c:min val="0.1"/>
        </c:scaling>
        <c:delete val="0"/>
        <c:axPos val="l"/>
        <c:majorGridlines/>
        <c:numFmt formatCode="General" sourceLinked="1"/>
        <c:majorTickMark val="out"/>
        <c:minorTickMark val="none"/>
        <c:tickLblPos val="nextTo"/>
        <c:crossAx val="138368896"/>
        <c:crosses val="autoZero"/>
        <c:crossBetween val="between"/>
      </c:valAx>
    </c:plotArea>
    <c:legend>
      <c:legendPos val="r"/>
      <c:layout>
        <c:manualLayout>
          <c:xMode val="edge"/>
          <c:yMode val="edge"/>
          <c:x val="0.4771199457522301"/>
          <c:y val="2.061042362814388E-2"/>
          <c:w val="0.48499853202409637"/>
          <c:h val="0.17848060659084294"/>
        </c:manualLayout>
      </c:layout>
      <c:overlay val="1"/>
      <c:txPr>
        <a:bodyPr/>
        <a:lstStyle/>
        <a:p>
          <a:pPr>
            <a:defRPr sz="1700" b="1">
              <a:latin typeface="Arial" pitchFamily="34" charset="0"/>
              <a:cs typeface="Arial" pitchFamily="34" charset="0"/>
            </a:defRPr>
          </a:pPr>
          <a:endParaRPr lang="ru-RU"/>
        </a:p>
      </c:tx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Pt>
            <c:idx val="1"/>
            <c:bubble3D val="0"/>
            <c:spPr>
              <a:solidFill>
                <a:srgbClr val="FFFF99"/>
              </a:solidFill>
            </c:spPr>
          </c:dPt>
          <c:dPt>
            <c:idx val="2"/>
            <c:bubble3D val="0"/>
            <c:spPr>
              <a:solidFill>
                <a:srgbClr val="FFC000"/>
              </a:solidFill>
            </c:spPr>
          </c:dPt>
          <c:dPt>
            <c:idx val="4"/>
            <c:bubble3D val="0"/>
            <c:spPr>
              <a:solidFill>
                <a:srgbClr val="FF5050"/>
              </a:solidFill>
            </c:spPr>
          </c:dPt>
          <c:dPt>
            <c:idx val="5"/>
            <c:bubble3D val="0"/>
            <c:spPr>
              <a:solidFill>
                <a:srgbClr val="9999FF"/>
              </a:solidFill>
            </c:spPr>
          </c:dPt>
          <c:dPt>
            <c:idx val="7"/>
            <c:bubble3D val="0"/>
            <c:spPr>
              <a:solidFill>
                <a:srgbClr val="66CCFF"/>
              </a:solidFill>
            </c:spPr>
          </c:dPt>
          <c:dLbls>
            <c:dLbl>
              <c:idx val="0"/>
              <c:layout>
                <c:manualLayout>
                  <c:x val="-8.9004278008556394E-3"/>
                  <c:y val="-2.4058885383806541E-2"/>
                </c:manualLayout>
              </c:layout>
              <c:showLegendKey val="0"/>
              <c:showVal val="0"/>
              <c:showCatName val="0"/>
              <c:showSerName val="0"/>
              <c:showPercent val="1"/>
              <c:showBubbleSize val="0"/>
            </c:dLbl>
            <c:dLbl>
              <c:idx val="1"/>
              <c:layout>
                <c:manualLayout>
                  <c:x val="-6.5995411990824218E-2"/>
                  <c:y val="0.13791864345032687"/>
                </c:manualLayout>
              </c:layout>
              <c:showLegendKey val="0"/>
              <c:showVal val="0"/>
              <c:showCatName val="0"/>
              <c:showSerName val="0"/>
              <c:showPercent val="1"/>
              <c:showBubbleSize val="0"/>
            </c:dLbl>
            <c:dLbl>
              <c:idx val="2"/>
              <c:layout>
                <c:manualLayout>
                  <c:x val="-3.1800896935127252E-3"/>
                  <c:y val="1.9879612840193083E-2"/>
                </c:manualLayout>
              </c:layout>
              <c:showLegendKey val="0"/>
              <c:showVal val="0"/>
              <c:showCatName val="0"/>
              <c:showSerName val="0"/>
              <c:showPercent val="1"/>
              <c:showBubbleSize val="0"/>
            </c:dLbl>
            <c:dLbl>
              <c:idx val="3"/>
              <c:layout>
                <c:manualLayout>
                  <c:x val="-5.1285469237605116E-2"/>
                  <c:y val="2.4068821050365549E-2"/>
                </c:manualLayout>
              </c:layout>
              <c:showLegendKey val="0"/>
              <c:showVal val="0"/>
              <c:showCatName val="0"/>
              <c:showSerName val="0"/>
              <c:showPercent val="1"/>
              <c:showBubbleSize val="0"/>
            </c:dLbl>
            <c:dLbl>
              <c:idx val="4"/>
              <c:layout>
                <c:manualLayout>
                  <c:x val="-9.815652964639337E-4"/>
                  <c:y val="-9.7981238149647695E-2"/>
                </c:manualLayout>
              </c:layout>
              <c:showLegendKey val="0"/>
              <c:showVal val="0"/>
              <c:showCatName val="0"/>
              <c:showSerName val="0"/>
              <c:showPercent val="1"/>
              <c:showBubbleSize val="0"/>
            </c:dLbl>
            <c:dLbl>
              <c:idx val="5"/>
              <c:layout>
                <c:manualLayout>
                  <c:x val="-7.7975251203928314E-2"/>
                  <c:y val="-6.1265660024702904E-3"/>
                </c:manualLayout>
              </c:layout>
              <c:showLegendKey val="0"/>
              <c:showVal val="0"/>
              <c:showCatName val="0"/>
              <c:showSerName val="0"/>
              <c:showPercent val="1"/>
              <c:showBubbleSize val="0"/>
            </c:dLbl>
            <c:dLbl>
              <c:idx val="6"/>
              <c:layout>
                <c:manualLayout>
                  <c:x val="-4.1762456858247442E-2"/>
                  <c:y val="-1.8207771347193664E-2"/>
                </c:manualLayout>
              </c:layout>
              <c:showLegendKey val="0"/>
              <c:showVal val="0"/>
              <c:showCatName val="0"/>
              <c:showSerName val="0"/>
              <c:showPercent val="1"/>
              <c:showBubbleSize val="0"/>
            </c:dLbl>
            <c:txPr>
              <a:bodyPr/>
              <a:lstStyle/>
              <a:p>
                <a:pPr>
                  <a:defRPr b="1">
                    <a:latin typeface="Cambria" pitchFamily="18" charset="0"/>
                  </a:defRPr>
                </a:pPr>
                <a:endParaRPr lang="ru-RU"/>
              </a:p>
            </c:txPr>
            <c:showLegendKey val="0"/>
            <c:showVal val="0"/>
            <c:showCatName val="0"/>
            <c:showSerName val="0"/>
            <c:showPercent val="1"/>
            <c:showBubbleSize val="0"/>
            <c:showLeaderLines val="1"/>
          </c:dLbls>
          <c:cat>
            <c:strRef>
              <c:f>Лист1!$A$51:$A$59</c:f>
              <c:strCache>
                <c:ptCount val="9"/>
                <c:pt idx="0">
                  <c:v>A.baumani </c:v>
                </c:pt>
                <c:pt idx="1">
                  <c:v>S.aureus </c:v>
                </c:pt>
                <c:pt idx="2">
                  <c:v>S.epidermidis </c:v>
                </c:pt>
                <c:pt idx="3">
                  <c:v>K.pneumoniae </c:v>
                </c:pt>
                <c:pt idx="4">
                  <c:v>P.mirabilis </c:v>
                </c:pt>
                <c:pt idx="5">
                  <c:v>P.aeruginosa </c:v>
                </c:pt>
                <c:pt idx="6">
                  <c:v>S.saprophyticus </c:v>
                </c:pt>
                <c:pt idx="7">
                  <c:v>E.agglomerans </c:v>
                </c:pt>
                <c:pt idx="8">
                  <c:v>E.aerogenes </c:v>
                </c:pt>
              </c:strCache>
            </c:strRef>
          </c:cat>
          <c:val>
            <c:numRef>
              <c:f>Лист1!$B$51:$B$59</c:f>
              <c:numCache>
                <c:formatCode>General</c:formatCode>
                <c:ptCount val="9"/>
                <c:pt idx="0">
                  <c:v>10</c:v>
                </c:pt>
                <c:pt idx="1">
                  <c:v>9</c:v>
                </c:pt>
                <c:pt idx="2">
                  <c:v>7</c:v>
                </c:pt>
                <c:pt idx="3">
                  <c:v>5</c:v>
                </c:pt>
                <c:pt idx="4">
                  <c:v>5</c:v>
                </c:pt>
                <c:pt idx="5">
                  <c:v>5</c:v>
                </c:pt>
                <c:pt idx="6">
                  <c:v>2</c:v>
                </c:pt>
                <c:pt idx="7">
                  <c:v>1</c:v>
                </c:pt>
                <c:pt idx="8">
                  <c:v>1</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7567502152263309"/>
          <c:y val="0.11582005594149669"/>
          <c:w val="0.21542645751958225"/>
          <c:h val="0.6421769045430864"/>
        </c:manualLayout>
      </c:layout>
      <c:overlay val="0"/>
      <c:txPr>
        <a:bodyPr/>
        <a:lstStyle/>
        <a:p>
          <a:pPr>
            <a:defRPr sz="1600">
              <a:latin typeface="Cambria" pitchFamily="18" charset="0"/>
            </a:defRPr>
          </a:pPr>
          <a:endParaRPr lang="ru-RU"/>
        </a:p>
      </c:txPr>
    </c:legend>
    <c:plotVisOnly val="1"/>
    <c:dispBlanksAs val="zero"/>
    <c:showDLblsOverMax val="0"/>
  </c:chart>
  <c:spPr>
    <a:ln>
      <a:noFill/>
    </a:ln>
  </c:spPr>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7.7704965896464764E-2"/>
          <c:y val="7.5242487037914682E-2"/>
          <c:w val="0.89397004079447862"/>
          <c:h val="0.80879486956594893"/>
        </c:manualLayout>
      </c:layout>
      <c:bar3DChart>
        <c:barDir val="col"/>
        <c:grouping val="clustered"/>
        <c:varyColors val="0"/>
        <c:ser>
          <c:idx val="0"/>
          <c:order val="0"/>
          <c:tx>
            <c:strRef>
              <c:f>Лист2!$K$28</c:f>
              <c:strCache>
                <c:ptCount val="1"/>
                <c:pt idx="0">
                  <c:v>S. aureus</c:v>
                </c:pt>
              </c:strCache>
            </c:strRef>
          </c:tx>
          <c:spPr>
            <a:solidFill>
              <a:srgbClr val="FFC000"/>
            </a:solidFill>
          </c:spPr>
          <c:invertIfNegative val="0"/>
          <c:dLbls>
            <c:txPr>
              <a:bodyPr/>
              <a:lstStyle/>
              <a:p>
                <a:pPr>
                  <a:defRPr sz="1700"/>
                </a:pPr>
                <a:endParaRPr lang="ru-RU"/>
              </a:p>
            </c:txPr>
            <c:showLegendKey val="0"/>
            <c:showVal val="1"/>
            <c:showCatName val="0"/>
            <c:showSerName val="0"/>
            <c:showPercent val="0"/>
            <c:showBubbleSize val="0"/>
            <c:showLeaderLines val="0"/>
          </c:dLbls>
          <c:cat>
            <c:numRef>
              <c:f>Лист2!$L$27:$P$27</c:f>
              <c:numCache>
                <c:formatCode>General</c:formatCode>
                <c:ptCount val="5"/>
                <c:pt idx="0">
                  <c:v>2011</c:v>
                </c:pt>
                <c:pt idx="1">
                  <c:v>2012</c:v>
                </c:pt>
                <c:pt idx="2">
                  <c:v>2013</c:v>
                </c:pt>
                <c:pt idx="3">
                  <c:v>2014</c:v>
                </c:pt>
                <c:pt idx="4">
                  <c:v>2015</c:v>
                </c:pt>
              </c:numCache>
            </c:numRef>
          </c:cat>
          <c:val>
            <c:numRef>
              <c:f>Лист2!$L$28:$P$28</c:f>
              <c:numCache>
                <c:formatCode>General</c:formatCode>
                <c:ptCount val="5"/>
                <c:pt idx="0">
                  <c:v>1.8</c:v>
                </c:pt>
                <c:pt idx="1">
                  <c:v>7.5</c:v>
                </c:pt>
                <c:pt idx="2">
                  <c:v>2.1</c:v>
                </c:pt>
                <c:pt idx="3">
                  <c:v>11.5</c:v>
                </c:pt>
                <c:pt idx="4">
                  <c:v>3.9</c:v>
                </c:pt>
              </c:numCache>
            </c:numRef>
          </c:val>
        </c:ser>
        <c:dLbls>
          <c:showLegendKey val="0"/>
          <c:showVal val="0"/>
          <c:showCatName val="0"/>
          <c:showSerName val="0"/>
          <c:showPercent val="0"/>
          <c:showBubbleSize val="0"/>
        </c:dLbls>
        <c:gapWidth val="150"/>
        <c:shape val="cylinder"/>
        <c:axId val="138395648"/>
        <c:axId val="138397184"/>
        <c:axId val="0"/>
      </c:bar3DChart>
      <c:catAx>
        <c:axId val="138395648"/>
        <c:scaling>
          <c:orientation val="minMax"/>
        </c:scaling>
        <c:delete val="1"/>
        <c:axPos val="b"/>
        <c:numFmt formatCode="General" sourceLinked="1"/>
        <c:majorTickMark val="out"/>
        <c:minorTickMark val="none"/>
        <c:tickLblPos val="none"/>
        <c:crossAx val="138397184"/>
        <c:crosses val="autoZero"/>
        <c:auto val="1"/>
        <c:lblAlgn val="ctr"/>
        <c:lblOffset val="100"/>
        <c:noMultiLvlLbl val="0"/>
      </c:catAx>
      <c:valAx>
        <c:axId val="138397184"/>
        <c:scaling>
          <c:orientation val="minMax"/>
        </c:scaling>
        <c:delete val="1"/>
        <c:axPos val="l"/>
        <c:numFmt formatCode="General" sourceLinked="1"/>
        <c:majorTickMark val="out"/>
        <c:minorTickMark val="none"/>
        <c:tickLblPos val="none"/>
        <c:crossAx val="138395648"/>
        <c:crosses val="autoZero"/>
        <c:crossBetween val="between"/>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1.4076172299263608E-2"/>
          <c:y val="5.1400554097404488E-2"/>
          <c:w val="0.95518512039292458"/>
          <c:h val="0.94702127691517857"/>
        </c:manualLayout>
      </c:layout>
      <c:bar3DChart>
        <c:barDir val="col"/>
        <c:grouping val="clustered"/>
        <c:varyColors val="0"/>
        <c:ser>
          <c:idx val="0"/>
          <c:order val="0"/>
          <c:tx>
            <c:strRef>
              <c:f>Лист2!$K$29</c:f>
              <c:strCache>
                <c:ptCount val="1"/>
                <c:pt idx="0">
                  <c:v>S. epidermidis</c:v>
                </c:pt>
              </c:strCache>
            </c:strRef>
          </c:tx>
          <c:spPr>
            <a:solidFill>
              <a:schemeClr val="bg2">
                <a:lumMod val="25000"/>
              </a:schemeClr>
            </a:solidFill>
            <a:ln>
              <a:solidFill>
                <a:schemeClr val="bg2">
                  <a:lumMod val="25000"/>
                </a:schemeClr>
              </a:solidFill>
            </a:ln>
          </c:spPr>
          <c:invertIfNegative val="0"/>
          <c:val>
            <c:numRef>
              <c:f>Лист2!$L$29:$P$29</c:f>
              <c:numCache>
                <c:formatCode>General</c:formatCode>
                <c:ptCount val="5"/>
                <c:pt idx="0">
                  <c:v>0</c:v>
                </c:pt>
                <c:pt idx="1">
                  <c:v>0</c:v>
                </c:pt>
                <c:pt idx="2">
                  <c:v>0</c:v>
                </c:pt>
                <c:pt idx="3">
                  <c:v>0</c:v>
                </c:pt>
                <c:pt idx="4">
                  <c:v>11.1</c:v>
                </c:pt>
              </c:numCache>
            </c:numRef>
          </c:val>
        </c:ser>
        <c:dLbls>
          <c:showLegendKey val="0"/>
          <c:showVal val="0"/>
          <c:showCatName val="0"/>
          <c:showSerName val="0"/>
          <c:showPercent val="0"/>
          <c:showBubbleSize val="0"/>
        </c:dLbls>
        <c:gapWidth val="150"/>
        <c:shape val="cone"/>
        <c:axId val="139732096"/>
        <c:axId val="139733632"/>
        <c:axId val="0"/>
      </c:bar3DChart>
      <c:catAx>
        <c:axId val="139732096"/>
        <c:scaling>
          <c:orientation val="minMax"/>
        </c:scaling>
        <c:delete val="1"/>
        <c:axPos val="b"/>
        <c:majorTickMark val="out"/>
        <c:minorTickMark val="none"/>
        <c:tickLblPos val="none"/>
        <c:crossAx val="139733632"/>
        <c:crosses val="autoZero"/>
        <c:auto val="1"/>
        <c:lblAlgn val="ctr"/>
        <c:lblOffset val="100"/>
        <c:noMultiLvlLbl val="0"/>
      </c:catAx>
      <c:valAx>
        <c:axId val="139733632"/>
        <c:scaling>
          <c:orientation val="minMax"/>
        </c:scaling>
        <c:delete val="1"/>
        <c:axPos val="l"/>
        <c:numFmt formatCode="General" sourceLinked="1"/>
        <c:majorTickMark val="out"/>
        <c:minorTickMark val="none"/>
        <c:tickLblPos val="none"/>
        <c:crossAx val="139732096"/>
        <c:crosses val="autoZero"/>
        <c:crossBetween val="between"/>
      </c:valAx>
    </c:plotArea>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5.9363517065698396E-2"/>
          <c:y val="5.2204717803312498E-2"/>
          <c:w val="0.90433483373240486"/>
          <c:h val="0.75849757637708282"/>
        </c:manualLayout>
      </c:layout>
      <c:barChart>
        <c:barDir val="col"/>
        <c:grouping val="clustered"/>
        <c:varyColors val="0"/>
        <c:ser>
          <c:idx val="2"/>
          <c:order val="2"/>
          <c:tx>
            <c:strRef>
              <c:f>Лист1!$D$1</c:f>
              <c:strCache>
                <c:ptCount val="1"/>
              </c:strCache>
            </c:strRef>
          </c:tx>
          <c:invertIfNegative val="0"/>
          <c:dLbls>
            <c:dLbl>
              <c:idx val="0"/>
              <c:delete val="1"/>
            </c:dLbl>
            <c:dLbl>
              <c:idx val="2"/>
              <c:delete val="1"/>
            </c:dLbl>
            <c:showLegendKey val="0"/>
            <c:showVal val="1"/>
            <c:showCatName val="0"/>
            <c:showSerName val="0"/>
            <c:showPercent val="0"/>
            <c:showBubbleSize val="0"/>
            <c:showLeaderLines val="0"/>
          </c:dLbls>
          <c:cat>
            <c:strRef>
              <c:f>Лист1!$A$2:$A$5</c:f>
              <c:strCache>
                <c:ptCount val="4"/>
                <c:pt idx="0">
                  <c:v>Геронтол. центр</c:v>
                </c:pt>
                <c:pt idx="1">
                  <c:v>Детский стационар</c:v>
                </c:pt>
                <c:pt idx="2">
                  <c:v>Кардиоцентр</c:v>
                </c:pt>
                <c:pt idx="3">
                  <c:v>Поликлиника</c:v>
                </c:pt>
              </c:strCache>
            </c:strRef>
          </c:cat>
          <c:val>
            <c:numRef>
              <c:f>Лист1!$D$2:$D$5</c:f>
              <c:numCache>
                <c:formatCode>General</c:formatCode>
                <c:ptCount val="4"/>
              </c:numCache>
            </c:numRef>
          </c:val>
        </c:ser>
        <c:ser>
          <c:idx val="3"/>
          <c:order val="3"/>
          <c:tx>
            <c:strRef>
              <c:f>Лист1!$E$1</c:f>
              <c:strCache>
                <c:ptCount val="1"/>
              </c:strCache>
            </c:strRef>
          </c:tx>
          <c:invertIfNegative val="0"/>
          <c:cat>
            <c:strRef>
              <c:f>Лист1!$A$2:$A$5</c:f>
              <c:strCache>
                <c:ptCount val="4"/>
                <c:pt idx="0">
                  <c:v>Геронтол. центр</c:v>
                </c:pt>
                <c:pt idx="1">
                  <c:v>Детский стационар</c:v>
                </c:pt>
                <c:pt idx="2">
                  <c:v>Кардиоцентр</c:v>
                </c:pt>
                <c:pt idx="3">
                  <c:v>Поликлиника</c:v>
                </c:pt>
              </c:strCache>
            </c:strRef>
          </c:cat>
          <c:val>
            <c:numRef>
              <c:f>Лист1!$E$2:$E$5</c:f>
              <c:numCache>
                <c:formatCode>General</c:formatCode>
                <c:ptCount val="4"/>
              </c:numCache>
            </c:numRef>
          </c:val>
        </c:ser>
        <c:ser>
          <c:idx val="4"/>
          <c:order val="4"/>
          <c:tx>
            <c:strRef>
              <c:f>Лист1!$F$1</c:f>
              <c:strCache>
                <c:ptCount val="1"/>
              </c:strCache>
            </c:strRef>
          </c:tx>
          <c:invertIfNegative val="0"/>
          <c:cat>
            <c:strRef>
              <c:f>Лист1!$A$2:$A$5</c:f>
              <c:strCache>
                <c:ptCount val="4"/>
                <c:pt idx="0">
                  <c:v>Геронтол. центр</c:v>
                </c:pt>
                <c:pt idx="1">
                  <c:v>Детский стационар</c:v>
                </c:pt>
                <c:pt idx="2">
                  <c:v>Кардиоцентр</c:v>
                </c:pt>
                <c:pt idx="3">
                  <c:v>Поликлиника</c:v>
                </c:pt>
              </c:strCache>
            </c:strRef>
          </c:cat>
          <c:val>
            <c:numRef>
              <c:f>Лист1!$F$2:$F$5</c:f>
              <c:numCache>
                <c:formatCode>General</c:formatCode>
                <c:ptCount val="4"/>
              </c:numCache>
            </c:numRef>
          </c:val>
        </c:ser>
        <c:ser>
          <c:idx val="5"/>
          <c:order val="5"/>
          <c:tx>
            <c:strRef>
              <c:f>Лист1!$G$1</c:f>
              <c:strCache>
                <c:ptCount val="1"/>
              </c:strCache>
            </c:strRef>
          </c:tx>
          <c:invertIfNegative val="0"/>
          <c:cat>
            <c:strRef>
              <c:f>Лист1!$A$2:$A$5</c:f>
              <c:strCache>
                <c:ptCount val="4"/>
                <c:pt idx="0">
                  <c:v>Геронтол. центр</c:v>
                </c:pt>
                <c:pt idx="1">
                  <c:v>Детский стационар</c:v>
                </c:pt>
                <c:pt idx="2">
                  <c:v>Кардиоцентр</c:v>
                </c:pt>
                <c:pt idx="3">
                  <c:v>Поликлиника</c:v>
                </c:pt>
              </c:strCache>
            </c:strRef>
          </c:cat>
          <c:val>
            <c:numRef>
              <c:f>Лист1!$G$2:$G$5</c:f>
              <c:numCache>
                <c:formatCode>General</c:formatCode>
                <c:ptCount val="4"/>
                <c:pt idx="3">
                  <c:v>0</c:v>
                </c:pt>
              </c:numCache>
            </c:numRef>
          </c:val>
        </c:ser>
        <c:ser>
          <c:idx val="6"/>
          <c:order val="6"/>
          <c:tx>
            <c:strRef>
              <c:f>Лист1!$H$1</c:f>
              <c:strCache>
                <c:ptCount val="1"/>
              </c:strCache>
            </c:strRef>
          </c:tx>
          <c:invertIfNegative val="0"/>
          <c:dLbls>
            <c:dLbl>
              <c:idx val="0"/>
              <c:delete val="1"/>
            </c:dLbl>
            <c:dLbl>
              <c:idx val="1"/>
              <c:delete val="1"/>
            </c:dLbl>
            <c:showLegendKey val="0"/>
            <c:showVal val="1"/>
            <c:showCatName val="0"/>
            <c:showSerName val="0"/>
            <c:showPercent val="0"/>
            <c:showBubbleSize val="0"/>
            <c:showLeaderLines val="0"/>
          </c:dLbls>
          <c:cat>
            <c:strRef>
              <c:f>Лист1!$A$2:$A$5</c:f>
              <c:strCache>
                <c:ptCount val="4"/>
                <c:pt idx="0">
                  <c:v>Геронтол. центр</c:v>
                </c:pt>
                <c:pt idx="1">
                  <c:v>Детский стационар</c:v>
                </c:pt>
                <c:pt idx="2">
                  <c:v>Кардиоцентр</c:v>
                </c:pt>
                <c:pt idx="3">
                  <c:v>Поликлиника</c:v>
                </c:pt>
              </c:strCache>
            </c:strRef>
          </c:cat>
          <c:val>
            <c:numRef>
              <c:f>Лист1!$H$2:$H$5</c:f>
              <c:numCache>
                <c:formatCode>General</c:formatCode>
                <c:ptCount val="4"/>
              </c:numCache>
            </c:numRef>
          </c:val>
        </c:ser>
        <c:ser>
          <c:idx val="7"/>
          <c:order val="7"/>
          <c:tx>
            <c:strRef>
              <c:f>Лист1!$I$1</c:f>
              <c:strCache>
                <c:ptCount val="1"/>
              </c:strCache>
            </c:strRef>
          </c:tx>
          <c:invertIfNegative val="0"/>
          <c:cat>
            <c:strRef>
              <c:f>Лист1!$A$2:$A$5</c:f>
              <c:strCache>
                <c:ptCount val="4"/>
                <c:pt idx="0">
                  <c:v>Геронтол. центр</c:v>
                </c:pt>
                <c:pt idx="1">
                  <c:v>Детский стационар</c:v>
                </c:pt>
                <c:pt idx="2">
                  <c:v>Кардиоцентр</c:v>
                </c:pt>
                <c:pt idx="3">
                  <c:v>Поликлиника</c:v>
                </c:pt>
              </c:strCache>
            </c:strRef>
          </c:cat>
          <c:val>
            <c:numRef>
              <c:f>Лист1!$I$2:$I$5</c:f>
              <c:numCache>
                <c:formatCode>General</c:formatCode>
                <c:ptCount val="4"/>
              </c:numCache>
            </c:numRef>
          </c:val>
        </c:ser>
        <c:ser>
          <c:idx val="8"/>
          <c:order val="8"/>
          <c:tx>
            <c:strRef>
              <c:f>Лист1!$J$1</c:f>
              <c:strCache>
                <c:ptCount val="1"/>
              </c:strCache>
            </c:strRef>
          </c:tx>
          <c:invertIfNegative val="0"/>
          <c:dLbls>
            <c:dLbl>
              <c:idx val="1"/>
              <c:delete val="1"/>
            </c:dLbl>
            <c:dLbl>
              <c:idx val="2"/>
              <c:delete val="1"/>
            </c:dLbl>
            <c:showLegendKey val="0"/>
            <c:showVal val="1"/>
            <c:showCatName val="0"/>
            <c:showSerName val="0"/>
            <c:showPercent val="0"/>
            <c:showBubbleSize val="0"/>
            <c:showLeaderLines val="0"/>
          </c:dLbls>
          <c:cat>
            <c:strRef>
              <c:f>Лист1!$A$2:$A$5</c:f>
              <c:strCache>
                <c:ptCount val="4"/>
                <c:pt idx="0">
                  <c:v>Геронтол. центр</c:v>
                </c:pt>
                <c:pt idx="1">
                  <c:v>Детский стационар</c:v>
                </c:pt>
                <c:pt idx="2">
                  <c:v>Кардиоцентр</c:v>
                </c:pt>
                <c:pt idx="3">
                  <c:v>Поликлиника</c:v>
                </c:pt>
              </c:strCache>
            </c:strRef>
          </c:cat>
          <c:val>
            <c:numRef>
              <c:f>Лист1!$J$2:$J$5</c:f>
              <c:numCache>
                <c:formatCode>General</c:formatCode>
                <c:ptCount val="4"/>
              </c:numCache>
            </c:numRef>
          </c:val>
        </c:ser>
        <c:ser>
          <c:idx val="9"/>
          <c:order val="9"/>
          <c:tx>
            <c:strRef>
              <c:f>Лист1!$K$1</c:f>
              <c:strCache>
                <c:ptCount val="1"/>
              </c:strCache>
            </c:strRef>
          </c:tx>
          <c:invertIfNegative val="0"/>
          <c:cat>
            <c:strRef>
              <c:f>Лист1!$A$2:$A$5</c:f>
              <c:strCache>
                <c:ptCount val="4"/>
                <c:pt idx="0">
                  <c:v>Геронтол. центр</c:v>
                </c:pt>
                <c:pt idx="1">
                  <c:v>Детский стационар</c:v>
                </c:pt>
                <c:pt idx="2">
                  <c:v>Кардиоцентр</c:v>
                </c:pt>
                <c:pt idx="3">
                  <c:v>Поликлиника</c:v>
                </c:pt>
              </c:strCache>
            </c:strRef>
          </c:cat>
          <c:val>
            <c:numRef>
              <c:f>Лист1!$K$2:$K$5</c:f>
              <c:numCache>
                <c:formatCode>General</c:formatCode>
                <c:ptCount val="4"/>
              </c:numCache>
            </c:numRef>
          </c:val>
        </c:ser>
        <c:ser>
          <c:idx val="10"/>
          <c:order val="10"/>
          <c:tx>
            <c:strRef>
              <c:f>Лист1!$L$1</c:f>
              <c:strCache>
                <c:ptCount val="1"/>
              </c:strCache>
            </c:strRef>
          </c:tx>
          <c:invertIfNegative val="0"/>
          <c:dLbls>
            <c:dLbl>
              <c:idx val="1"/>
              <c:delete val="1"/>
            </c:dLbl>
            <c:dLbl>
              <c:idx val="2"/>
              <c:delete val="1"/>
            </c:dLbl>
            <c:dLbl>
              <c:idx val="3"/>
              <c:delete val="1"/>
            </c:dLbl>
            <c:showLegendKey val="0"/>
            <c:showVal val="1"/>
            <c:showCatName val="0"/>
            <c:showSerName val="0"/>
            <c:showPercent val="0"/>
            <c:showBubbleSize val="0"/>
            <c:showLeaderLines val="0"/>
          </c:dLbls>
          <c:cat>
            <c:strRef>
              <c:f>Лист1!$A$2:$A$5</c:f>
              <c:strCache>
                <c:ptCount val="4"/>
                <c:pt idx="0">
                  <c:v>Геронтол. центр</c:v>
                </c:pt>
                <c:pt idx="1">
                  <c:v>Детский стационар</c:v>
                </c:pt>
                <c:pt idx="2">
                  <c:v>Кардиоцентр</c:v>
                </c:pt>
                <c:pt idx="3">
                  <c:v>Поликлиника</c:v>
                </c:pt>
              </c:strCache>
            </c:strRef>
          </c:cat>
          <c:val>
            <c:numRef>
              <c:f>Лист1!$L$2:$L$5</c:f>
              <c:numCache>
                <c:formatCode>General</c:formatCode>
                <c:ptCount val="4"/>
              </c:numCache>
            </c:numRef>
          </c:val>
        </c:ser>
        <c:ser>
          <c:idx val="11"/>
          <c:order val="11"/>
          <c:tx>
            <c:strRef>
              <c:f>Лист1!$M$1</c:f>
              <c:strCache>
                <c:ptCount val="1"/>
              </c:strCache>
            </c:strRef>
          </c:tx>
          <c:invertIfNegative val="0"/>
          <c:cat>
            <c:strRef>
              <c:f>Лист1!$A$2:$A$5</c:f>
              <c:strCache>
                <c:ptCount val="4"/>
                <c:pt idx="0">
                  <c:v>Геронтол. центр</c:v>
                </c:pt>
                <c:pt idx="1">
                  <c:v>Детский стационар</c:v>
                </c:pt>
                <c:pt idx="2">
                  <c:v>Кардиоцентр</c:v>
                </c:pt>
                <c:pt idx="3">
                  <c:v>Поликлиника</c:v>
                </c:pt>
              </c:strCache>
            </c:strRef>
          </c:cat>
          <c:val>
            <c:numRef>
              <c:f>Лист1!$M$2:$M$5</c:f>
              <c:numCache>
                <c:formatCode>General</c:formatCode>
                <c:ptCount val="4"/>
              </c:numCache>
            </c:numRef>
          </c:val>
        </c:ser>
        <c:ser>
          <c:idx val="12"/>
          <c:order val="12"/>
          <c:tx>
            <c:strRef>
              <c:f>Лист1!$N$1</c:f>
              <c:strCache>
                <c:ptCount val="1"/>
              </c:strCache>
            </c:strRef>
          </c:tx>
          <c:invertIfNegative val="0"/>
          <c:cat>
            <c:strRef>
              <c:f>Лист1!$A$2:$A$5</c:f>
              <c:strCache>
                <c:ptCount val="4"/>
                <c:pt idx="0">
                  <c:v>Геронтол. центр</c:v>
                </c:pt>
                <c:pt idx="1">
                  <c:v>Детский стационар</c:v>
                </c:pt>
                <c:pt idx="2">
                  <c:v>Кардиоцентр</c:v>
                </c:pt>
                <c:pt idx="3">
                  <c:v>Поликлиника</c:v>
                </c:pt>
              </c:strCache>
            </c:strRef>
          </c:cat>
          <c:val>
            <c:numRef>
              <c:f>Лист1!$N$2:$N$5</c:f>
              <c:numCache>
                <c:formatCode>General</c:formatCode>
                <c:ptCount val="4"/>
              </c:numCache>
            </c:numRef>
          </c:val>
        </c:ser>
        <c:ser>
          <c:idx val="13"/>
          <c:order val="13"/>
          <c:tx>
            <c:strRef>
              <c:f>Лист1!$O$1</c:f>
              <c:strCache>
                <c:ptCount val="1"/>
              </c:strCache>
            </c:strRef>
          </c:tx>
          <c:invertIfNegative val="0"/>
          <c:cat>
            <c:strRef>
              <c:f>Лист1!$A$2:$A$5</c:f>
              <c:strCache>
                <c:ptCount val="4"/>
                <c:pt idx="0">
                  <c:v>Геронтол. центр</c:v>
                </c:pt>
                <c:pt idx="1">
                  <c:v>Детский стационар</c:v>
                </c:pt>
                <c:pt idx="2">
                  <c:v>Кардиоцентр</c:v>
                </c:pt>
                <c:pt idx="3">
                  <c:v>Поликлиника</c:v>
                </c:pt>
              </c:strCache>
            </c:strRef>
          </c:cat>
          <c:val>
            <c:numRef>
              <c:f>Лист1!$O$2:$O$5</c:f>
              <c:numCache>
                <c:formatCode>General</c:formatCode>
                <c:ptCount val="4"/>
              </c:numCache>
            </c:numRef>
          </c:val>
        </c:ser>
        <c:ser>
          <c:idx val="14"/>
          <c:order val="14"/>
          <c:tx>
            <c:strRef>
              <c:f>Лист1!$P$1</c:f>
              <c:strCache>
                <c:ptCount val="1"/>
              </c:strCache>
            </c:strRef>
          </c:tx>
          <c:invertIfNegative val="0"/>
          <c:cat>
            <c:strRef>
              <c:f>Лист1!$A$2:$A$5</c:f>
              <c:strCache>
                <c:ptCount val="4"/>
                <c:pt idx="0">
                  <c:v>Геронтол. центр</c:v>
                </c:pt>
                <c:pt idx="1">
                  <c:v>Детский стационар</c:v>
                </c:pt>
                <c:pt idx="2">
                  <c:v>Кардиоцентр</c:v>
                </c:pt>
                <c:pt idx="3">
                  <c:v>Поликлиника</c:v>
                </c:pt>
              </c:strCache>
            </c:strRef>
          </c:cat>
          <c:val>
            <c:numRef>
              <c:f>Лист1!$P$2:$P$5</c:f>
              <c:numCache>
                <c:formatCode>General</c:formatCode>
                <c:ptCount val="4"/>
              </c:numCache>
            </c:numRef>
          </c:val>
        </c:ser>
        <c:dLbls>
          <c:showLegendKey val="0"/>
          <c:showVal val="0"/>
          <c:showCatName val="0"/>
          <c:showSerName val="0"/>
          <c:showPercent val="0"/>
          <c:showBubbleSize val="0"/>
        </c:dLbls>
        <c:gapWidth val="176"/>
        <c:overlap val="-8"/>
        <c:axId val="410387200"/>
        <c:axId val="410388736"/>
      </c:barChart>
      <c:barChart>
        <c:barDir val="col"/>
        <c:grouping val="clustered"/>
        <c:varyColors val="0"/>
        <c:ser>
          <c:idx val="0"/>
          <c:order val="0"/>
          <c:tx>
            <c:strRef>
              <c:f>Лист1!$B$1</c:f>
              <c:strCache>
                <c:ptCount val="1"/>
                <c:pt idx="0">
                  <c:v>MRSA</c:v>
                </c:pt>
              </c:strCache>
            </c:strRef>
          </c:tx>
          <c:spPr>
            <a:solidFill>
              <a:srgbClr val="C00000"/>
            </a:solidFill>
            <a:ln>
              <a:solidFill>
                <a:schemeClr val="accent3">
                  <a:lumMod val="50000"/>
                </a:schemeClr>
              </a:solidFill>
            </a:ln>
          </c:spPr>
          <c:invertIfNegative val="0"/>
          <c:dLbls>
            <c:dLbl>
              <c:idx val="0"/>
              <c:layout>
                <c:manualLayout>
                  <c:x val="0"/>
                  <c:y val="-3.4791958811251911E-2"/>
                </c:manualLayout>
              </c:layout>
              <c:tx>
                <c:rich>
                  <a:bodyPr/>
                  <a:lstStyle/>
                  <a:p>
                    <a:r>
                      <a:rPr lang="en-US" i="1" dirty="0"/>
                      <a:t>MRSA</a:t>
                    </a:r>
                    <a:r>
                      <a:rPr lang="en-US" dirty="0"/>
                      <a:t> 2,88</a:t>
                    </a:r>
                  </a:p>
                </c:rich>
              </c:tx>
              <c:showLegendKey val="0"/>
              <c:showVal val="1"/>
              <c:showCatName val="0"/>
              <c:showSerName val="1"/>
              <c:showPercent val="0"/>
              <c:showBubbleSize val="0"/>
              <c:separator> </c:separator>
            </c:dLbl>
            <c:dLbl>
              <c:idx val="1"/>
              <c:layout>
                <c:manualLayout>
                  <c:x val="0"/>
                  <c:y val="-4.1315451088361724E-2"/>
                </c:manualLayout>
              </c:layout>
              <c:tx>
                <c:rich>
                  <a:bodyPr/>
                  <a:lstStyle/>
                  <a:p>
                    <a:r>
                      <a:rPr lang="en-US" i="1" dirty="0"/>
                      <a:t>MRSA</a:t>
                    </a:r>
                    <a:r>
                      <a:rPr lang="en-US" dirty="0"/>
                      <a:t> 0,25</a:t>
                    </a:r>
                  </a:p>
                </c:rich>
              </c:tx>
              <c:showLegendKey val="0"/>
              <c:showVal val="1"/>
              <c:showCatName val="0"/>
              <c:showSerName val="1"/>
              <c:showPercent val="0"/>
              <c:showBubbleSize val="0"/>
              <c:separator> </c:separator>
            </c:dLbl>
            <c:dLbl>
              <c:idx val="2"/>
              <c:layout>
                <c:manualLayout>
                  <c:x val="-9.0807211760987779E-3"/>
                  <c:y val="-2.6093969108438936E-2"/>
                </c:manualLayout>
              </c:layout>
              <c:tx>
                <c:rich>
                  <a:bodyPr/>
                  <a:lstStyle/>
                  <a:p>
                    <a:r>
                      <a:rPr lang="en-US" i="1" dirty="0"/>
                      <a:t>MRSA</a:t>
                    </a:r>
                    <a:r>
                      <a:rPr lang="en-US" dirty="0"/>
                      <a:t> 0,82</a:t>
                    </a:r>
                  </a:p>
                </c:rich>
              </c:tx>
              <c:showLegendKey val="0"/>
              <c:showVal val="1"/>
              <c:showCatName val="0"/>
              <c:showSerName val="1"/>
              <c:showPercent val="0"/>
              <c:showBubbleSize val="0"/>
              <c:separator> </c:separator>
            </c:dLbl>
            <c:dLbl>
              <c:idx val="3"/>
              <c:layout>
                <c:manualLayout>
                  <c:x val="-3.4809431175045341E-2"/>
                  <c:y val="-4.3489948514063865E-3"/>
                </c:manualLayout>
              </c:layout>
              <c:tx>
                <c:rich>
                  <a:bodyPr/>
                  <a:lstStyle/>
                  <a:p>
                    <a:r>
                      <a:rPr lang="en-US" i="1" dirty="0"/>
                      <a:t>MRSA</a:t>
                    </a:r>
                    <a:r>
                      <a:rPr lang="en-US" dirty="0"/>
                      <a:t> 2,84</a:t>
                    </a:r>
                  </a:p>
                </c:rich>
              </c:tx>
              <c:showLegendKey val="0"/>
              <c:showVal val="1"/>
              <c:showCatName val="0"/>
              <c:showSerName val="1"/>
              <c:showPercent val="0"/>
              <c:showBubbleSize val="0"/>
              <c:separator> </c:separator>
            </c:dLbl>
            <c:showLegendKey val="0"/>
            <c:showVal val="1"/>
            <c:showCatName val="0"/>
            <c:showSerName val="1"/>
            <c:showPercent val="0"/>
            <c:showBubbleSize val="0"/>
            <c:separator> </c:separator>
            <c:showLeaderLines val="0"/>
          </c:dLbls>
          <c:errBars>
            <c:errBarType val="both"/>
            <c:errValType val="cust"/>
            <c:noEndCap val="0"/>
            <c:plus>
              <c:numRef>
                <c:f>Лист1!$I$7:$I$10</c:f>
                <c:numCache>
                  <c:formatCode>General</c:formatCode>
                  <c:ptCount val="4"/>
                  <c:pt idx="0">
                    <c:v>0.49000000000000032</c:v>
                  </c:pt>
                  <c:pt idx="1">
                    <c:v>0.20500000000000004</c:v>
                  </c:pt>
                  <c:pt idx="2">
                    <c:v>0.12000000000000002</c:v>
                  </c:pt>
                  <c:pt idx="3">
                    <c:v>8.0000000000000043E-2</c:v>
                  </c:pt>
                </c:numCache>
              </c:numRef>
            </c:plus>
            <c:minus>
              <c:numRef>
                <c:f>Лист1!$I$7:$I$10</c:f>
                <c:numCache>
                  <c:formatCode>General</c:formatCode>
                  <c:ptCount val="4"/>
                  <c:pt idx="0">
                    <c:v>0.49000000000000032</c:v>
                  </c:pt>
                  <c:pt idx="1">
                    <c:v>0.20500000000000004</c:v>
                  </c:pt>
                  <c:pt idx="2">
                    <c:v>0.12000000000000002</c:v>
                  </c:pt>
                  <c:pt idx="3">
                    <c:v>8.0000000000000043E-2</c:v>
                  </c:pt>
                </c:numCache>
              </c:numRef>
            </c:minus>
          </c:errBars>
          <c:cat>
            <c:strRef>
              <c:f>Лист1!$A$2:$A$5</c:f>
              <c:strCache>
                <c:ptCount val="4"/>
                <c:pt idx="0">
                  <c:v>Геронтол. центр</c:v>
                </c:pt>
                <c:pt idx="1">
                  <c:v>Детский стационар</c:v>
                </c:pt>
                <c:pt idx="2">
                  <c:v>Кардиоцентр</c:v>
                </c:pt>
                <c:pt idx="3">
                  <c:v>Поликлиника</c:v>
                </c:pt>
              </c:strCache>
            </c:strRef>
          </c:cat>
          <c:val>
            <c:numRef>
              <c:f>Лист1!$B$2:$B$5</c:f>
              <c:numCache>
                <c:formatCode>General</c:formatCode>
                <c:ptCount val="4"/>
                <c:pt idx="0">
                  <c:v>2.88</c:v>
                </c:pt>
                <c:pt idx="1">
                  <c:v>0.25</c:v>
                </c:pt>
                <c:pt idx="2">
                  <c:v>0.82000000000000062</c:v>
                </c:pt>
                <c:pt idx="3">
                  <c:v>2.84</c:v>
                </c:pt>
              </c:numCache>
            </c:numRef>
          </c:val>
        </c:ser>
        <c:ser>
          <c:idx val="1"/>
          <c:order val="1"/>
          <c:tx>
            <c:strRef>
              <c:f>Лист1!$C$1</c:f>
              <c:strCache>
                <c:ptCount val="1"/>
                <c:pt idx="0">
                  <c:v>MRCNS</c:v>
                </c:pt>
              </c:strCache>
            </c:strRef>
          </c:tx>
          <c:spPr>
            <a:solidFill>
              <a:schemeClr val="bg2">
                <a:lumMod val="25000"/>
              </a:schemeClr>
            </a:solidFill>
            <a:ln>
              <a:solidFill>
                <a:schemeClr val="bg2">
                  <a:lumMod val="25000"/>
                </a:schemeClr>
              </a:solidFill>
            </a:ln>
          </c:spPr>
          <c:invertIfNegative val="0"/>
          <c:dLbls>
            <c:dLbl>
              <c:idx val="0"/>
              <c:layout>
                <c:manualLayout>
                  <c:x val="4.5403605880493924E-3"/>
                  <c:y val="-0.22832240091911038"/>
                </c:manualLayout>
              </c:layout>
              <c:tx>
                <c:rich>
                  <a:bodyPr/>
                  <a:lstStyle/>
                  <a:p>
                    <a:r>
                      <a:rPr lang="en-US" i="1" dirty="0" smtClean="0"/>
                      <a:t>MRC</a:t>
                    </a:r>
                    <a:r>
                      <a:rPr lang="ru-RU" i="1" dirty="0" smtClean="0"/>
                      <a:t>о</a:t>
                    </a:r>
                    <a:r>
                      <a:rPr lang="en-US" i="1" dirty="0" smtClean="0"/>
                      <a:t>NS </a:t>
                    </a:r>
                    <a:r>
                      <a:rPr lang="en-US" dirty="0"/>
                      <a:t>5,77</a:t>
                    </a:r>
                  </a:p>
                </c:rich>
              </c:tx>
              <c:showLegendKey val="0"/>
              <c:showVal val="1"/>
              <c:showCatName val="0"/>
              <c:showSerName val="1"/>
              <c:showPercent val="0"/>
              <c:showBubbleSize val="0"/>
              <c:separator> </c:separator>
            </c:dLbl>
            <c:dLbl>
              <c:idx val="1"/>
              <c:layout>
                <c:manualLayout>
                  <c:x val="-1.5134535293497568E-3"/>
                  <c:y val="-6.7409420196800574E-2"/>
                </c:manualLayout>
              </c:layout>
              <c:tx>
                <c:rich>
                  <a:bodyPr/>
                  <a:lstStyle/>
                  <a:p>
                    <a:r>
                      <a:rPr lang="en-US" i="1" dirty="0" smtClean="0"/>
                      <a:t>MRC</a:t>
                    </a:r>
                    <a:r>
                      <a:rPr lang="ru-RU" i="1" dirty="0" smtClean="0"/>
                      <a:t>о</a:t>
                    </a:r>
                    <a:r>
                      <a:rPr lang="en-US" i="1" dirty="0" smtClean="0"/>
                      <a:t>NS </a:t>
                    </a:r>
                    <a:r>
                      <a:rPr lang="en-US" dirty="0"/>
                      <a:t>6,77</a:t>
                    </a:r>
                  </a:p>
                </c:rich>
              </c:tx>
              <c:showLegendKey val="0"/>
              <c:showVal val="1"/>
              <c:showCatName val="0"/>
              <c:showSerName val="1"/>
              <c:showPercent val="0"/>
              <c:showBubbleSize val="0"/>
              <c:separator> </c:separator>
            </c:dLbl>
            <c:dLbl>
              <c:idx val="2"/>
              <c:layout>
                <c:manualLayout>
                  <c:x val="-2.3947581327942937E-3"/>
                  <c:y val="-5.7499019763955737E-2"/>
                </c:manualLayout>
              </c:layout>
              <c:tx>
                <c:rich>
                  <a:bodyPr/>
                  <a:lstStyle/>
                  <a:p>
                    <a:r>
                      <a:rPr lang="en-US" i="1" dirty="0" smtClean="0"/>
                      <a:t>MRC</a:t>
                    </a:r>
                    <a:r>
                      <a:rPr lang="ru-RU" i="1" dirty="0" smtClean="0"/>
                      <a:t>о</a:t>
                    </a:r>
                    <a:r>
                      <a:rPr lang="en-US" i="1" dirty="0" smtClean="0"/>
                      <a:t>NS </a:t>
                    </a:r>
                    <a:r>
                      <a:rPr lang="en-US" dirty="0"/>
                      <a:t>10,9</a:t>
                    </a:r>
                  </a:p>
                </c:rich>
              </c:tx>
              <c:showLegendKey val="0"/>
              <c:showVal val="1"/>
              <c:showCatName val="0"/>
              <c:showSerName val="1"/>
              <c:showPercent val="0"/>
              <c:showBubbleSize val="0"/>
              <c:separator> </c:separator>
            </c:dLbl>
            <c:dLbl>
              <c:idx val="3"/>
              <c:layout>
                <c:manualLayout>
                  <c:x val="2.7557732945403045E-2"/>
                  <c:y val="4.3489948514064802E-3"/>
                </c:manualLayout>
              </c:layout>
              <c:tx>
                <c:rich>
                  <a:bodyPr/>
                  <a:lstStyle/>
                  <a:p>
                    <a:r>
                      <a:rPr lang="en-US" i="1" dirty="0" smtClean="0"/>
                      <a:t>MRC</a:t>
                    </a:r>
                    <a:r>
                      <a:rPr lang="ru-RU" i="1" dirty="0" smtClean="0"/>
                      <a:t>о</a:t>
                    </a:r>
                    <a:r>
                      <a:rPr lang="en-US" i="1" dirty="0" smtClean="0"/>
                      <a:t>NS </a:t>
                    </a:r>
                    <a:r>
                      <a:rPr lang="en-US" dirty="0"/>
                      <a:t>1,77</a:t>
                    </a:r>
                  </a:p>
                </c:rich>
              </c:tx>
              <c:showLegendKey val="0"/>
              <c:showVal val="1"/>
              <c:showCatName val="0"/>
              <c:showSerName val="1"/>
              <c:showPercent val="0"/>
              <c:showBubbleSize val="0"/>
              <c:separator> </c:separator>
            </c:dLbl>
            <c:showLegendKey val="0"/>
            <c:showVal val="1"/>
            <c:showCatName val="0"/>
            <c:showSerName val="1"/>
            <c:showPercent val="0"/>
            <c:showBubbleSize val="0"/>
            <c:separator> </c:separator>
            <c:showLeaderLines val="0"/>
          </c:dLbls>
          <c:errBars>
            <c:errBarType val="both"/>
            <c:errValType val="cust"/>
            <c:noEndCap val="0"/>
            <c:plus>
              <c:numRef>
                <c:f>Лист1!$J$7:$J$10</c:f>
                <c:numCache>
                  <c:formatCode>General</c:formatCode>
                  <c:ptCount val="4"/>
                  <c:pt idx="0">
                    <c:v>3.21</c:v>
                  </c:pt>
                  <c:pt idx="1">
                    <c:v>0.76000000000000179</c:v>
                  </c:pt>
                  <c:pt idx="2">
                    <c:v>1.37</c:v>
                  </c:pt>
                  <c:pt idx="3">
                    <c:v>1.03</c:v>
                  </c:pt>
                </c:numCache>
              </c:numRef>
            </c:plus>
            <c:minus>
              <c:numRef>
                <c:f>Лист1!$J$7:$J$10</c:f>
                <c:numCache>
                  <c:formatCode>General</c:formatCode>
                  <c:ptCount val="4"/>
                  <c:pt idx="0">
                    <c:v>3.21</c:v>
                  </c:pt>
                  <c:pt idx="1">
                    <c:v>0.76000000000000179</c:v>
                  </c:pt>
                  <c:pt idx="2">
                    <c:v>1.37</c:v>
                  </c:pt>
                  <c:pt idx="3">
                    <c:v>1.03</c:v>
                  </c:pt>
                </c:numCache>
              </c:numRef>
            </c:minus>
          </c:errBars>
          <c:cat>
            <c:strRef>
              <c:f>Лист1!$A$2:$A$5</c:f>
              <c:strCache>
                <c:ptCount val="4"/>
                <c:pt idx="0">
                  <c:v>Геронтол. центр</c:v>
                </c:pt>
                <c:pt idx="1">
                  <c:v>Детский стационар</c:v>
                </c:pt>
                <c:pt idx="2">
                  <c:v>Кардиоцентр</c:v>
                </c:pt>
                <c:pt idx="3">
                  <c:v>Поликлиника</c:v>
                </c:pt>
              </c:strCache>
            </c:strRef>
          </c:cat>
          <c:val>
            <c:numRef>
              <c:f>Лист1!$C$2:$C$5</c:f>
              <c:numCache>
                <c:formatCode>General</c:formatCode>
                <c:ptCount val="4"/>
                <c:pt idx="0">
                  <c:v>5.7700000000000014</c:v>
                </c:pt>
                <c:pt idx="1">
                  <c:v>6.7700000000000014</c:v>
                </c:pt>
                <c:pt idx="2">
                  <c:v>10.9</c:v>
                </c:pt>
                <c:pt idx="3">
                  <c:v>1.77</c:v>
                </c:pt>
              </c:numCache>
            </c:numRef>
          </c:val>
        </c:ser>
        <c:dLbls>
          <c:showLegendKey val="0"/>
          <c:showVal val="0"/>
          <c:showCatName val="0"/>
          <c:showSerName val="0"/>
          <c:showPercent val="0"/>
          <c:showBubbleSize val="0"/>
        </c:dLbls>
        <c:gapWidth val="176"/>
        <c:overlap val="-5"/>
        <c:axId val="410424832"/>
        <c:axId val="410423296"/>
      </c:barChart>
      <c:catAx>
        <c:axId val="410387200"/>
        <c:scaling>
          <c:orientation val="minMax"/>
        </c:scaling>
        <c:delete val="0"/>
        <c:axPos val="b"/>
        <c:numFmt formatCode="General" sourceLinked="1"/>
        <c:majorTickMark val="out"/>
        <c:minorTickMark val="none"/>
        <c:tickLblPos val="nextTo"/>
        <c:crossAx val="410388736"/>
        <c:crosses val="autoZero"/>
        <c:auto val="1"/>
        <c:lblAlgn val="ctr"/>
        <c:lblOffset val="100"/>
        <c:noMultiLvlLbl val="0"/>
      </c:catAx>
      <c:valAx>
        <c:axId val="410388736"/>
        <c:scaling>
          <c:orientation val="minMax"/>
          <c:max val="12"/>
        </c:scaling>
        <c:delete val="0"/>
        <c:axPos val="l"/>
        <c:majorGridlines/>
        <c:numFmt formatCode="General" sourceLinked="1"/>
        <c:majorTickMark val="out"/>
        <c:minorTickMark val="none"/>
        <c:tickLblPos val="nextTo"/>
        <c:crossAx val="410387200"/>
        <c:crosses val="autoZero"/>
        <c:crossBetween val="between"/>
      </c:valAx>
      <c:valAx>
        <c:axId val="410423296"/>
        <c:scaling>
          <c:orientation val="minMax"/>
        </c:scaling>
        <c:delete val="1"/>
        <c:axPos val="r"/>
        <c:numFmt formatCode="General" sourceLinked="1"/>
        <c:majorTickMark val="out"/>
        <c:minorTickMark val="none"/>
        <c:tickLblPos val="none"/>
        <c:crossAx val="410424832"/>
        <c:crosses val="max"/>
        <c:crossBetween val="between"/>
      </c:valAx>
      <c:catAx>
        <c:axId val="410424832"/>
        <c:scaling>
          <c:orientation val="minMax"/>
        </c:scaling>
        <c:delete val="1"/>
        <c:axPos val="b"/>
        <c:majorTickMark val="out"/>
        <c:minorTickMark val="none"/>
        <c:tickLblPos val="none"/>
        <c:crossAx val="410423296"/>
        <c:crosses val="autoZero"/>
        <c:auto val="1"/>
        <c:lblAlgn val="ctr"/>
        <c:lblOffset val="100"/>
        <c:noMultiLvlLbl val="0"/>
      </c:catAx>
    </c:plotArea>
    <c:plotVisOnly val="1"/>
    <c:dispBlanksAs val="gap"/>
    <c:showDLblsOverMax val="0"/>
  </c:chart>
  <c:txPr>
    <a:bodyPr/>
    <a:lstStyle/>
    <a:p>
      <a:pPr>
        <a:defRPr sz="1800"/>
      </a:pPr>
      <a:endParaRPr lang="ru-RU"/>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0"/>
      <c:rotY val="10"/>
      <c:depthPercent val="100"/>
      <c:rAngAx val="1"/>
    </c:view3D>
    <c:floor>
      <c:thickness val="0"/>
    </c:floor>
    <c:sideWall>
      <c:thickness val="0"/>
    </c:sideWall>
    <c:backWall>
      <c:thickness val="0"/>
    </c:backWall>
    <c:plotArea>
      <c:layout>
        <c:manualLayout>
          <c:layoutTarget val="inner"/>
          <c:xMode val="edge"/>
          <c:yMode val="edge"/>
          <c:x val="3.8254795062794632E-2"/>
          <c:y val="3.6848218016794186E-2"/>
          <c:w val="0.95154939904278668"/>
          <c:h val="0.71486924545945807"/>
        </c:manualLayout>
      </c:layout>
      <c:bar3DChart>
        <c:barDir val="bar"/>
        <c:grouping val="stacked"/>
        <c:varyColors val="0"/>
        <c:ser>
          <c:idx val="0"/>
          <c:order val="0"/>
          <c:tx>
            <c:strRef>
              <c:f>K.pneumo!$E$2</c:f>
              <c:strCache>
                <c:ptCount val="1"/>
                <c:pt idx="0">
                  <c:v>Устойчивые</c:v>
                </c:pt>
              </c:strCache>
            </c:strRef>
          </c:tx>
          <c:spPr>
            <a:solidFill>
              <a:srgbClr val="C00000"/>
            </a:solidFill>
          </c:spPr>
          <c:invertIfNegative val="0"/>
          <c:cat>
            <c:strRef>
              <c:f>K.pneumo!$B$3:$B$9</c:f>
              <c:strCache>
                <c:ptCount val="7"/>
                <c:pt idx="0">
                  <c:v>Ампициллин</c:v>
                </c:pt>
                <c:pt idx="1">
                  <c:v>Хлорамфеникол</c:v>
                </c:pt>
                <c:pt idx="2">
                  <c:v>Цефтазидим</c:v>
                </c:pt>
                <c:pt idx="3">
                  <c:v>Гентамицин</c:v>
                </c:pt>
                <c:pt idx="4">
                  <c:v>Левофлоксацин</c:v>
                </c:pt>
                <c:pt idx="5">
                  <c:v>Ципрофлоксацин</c:v>
                </c:pt>
                <c:pt idx="6">
                  <c:v>Имипенем</c:v>
                </c:pt>
              </c:strCache>
            </c:strRef>
          </c:cat>
          <c:val>
            <c:numRef>
              <c:f>K.pneumo!$E$3:$E$9</c:f>
              <c:numCache>
                <c:formatCode>General</c:formatCode>
                <c:ptCount val="7"/>
                <c:pt idx="0">
                  <c:v>97.2</c:v>
                </c:pt>
                <c:pt idx="1">
                  <c:v>45.5</c:v>
                </c:pt>
                <c:pt idx="2">
                  <c:v>40.5</c:v>
                </c:pt>
                <c:pt idx="3">
                  <c:v>31.4</c:v>
                </c:pt>
                <c:pt idx="4">
                  <c:v>25</c:v>
                </c:pt>
                <c:pt idx="5">
                  <c:v>21.6</c:v>
                </c:pt>
                <c:pt idx="6">
                  <c:v>0</c:v>
                </c:pt>
              </c:numCache>
            </c:numRef>
          </c:val>
        </c:ser>
        <c:ser>
          <c:idx val="1"/>
          <c:order val="1"/>
          <c:tx>
            <c:strRef>
              <c:f>K.pneumo!$F$2</c:f>
              <c:strCache>
                <c:ptCount val="1"/>
                <c:pt idx="0">
                  <c:v>Промежуточная</c:v>
                </c:pt>
              </c:strCache>
            </c:strRef>
          </c:tx>
          <c:spPr>
            <a:solidFill>
              <a:srgbClr val="FFFF00"/>
            </a:solidFill>
          </c:spPr>
          <c:invertIfNegative val="0"/>
          <c:cat>
            <c:strRef>
              <c:f>K.pneumo!$B$3:$B$9</c:f>
              <c:strCache>
                <c:ptCount val="7"/>
                <c:pt idx="0">
                  <c:v>Ампициллин</c:v>
                </c:pt>
                <c:pt idx="1">
                  <c:v>Хлорамфеникол</c:v>
                </c:pt>
                <c:pt idx="2">
                  <c:v>Цефтазидим</c:v>
                </c:pt>
                <c:pt idx="3">
                  <c:v>Гентамицин</c:v>
                </c:pt>
                <c:pt idx="4">
                  <c:v>Левофлоксацин</c:v>
                </c:pt>
                <c:pt idx="5">
                  <c:v>Ципрофлоксацин</c:v>
                </c:pt>
                <c:pt idx="6">
                  <c:v>Имипенем</c:v>
                </c:pt>
              </c:strCache>
            </c:strRef>
          </c:cat>
          <c:val>
            <c:numRef>
              <c:f>K.pneumo!$F$3:$F$9</c:f>
              <c:numCache>
                <c:formatCode>General</c:formatCode>
                <c:ptCount val="7"/>
                <c:pt idx="0">
                  <c:v>2.8</c:v>
                </c:pt>
                <c:pt idx="1">
                  <c:v>0</c:v>
                </c:pt>
                <c:pt idx="2">
                  <c:v>5.4</c:v>
                </c:pt>
                <c:pt idx="3">
                  <c:v>5.7</c:v>
                </c:pt>
                <c:pt idx="4">
                  <c:v>25</c:v>
                </c:pt>
                <c:pt idx="5">
                  <c:v>2.7</c:v>
                </c:pt>
                <c:pt idx="6">
                  <c:v>2.7</c:v>
                </c:pt>
              </c:numCache>
            </c:numRef>
          </c:val>
        </c:ser>
        <c:ser>
          <c:idx val="2"/>
          <c:order val="2"/>
          <c:tx>
            <c:strRef>
              <c:f>K.pneumo!$G$2</c:f>
              <c:strCache>
                <c:ptCount val="1"/>
                <c:pt idx="0">
                  <c:v>Чувствительные</c:v>
                </c:pt>
              </c:strCache>
            </c:strRef>
          </c:tx>
          <c:spPr>
            <a:solidFill>
              <a:schemeClr val="bg2">
                <a:lumMod val="25000"/>
              </a:schemeClr>
            </a:solidFill>
          </c:spPr>
          <c:invertIfNegative val="0"/>
          <c:cat>
            <c:strRef>
              <c:f>K.pneumo!$B$3:$B$9</c:f>
              <c:strCache>
                <c:ptCount val="7"/>
                <c:pt idx="0">
                  <c:v>Ампициллин</c:v>
                </c:pt>
                <c:pt idx="1">
                  <c:v>Хлорамфеникол</c:v>
                </c:pt>
                <c:pt idx="2">
                  <c:v>Цефтазидим</c:v>
                </c:pt>
                <c:pt idx="3">
                  <c:v>Гентамицин</c:v>
                </c:pt>
                <c:pt idx="4">
                  <c:v>Левофлоксацин</c:v>
                </c:pt>
                <c:pt idx="5">
                  <c:v>Ципрофлоксацин</c:v>
                </c:pt>
                <c:pt idx="6">
                  <c:v>Имипенем</c:v>
                </c:pt>
              </c:strCache>
            </c:strRef>
          </c:cat>
          <c:val>
            <c:numRef>
              <c:f>K.pneumo!$G$3:$G$9</c:f>
              <c:numCache>
                <c:formatCode>General</c:formatCode>
                <c:ptCount val="7"/>
                <c:pt idx="0">
                  <c:v>0</c:v>
                </c:pt>
                <c:pt idx="1">
                  <c:v>54.5</c:v>
                </c:pt>
                <c:pt idx="2">
                  <c:v>54.1</c:v>
                </c:pt>
                <c:pt idx="3">
                  <c:v>62.9</c:v>
                </c:pt>
                <c:pt idx="4">
                  <c:v>50</c:v>
                </c:pt>
                <c:pt idx="5">
                  <c:v>75.7</c:v>
                </c:pt>
                <c:pt idx="6">
                  <c:v>97.3</c:v>
                </c:pt>
              </c:numCache>
            </c:numRef>
          </c:val>
        </c:ser>
        <c:dLbls>
          <c:showLegendKey val="0"/>
          <c:showVal val="0"/>
          <c:showCatName val="0"/>
          <c:showSerName val="0"/>
          <c:showPercent val="0"/>
          <c:showBubbleSize val="0"/>
        </c:dLbls>
        <c:gapWidth val="150"/>
        <c:shape val="box"/>
        <c:axId val="139809920"/>
        <c:axId val="139811456"/>
        <c:axId val="0"/>
      </c:bar3DChart>
      <c:catAx>
        <c:axId val="139809920"/>
        <c:scaling>
          <c:orientation val="minMax"/>
        </c:scaling>
        <c:delete val="0"/>
        <c:axPos val="l"/>
        <c:majorTickMark val="out"/>
        <c:minorTickMark val="none"/>
        <c:tickLblPos val="nextTo"/>
        <c:txPr>
          <a:bodyPr/>
          <a:lstStyle/>
          <a:p>
            <a:pPr>
              <a:defRPr sz="1700"/>
            </a:pPr>
            <a:endParaRPr lang="ru-RU"/>
          </a:p>
        </c:txPr>
        <c:crossAx val="139811456"/>
        <c:crosses val="autoZero"/>
        <c:auto val="1"/>
        <c:lblAlgn val="ctr"/>
        <c:lblOffset val="100"/>
        <c:noMultiLvlLbl val="0"/>
      </c:catAx>
      <c:valAx>
        <c:axId val="139811456"/>
        <c:scaling>
          <c:orientation val="minMax"/>
        </c:scaling>
        <c:delete val="0"/>
        <c:axPos val="b"/>
        <c:majorGridlines/>
        <c:numFmt formatCode="General" sourceLinked="1"/>
        <c:majorTickMark val="out"/>
        <c:minorTickMark val="none"/>
        <c:tickLblPos val="nextTo"/>
        <c:txPr>
          <a:bodyPr/>
          <a:lstStyle/>
          <a:p>
            <a:pPr>
              <a:defRPr sz="1400"/>
            </a:pPr>
            <a:endParaRPr lang="ru-RU"/>
          </a:p>
        </c:txPr>
        <c:crossAx val="139809920"/>
        <c:crosses val="autoZero"/>
        <c:crossBetween val="between"/>
      </c:valAx>
    </c:plotArea>
    <c:legend>
      <c:legendPos val="t"/>
      <c:layout>
        <c:manualLayout>
          <c:xMode val="edge"/>
          <c:yMode val="edge"/>
          <c:x val="1.9735902360055232E-3"/>
          <c:y val="0.86434658800885855"/>
          <c:w val="0.99802640976399448"/>
          <c:h val="0.12274810490309111"/>
        </c:manualLayout>
      </c:layout>
      <c:overlay val="0"/>
      <c:txPr>
        <a:bodyPr/>
        <a:lstStyle/>
        <a:p>
          <a:pPr>
            <a:defRPr sz="1700" b="1"/>
          </a:pPr>
          <a:endParaRPr lang="ru-RU"/>
        </a:p>
      </c:txPr>
    </c:legend>
    <c:plotVisOnly val="1"/>
    <c:dispBlanksAs val="gap"/>
    <c:showDLblsOverMax val="0"/>
  </c:chart>
  <c:spPr>
    <a:ln>
      <a:noFill/>
    </a:ln>
  </c:spPr>
  <c:txPr>
    <a:bodyPr/>
    <a:lstStyle/>
    <a:p>
      <a:pPr>
        <a:defRPr sz="10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P.aeruginosa</c:v>
                </c:pt>
              </c:strCache>
            </c:strRef>
          </c:tx>
          <c:invertIfNegative val="0"/>
          <c:cat>
            <c:strRef>
              <c:f>Лист1!$A$2:$A$8</c:f>
              <c:strCache>
                <c:ptCount val="7"/>
                <c:pt idx="0">
                  <c:v>Цефепим </c:v>
                </c:pt>
                <c:pt idx="1">
                  <c:v>Ципрофлоксацин</c:v>
                </c:pt>
                <c:pt idx="2">
                  <c:v>Амикацин</c:v>
                </c:pt>
                <c:pt idx="3">
                  <c:v>Гентамицин</c:v>
                </c:pt>
                <c:pt idx="4">
                  <c:v>Полимексин Б</c:v>
                </c:pt>
                <c:pt idx="5">
                  <c:v>Имепенем</c:v>
                </c:pt>
                <c:pt idx="6">
                  <c:v>Меропенем</c:v>
                </c:pt>
              </c:strCache>
            </c:strRef>
          </c:cat>
          <c:val>
            <c:numRef>
              <c:f>Лист1!$B$2:$B$8</c:f>
              <c:numCache>
                <c:formatCode>General</c:formatCode>
                <c:ptCount val="7"/>
                <c:pt idx="0">
                  <c:v>18</c:v>
                </c:pt>
                <c:pt idx="1">
                  <c:v>17</c:v>
                </c:pt>
                <c:pt idx="2">
                  <c:v>14</c:v>
                </c:pt>
                <c:pt idx="3">
                  <c:v>12</c:v>
                </c:pt>
                <c:pt idx="4">
                  <c:v>9</c:v>
                </c:pt>
                <c:pt idx="5">
                  <c:v>4</c:v>
                </c:pt>
                <c:pt idx="6">
                  <c:v>1</c:v>
                </c:pt>
              </c:numCache>
            </c:numRef>
          </c:val>
        </c:ser>
        <c:ser>
          <c:idx val="1"/>
          <c:order val="1"/>
          <c:tx>
            <c:strRef>
              <c:f>Лист1!$C$1</c:f>
              <c:strCache>
                <c:ptCount val="1"/>
                <c:pt idx="0">
                  <c:v>A.baumanii</c:v>
                </c:pt>
              </c:strCache>
            </c:strRef>
          </c:tx>
          <c:invertIfNegative val="0"/>
          <c:cat>
            <c:strRef>
              <c:f>Лист1!$A$2:$A$8</c:f>
              <c:strCache>
                <c:ptCount val="7"/>
                <c:pt idx="0">
                  <c:v>Цефепим </c:v>
                </c:pt>
                <c:pt idx="1">
                  <c:v>Ципрофлоксацин</c:v>
                </c:pt>
                <c:pt idx="2">
                  <c:v>Амикацин</c:v>
                </c:pt>
                <c:pt idx="3">
                  <c:v>Гентамицин</c:v>
                </c:pt>
                <c:pt idx="4">
                  <c:v>Полимексин Б</c:v>
                </c:pt>
                <c:pt idx="5">
                  <c:v>Имепенем</c:v>
                </c:pt>
                <c:pt idx="6">
                  <c:v>Меропенем</c:v>
                </c:pt>
              </c:strCache>
            </c:strRef>
          </c:cat>
          <c:val>
            <c:numRef>
              <c:f>Лист1!$C$2:$C$8</c:f>
              <c:numCache>
                <c:formatCode>General</c:formatCode>
                <c:ptCount val="7"/>
                <c:pt idx="0">
                  <c:v>23</c:v>
                </c:pt>
                <c:pt idx="1">
                  <c:v>9</c:v>
                </c:pt>
                <c:pt idx="2">
                  <c:v>17</c:v>
                </c:pt>
                <c:pt idx="3">
                  <c:v>27</c:v>
                </c:pt>
                <c:pt idx="4">
                  <c:v>17</c:v>
                </c:pt>
                <c:pt idx="5">
                  <c:v>7</c:v>
                </c:pt>
                <c:pt idx="6">
                  <c:v>1</c:v>
                </c:pt>
              </c:numCache>
            </c:numRef>
          </c:val>
        </c:ser>
        <c:dLbls>
          <c:showLegendKey val="0"/>
          <c:showVal val="0"/>
          <c:showCatName val="0"/>
          <c:showSerName val="0"/>
          <c:showPercent val="0"/>
          <c:showBubbleSize val="0"/>
        </c:dLbls>
        <c:gapWidth val="150"/>
        <c:shape val="box"/>
        <c:axId val="410506752"/>
        <c:axId val="410508288"/>
        <c:axId val="0"/>
      </c:bar3DChart>
      <c:catAx>
        <c:axId val="410506752"/>
        <c:scaling>
          <c:orientation val="minMax"/>
        </c:scaling>
        <c:delete val="0"/>
        <c:axPos val="b"/>
        <c:majorTickMark val="out"/>
        <c:minorTickMark val="none"/>
        <c:tickLblPos val="nextTo"/>
        <c:crossAx val="410508288"/>
        <c:crosses val="autoZero"/>
        <c:auto val="1"/>
        <c:lblAlgn val="ctr"/>
        <c:lblOffset val="100"/>
        <c:noMultiLvlLbl val="0"/>
      </c:catAx>
      <c:valAx>
        <c:axId val="410508288"/>
        <c:scaling>
          <c:orientation val="minMax"/>
        </c:scaling>
        <c:delete val="0"/>
        <c:axPos val="l"/>
        <c:majorGridlines/>
        <c:numFmt formatCode="General" sourceLinked="1"/>
        <c:majorTickMark val="out"/>
        <c:minorTickMark val="none"/>
        <c:tickLblPos val="nextTo"/>
        <c:crossAx val="410506752"/>
        <c:crosses val="autoZero"/>
        <c:crossBetween val="between"/>
      </c:valAx>
    </c:plotArea>
    <c:legend>
      <c:legendPos val="r"/>
      <c:layout>
        <c:manualLayout>
          <c:xMode val="edge"/>
          <c:yMode val="edge"/>
          <c:x val="0.73133251312335956"/>
          <c:y val="7.2840797244094452E-2"/>
          <c:w val="0.19971932813758156"/>
          <c:h val="0.11768657649150094"/>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190012928408328E-2"/>
          <c:y val="4.1225393612856792E-2"/>
          <c:w val="0.92507888310440323"/>
          <c:h val="0.69581275187080827"/>
        </c:manualLayout>
      </c:layout>
      <c:barChart>
        <c:barDir val="col"/>
        <c:grouping val="clustered"/>
        <c:varyColors val="0"/>
        <c:ser>
          <c:idx val="0"/>
          <c:order val="0"/>
          <c:tx>
            <c:strRef>
              <c:f>Лист1!$B$1</c:f>
              <c:strCache>
                <c:ptCount val="1"/>
                <c:pt idx="0">
                  <c:v>ДС</c:v>
                </c:pt>
              </c:strCache>
            </c:strRef>
          </c:tx>
          <c:invertIfNegative val="0"/>
          <c:dLbls>
            <c:dLblPos val="outEnd"/>
            <c:showLegendKey val="0"/>
            <c:showVal val="1"/>
            <c:showCatName val="0"/>
            <c:showSerName val="0"/>
            <c:showPercent val="0"/>
            <c:showBubbleSize val="0"/>
            <c:showLeaderLines val="0"/>
          </c:dLbls>
          <c:errBars>
            <c:errBarType val="both"/>
            <c:errValType val="percentage"/>
            <c:noEndCap val="0"/>
            <c:val val="5"/>
          </c:errBars>
          <c:cat>
            <c:strRef>
              <c:f>Лист1!$A$2:$A$18</c:f>
              <c:strCache>
                <c:ptCount val="17"/>
                <c:pt idx="0">
                  <c:v>ЧАС</c:v>
                </c:pt>
                <c:pt idx="1">
                  <c:v>ЧАС+к-та</c:v>
                </c:pt>
                <c:pt idx="2">
                  <c:v>ЧАС+спирт</c:v>
                </c:pt>
                <c:pt idx="3">
                  <c:v>ЧАС+к+амин</c:v>
                </c:pt>
                <c:pt idx="4">
                  <c:v>ЧАС+амины</c:v>
                </c:pt>
                <c:pt idx="5">
                  <c:v>ЧАС+ГУ+к-та</c:v>
                </c:pt>
                <c:pt idx="6">
                  <c:v>ЧАС+ГУ</c:v>
                </c:pt>
                <c:pt idx="7">
                  <c:v>ЧАС+Н2О2</c:v>
                </c:pt>
                <c:pt idx="8">
                  <c:v>ЧАС+ГУ+амин</c:v>
                </c:pt>
                <c:pt idx="9">
                  <c:v>ЧАС+Н2О2+ГУ</c:v>
                </c:pt>
                <c:pt idx="10">
                  <c:v>ХДС</c:v>
                </c:pt>
                <c:pt idx="11">
                  <c:v>КДС</c:v>
                </c:pt>
                <c:pt idx="12">
                  <c:v>АДС</c:v>
                </c:pt>
                <c:pt idx="13">
                  <c:v>ГУ</c:v>
                </c:pt>
                <c:pt idx="14">
                  <c:v>Амины</c:v>
                </c:pt>
                <c:pt idx="15">
                  <c:v>Ферменты</c:v>
                </c:pt>
                <c:pt idx="16">
                  <c:v>Спиртсодержащие</c:v>
                </c:pt>
              </c:strCache>
            </c:strRef>
          </c:cat>
          <c:val>
            <c:numRef>
              <c:f>Лист1!$B$2:$B$18</c:f>
              <c:numCache>
                <c:formatCode>General</c:formatCode>
                <c:ptCount val="17"/>
                <c:pt idx="0">
                  <c:v>12.5</c:v>
                </c:pt>
                <c:pt idx="1">
                  <c:v>4.16</c:v>
                </c:pt>
                <c:pt idx="2">
                  <c:v>8.3000000000000007</c:v>
                </c:pt>
                <c:pt idx="3">
                  <c:v>4.16</c:v>
                </c:pt>
                <c:pt idx="4">
                  <c:v>2.1</c:v>
                </c:pt>
                <c:pt idx="5">
                  <c:v>2.1</c:v>
                </c:pt>
                <c:pt idx="6">
                  <c:v>6.25</c:v>
                </c:pt>
                <c:pt idx="7">
                  <c:v>2.1</c:v>
                </c:pt>
                <c:pt idx="8">
                  <c:v>12.48</c:v>
                </c:pt>
                <c:pt idx="9">
                  <c:v>2.1</c:v>
                </c:pt>
                <c:pt idx="10">
                  <c:v>16.57</c:v>
                </c:pt>
                <c:pt idx="11">
                  <c:v>4.16</c:v>
                </c:pt>
                <c:pt idx="12">
                  <c:v>2.1</c:v>
                </c:pt>
                <c:pt idx="13">
                  <c:v>10.5</c:v>
                </c:pt>
                <c:pt idx="14">
                  <c:v>4.16</c:v>
                </c:pt>
                <c:pt idx="15">
                  <c:v>2.1</c:v>
                </c:pt>
                <c:pt idx="16">
                  <c:v>4.16</c:v>
                </c:pt>
              </c:numCache>
            </c:numRef>
          </c:val>
        </c:ser>
        <c:dLbls>
          <c:showLegendKey val="0"/>
          <c:showVal val="0"/>
          <c:showCatName val="0"/>
          <c:showSerName val="0"/>
          <c:showPercent val="0"/>
          <c:showBubbleSize val="0"/>
        </c:dLbls>
        <c:gapWidth val="150"/>
        <c:axId val="412211072"/>
        <c:axId val="412212608"/>
      </c:barChart>
      <c:catAx>
        <c:axId val="412211072"/>
        <c:scaling>
          <c:orientation val="minMax"/>
        </c:scaling>
        <c:delete val="0"/>
        <c:axPos val="b"/>
        <c:majorTickMark val="out"/>
        <c:minorTickMark val="none"/>
        <c:tickLblPos val="nextTo"/>
        <c:crossAx val="412212608"/>
        <c:crosses val="autoZero"/>
        <c:auto val="1"/>
        <c:lblAlgn val="ctr"/>
        <c:lblOffset val="100"/>
        <c:noMultiLvlLbl val="0"/>
      </c:catAx>
      <c:valAx>
        <c:axId val="412212608"/>
        <c:scaling>
          <c:orientation val="minMax"/>
        </c:scaling>
        <c:delete val="0"/>
        <c:axPos val="l"/>
        <c:majorGridlines/>
        <c:numFmt formatCode="General" sourceLinked="1"/>
        <c:majorTickMark val="out"/>
        <c:minorTickMark val="none"/>
        <c:tickLblPos val="nextTo"/>
        <c:crossAx val="412211072"/>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855314960629922E-2"/>
          <c:y val="6.2618042439728919E-2"/>
          <c:w val="0.91311559492563366"/>
          <c:h val="0.71966341346688156"/>
        </c:manualLayout>
      </c:layout>
      <c:barChart>
        <c:barDir val="col"/>
        <c:grouping val="stacked"/>
        <c:varyColors val="0"/>
        <c:ser>
          <c:idx val="0"/>
          <c:order val="0"/>
          <c:tx>
            <c:strRef>
              <c:f>'структура мо'!$F$23</c:f>
              <c:strCache>
                <c:ptCount val="1"/>
                <c:pt idx="0">
                  <c:v>Устойчивые</c:v>
                </c:pt>
              </c:strCache>
            </c:strRef>
          </c:tx>
          <c:spPr>
            <a:solidFill>
              <a:srgbClr val="C00000"/>
            </a:solidFill>
          </c:spPr>
          <c:invertIfNegative val="0"/>
          <c:dLbls>
            <c:dLbl>
              <c:idx val="5"/>
              <c:delete val="1"/>
            </c:dLbl>
            <c:txPr>
              <a:bodyPr/>
              <a:lstStyle/>
              <a:p>
                <a:pPr>
                  <a:defRPr sz="1400"/>
                </a:pPr>
                <a:endParaRPr lang="ru-RU"/>
              </a:p>
            </c:txPr>
            <c:showLegendKey val="0"/>
            <c:showVal val="1"/>
            <c:showCatName val="0"/>
            <c:showSerName val="0"/>
            <c:showPercent val="0"/>
            <c:showBubbleSize val="0"/>
            <c:showLeaderLines val="0"/>
          </c:dLbls>
          <c:cat>
            <c:strRef>
              <c:f>'структура мо'!$E$24:$E$29</c:f>
              <c:strCache>
                <c:ptCount val="6"/>
                <c:pt idx="0">
                  <c:v>S. aureus</c:v>
                </c:pt>
                <c:pt idx="1">
                  <c:v>КоНС</c:v>
                </c:pt>
                <c:pt idx="2">
                  <c:v>Enterobacter spp</c:v>
                </c:pt>
                <c:pt idx="3">
                  <c:v>Pseud spp.</c:v>
                </c:pt>
                <c:pt idx="4">
                  <c:v>Acinetobacter spp.</c:v>
                </c:pt>
                <c:pt idx="5">
                  <c:v>Candida spp.</c:v>
                </c:pt>
              </c:strCache>
            </c:strRef>
          </c:cat>
          <c:val>
            <c:numRef>
              <c:f>'структура мо'!$F$24:$F$29</c:f>
              <c:numCache>
                <c:formatCode>General</c:formatCode>
                <c:ptCount val="6"/>
                <c:pt idx="0">
                  <c:v>4.5</c:v>
                </c:pt>
                <c:pt idx="1">
                  <c:v>4.3</c:v>
                </c:pt>
                <c:pt idx="2">
                  <c:v>24.8</c:v>
                </c:pt>
                <c:pt idx="3">
                  <c:v>37.5</c:v>
                </c:pt>
                <c:pt idx="4">
                  <c:v>19.7</c:v>
                </c:pt>
                <c:pt idx="5">
                  <c:v>0</c:v>
                </c:pt>
              </c:numCache>
            </c:numRef>
          </c:val>
        </c:ser>
        <c:ser>
          <c:idx val="1"/>
          <c:order val="1"/>
          <c:tx>
            <c:strRef>
              <c:f>'структура мо'!$G$23</c:f>
              <c:strCache>
                <c:ptCount val="1"/>
                <c:pt idx="0">
                  <c:v>Неполностью чувствительные</c:v>
                </c:pt>
              </c:strCache>
            </c:strRef>
          </c:tx>
          <c:spPr>
            <a:solidFill>
              <a:srgbClr val="0070C0"/>
            </a:solidFill>
          </c:spPr>
          <c:invertIfNegative val="0"/>
          <c:dLbls>
            <c:txPr>
              <a:bodyPr/>
              <a:lstStyle/>
              <a:p>
                <a:pPr>
                  <a:defRPr sz="1400"/>
                </a:pPr>
                <a:endParaRPr lang="ru-RU"/>
              </a:p>
            </c:txPr>
            <c:showLegendKey val="0"/>
            <c:showVal val="1"/>
            <c:showCatName val="0"/>
            <c:showSerName val="0"/>
            <c:showPercent val="0"/>
            <c:showBubbleSize val="0"/>
            <c:showLeaderLines val="0"/>
          </c:dLbls>
          <c:cat>
            <c:strRef>
              <c:f>'структура мо'!$E$24:$E$29</c:f>
              <c:strCache>
                <c:ptCount val="6"/>
                <c:pt idx="0">
                  <c:v>S. aureus</c:v>
                </c:pt>
                <c:pt idx="1">
                  <c:v>КоНС</c:v>
                </c:pt>
                <c:pt idx="2">
                  <c:v>Enterobacter spp</c:v>
                </c:pt>
                <c:pt idx="3">
                  <c:v>Pseud spp.</c:v>
                </c:pt>
                <c:pt idx="4">
                  <c:v>Acinetobacter spp.</c:v>
                </c:pt>
                <c:pt idx="5">
                  <c:v>Candida spp.</c:v>
                </c:pt>
              </c:strCache>
            </c:strRef>
          </c:cat>
          <c:val>
            <c:numRef>
              <c:f>'структура мо'!$G$24:$G$29</c:f>
              <c:numCache>
                <c:formatCode>General</c:formatCode>
                <c:ptCount val="6"/>
                <c:pt idx="0">
                  <c:v>35</c:v>
                </c:pt>
                <c:pt idx="1">
                  <c:v>22.9</c:v>
                </c:pt>
                <c:pt idx="2">
                  <c:v>36.4</c:v>
                </c:pt>
                <c:pt idx="3">
                  <c:v>45.2</c:v>
                </c:pt>
                <c:pt idx="4">
                  <c:v>50</c:v>
                </c:pt>
                <c:pt idx="5">
                  <c:v>30.4</c:v>
                </c:pt>
              </c:numCache>
            </c:numRef>
          </c:val>
        </c:ser>
        <c:ser>
          <c:idx val="2"/>
          <c:order val="2"/>
          <c:tx>
            <c:strRef>
              <c:f>'структура мо'!$H$23</c:f>
              <c:strCache>
                <c:ptCount val="1"/>
                <c:pt idx="0">
                  <c:v>Чувствительные</c:v>
                </c:pt>
              </c:strCache>
            </c:strRef>
          </c:tx>
          <c:spPr>
            <a:solidFill>
              <a:srgbClr val="ECEDD1">
                <a:lumMod val="50000"/>
              </a:srgbClr>
            </a:solidFill>
          </c:spPr>
          <c:invertIfNegative val="0"/>
          <c:dLbls>
            <c:txPr>
              <a:bodyPr/>
              <a:lstStyle/>
              <a:p>
                <a:pPr>
                  <a:defRPr sz="1400"/>
                </a:pPr>
                <a:endParaRPr lang="ru-RU"/>
              </a:p>
            </c:txPr>
            <c:showLegendKey val="0"/>
            <c:showVal val="1"/>
            <c:showCatName val="0"/>
            <c:showSerName val="0"/>
            <c:showPercent val="0"/>
            <c:showBubbleSize val="0"/>
            <c:showLeaderLines val="0"/>
          </c:dLbls>
          <c:cat>
            <c:strRef>
              <c:f>'структура мо'!$E$24:$E$29</c:f>
              <c:strCache>
                <c:ptCount val="6"/>
                <c:pt idx="0">
                  <c:v>S. aureus</c:v>
                </c:pt>
                <c:pt idx="1">
                  <c:v>КоНС</c:v>
                </c:pt>
                <c:pt idx="2">
                  <c:v>Enterobacter spp</c:v>
                </c:pt>
                <c:pt idx="3">
                  <c:v>Pseud spp.</c:v>
                </c:pt>
                <c:pt idx="4">
                  <c:v>Acinetobacter spp.</c:v>
                </c:pt>
                <c:pt idx="5">
                  <c:v>Candida spp.</c:v>
                </c:pt>
              </c:strCache>
            </c:strRef>
          </c:cat>
          <c:val>
            <c:numRef>
              <c:f>'структура мо'!$H$24:$H$29</c:f>
              <c:numCache>
                <c:formatCode>General</c:formatCode>
                <c:ptCount val="6"/>
                <c:pt idx="0">
                  <c:v>60.5</c:v>
                </c:pt>
                <c:pt idx="1">
                  <c:v>72.800000000000011</c:v>
                </c:pt>
                <c:pt idx="2">
                  <c:v>38.800000000000004</c:v>
                </c:pt>
                <c:pt idx="3">
                  <c:v>17.299999999999986</c:v>
                </c:pt>
                <c:pt idx="4">
                  <c:v>30.299999999999986</c:v>
                </c:pt>
                <c:pt idx="5">
                  <c:v>69.599999999999994</c:v>
                </c:pt>
              </c:numCache>
            </c:numRef>
          </c:val>
        </c:ser>
        <c:dLbls>
          <c:showLegendKey val="0"/>
          <c:showVal val="0"/>
          <c:showCatName val="0"/>
          <c:showSerName val="0"/>
          <c:showPercent val="0"/>
          <c:showBubbleSize val="0"/>
        </c:dLbls>
        <c:gapWidth val="150"/>
        <c:overlap val="100"/>
        <c:axId val="412852992"/>
        <c:axId val="412854528"/>
      </c:barChart>
      <c:catAx>
        <c:axId val="412852992"/>
        <c:scaling>
          <c:orientation val="minMax"/>
        </c:scaling>
        <c:delete val="0"/>
        <c:axPos val="b"/>
        <c:majorTickMark val="out"/>
        <c:minorTickMark val="none"/>
        <c:tickLblPos val="nextTo"/>
        <c:txPr>
          <a:bodyPr/>
          <a:lstStyle/>
          <a:p>
            <a:pPr>
              <a:defRPr sz="1700"/>
            </a:pPr>
            <a:endParaRPr lang="ru-RU"/>
          </a:p>
        </c:txPr>
        <c:crossAx val="412854528"/>
        <c:crosses val="autoZero"/>
        <c:auto val="1"/>
        <c:lblAlgn val="ctr"/>
        <c:lblOffset val="100"/>
        <c:noMultiLvlLbl val="0"/>
      </c:catAx>
      <c:valAx>
        <c:axId val="412854528"/>
        <c:scaling>
          <c:orientation val="minMax"/>
          <c:max val="100"/>
        </c:scaling>
        <c:delete val="0"/>
        <c:axPos val="l"/>
        <c:title>
          <c:tx>
            <c:rich>
              <a:bodyPr rot="0" vert="horz"/>
              <a:lstStyle/>
              <a:p>
                <a:pPr>
                  <a:defRPr sz="1600"/>
                </a:pPr>
                <a:r>
                  <a:rPr lang="ru-RU" sz="1600" dirty="0" smtClean="0"/>
                  <a:t>%</a:t>
                </a:r>
                <a:endParaRPr lang="ru-RU" sz="1600" dirty="0"/>
              </a:p>
            </c:rich>
          </c:tx>
          <c:layout>
            <c:manualLayout>
              <c:xMode val="edge"/>
              <c:yMode val="edge"/>
              <c:x val="2.6388888888888878E-2"/>
              <c:y val="1.1576813526355365E-3"/>
            </c:manualLayout>
          </c:layout>
          <c:overlay val="0"/>
        </c:title>
        <c:numFmt formatCode="General" sourceLinked="1"/>
        <c:majorTickMark val="out"/>
        <c:minorTickMark val="none"/>
        <c:tickLblPos val="nextTo"/>
        <c:txPr>
          <a:bodyPr/>
          <a:lstStyle/>
          <a:p>
            <a:pPr>
              <a:defRPr sz="1400"/>
            </a:pPr>
            <a:endParaRPr lang="ru-RU"/>
          </a:p>
        </c:txPr>
        <c:crossAx val="412852992"/>
        <c:crosses val="autoZero"/>
        <c:crossBetween val="between"/>
      </c:valAx>
    </c:plotArea>
    <c:legend>
      <c:legendPos val="b"/>
      <c:layout/>
      <c:overlay val="0"/>
      <c:txPr>
        <a:bodyPr/>
        <a:lstStyle/>
        <a:p>
          <a:pPr>
            <a:defRPr sz="1700" b="1"/>
          </a:pPr>
          <a:endParaRPr lang="ru-RU"/>
        </a:p>
      </c:txPr>
    </c:legend>
    <c:plotVisOnly val="1"/>
    <c:dispBlanksAs val="gap"/>
    <c:showDLblsOverMax val="0"/>
  </c:chart>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59623797025379"/>
          <c:y val="4.4861391929187276E-2"/>
          <c:w val="0.84212854273170368"/>
          <c:h val="0.59187182926594861"/>
        </c:manualLayout>
      </c:layout>
      <c:barChart>
        <c:barDir val="col"/>
        <c:grouping val="clustered"/>
        <c:varyColors val="0"/>
        <c:ser>
          <c:idx val="0"/>
          <c:order val="0"/>
          <c:tx>
            <c:strRef>
              <c:f>Лист1!$B$1</c:f>
              <c:strCache>
                <c:ptCount val="1"/>
                <c:pt idx="0">
                  <c:v>устойчивые</c:v>
                </c:pt>
              </c:strCache>
            </c:strRef>
          </c:tx>
          <c:spPr>
            <a:solidFill>
              <a:srgbClr val="FFC000"/>
            </a:solidFill>
          </c:spPr>
          <c:invertIfNegative val="0"/>
          <c:dLbls>
            <c:showLegendKey val="0"/>
            <c:showVal val="1"/>
            <c:showCatName val="0"/>
            <c:showSerName val="0"/>
            <c:showPercent val="0"/>
            <c:showBubbleSize val="0"/>
            <c:showLeaderLines val="0"/>
          </c:dLbls>
          <c:errBars>
            <c:errBarType val="both"/>
            <c:errValType val="percentage"/>
            <c:noEndCap val="0"/>
            <c:val val="5"/>
          </c:errBars>
          <c:cat>
            <c:strRef>
              <c:f>Лист1!$A$2:$A$5</c:f>
              <c:strCache>
                <c:ptCount val="4"/>
                <c:pt idx="0">
                  <c:v>Нижегородская область</c:v>
                </c:pt>
                <c:pt idx="1">
                  <c:v>Пермский край</c:v>
                </c:pt>
                <c:pt idx="2">
                  <c:v>Алтайский край</c:v>
                </c:pt>
                <c:pt idx="3">
                  <c:v>Татарстан</c:v>
                </c:pt>
              </c:strCache>
            </c:strRef>
          </c:cat>
          <c:val>
            <c:numRef>
              <c:f>Лист1!$B$2:$B$5</c:f>
              <c:numCache>
                <c:formatCode>General</c:formatCode>
                <c:ptCount val="4"/>
                <c:pt idx="0">
                  <c:v>6.5</c:v>
                </c:pt>
                <c:pt idx="1">
                  <c:v>3.6</c:v>
                </c:pt>
                <c:pt idx="2">
                  <c:v>22</c:v>
                </c:pt>
                <c:pt idx="3">
                  <c:v>0</c:v>
                </c:pt>
              </c:numCache>
            </c:numRef>
          </c:val>
        </c:ser>
        <c:ser>
          <c:idx val="1"/>
          <c:order val="1"/>
          <c:tx>
            <c:strRef>
              <c:f>Лист1!$C$1</c:f>
              <c:strCache>
                <c:ptCount val="1"/>
                <c:pt idx="0">
                  <c:v>неполностью чувствительные</c:v>
                </c:pt>
              </c:strCache>
            </c:strRef>
          </c:tx>
          <c:invertIfNegative val="0"/>
          <c:dLbls>
            <c:showLegendKey val="0"/>
            <c:showVal val="1"/>
            <c:showCatName val="0"/>
            <c:showSerName val="0"/>
            <c:showPercent val="0"/>
            <c:showBubbleSize val="0"/>
            <c:showLeaderLines val="0"/>
          </c:dLbls>
          <c:errBars>
            <c:errBarType val="both"/>
            <c:errValType val="percentage"/>
            <c:noEndCap val="0"/>
            <c:val val="5"/>
          </c:errBars>
          <c:cat>
            <c:strRef>
              <c:f>Лист1!$A$2:$A$5</c:f>
              <c:strCache>
                <c:ptCount val="4"/>
                <c:pt idx="0">
                  <c:v>Нижегородская область</c:v>
                </c:pt>
                <c:pt idx="1">
                  <c:v>Пермский край</c:v>
                </c:pt>
                <c:pt idx="2">
                  <c:v>Алтайский край</c:v>
                </c:pt>
                <c:pt idx="3">
                  <c:v>Татарстан</c:v>
                </c:pt>
              </c:strCache>
            </c:strRef>
          </c:cat>
          <c:val>
            <c:numRef>
              <c:f>Лист1!$C$2:$C$5</c:f>
              <c:numCache>
                <c:formatCode>General</c:formatCode>
                <c:ptCount val="4"/>
                <c:pt idx="0">
                  <c:v>20.6</c:v>
                </c:pt>
                <c:pt idx="1">
                  <c:v>18.100000000000001</c:v>
                </c:pt>
                <c:pt idx="2">
                  <c:v>3.1</c:v>
                </c:pt>
                <c:pt idx="3">
                  <c:v>23.1</c:v>
                </c:pt>
              </c:numCache>
            </c:numRef>
          </c:val>
        </c:ser>
        <c:ser>
          <c:idx val="2"/>
          <c:order val="2"/>
          <c:tx>
            <c:strRef>
              <c:f>Лист1!$D$1</c:f>
              <c:strCache>
                <c:ptCount val="1"/>
                <c:pt idx="0">
                  <c:v>всего</c:v>
                </c:pt>
              </c:strCache>
            </c:strRef>
          </c:tx>
          <c:spPr>
            <a:solidFill>
              <a:schemeClr val="bg2">
                <a:lumMod val="25000"/>
              </a:schemeClr>
            </a:solidFill>
          </c:spPr>
          <c:invertIfNegative val="0"/>
          <c:dLbls>
            <c:dLblPos val="outEnd"/>
            <c:showLegendKey val="0"/>
            <c:showVal val="1"/>
            <c:showCatName val="0"/>
            <c:showSerName val="0"/>
            <c:showPercent val="0"/>
            <c:showBubbleSize val="0"/>
            <c:showLeaderLines val="0"/>
          </c:dLbls>
          <c:errBars>
            <c:errBarType val="both"/>
            <c:errValType val="stdErr"/>
            <c:noEndCap val="0"/>
          </c:errBars>
          <c:cat>
            <c:strRef>
              <c:f>Лист1!$A$2:$A$5</c:f>
              <c:strCache>
                <c:ptCount val="4"/>
                <c:pt idx="0">
                  <c:v>Нижегородская область</c:v>
                </c:pt>
                <c:pt idx="1">
                  <c:v>Пермский край</c:v>
                </c:pt>
                <c:pt idx="2">
                  <c:v>Алтайский край</c:v>
                </c:pt>
                <c:pt idx="3">
                  <c:v>Татарстан</c:v>
                </c:pt>
              </c:strCache>
            </c:strRef>
          </c:cat>
          <c:val>
            <c:numRef>
              <c:f>Лист1!$D$2:$D$5</c:f>
              <c:numCache>
                <c:formatCode>General</c:formatCode>
                <c:ptCount val="4"/>
                <c:pt idx="0">
                  <c:v>27.1</c:v>
                </c:pt>
                <c:pt idx="1">
                  <c:v>21.7</c:v>
                </c:pt>
                <c:pt idx="2">
                  <c:v>25.1</c:v>
                </c:pt>
              </c:numCache>
            </c:numRef>
          </c:val>
        </c:ser>
        <c:dLbls>
          <c:showLegendKey val="0"/>
          <c:showVal val="0"/>
          <c:showCatName val="0"/>
          <c:showSerName val="0"/>
          <c:showPercent val="0"/>
          <c:showBubbleSize val="0"/>
        </c:dLbls>
        <c:gapWidth val="150"/>
        <c:axId val="402310272"/>
        <c:axId val="402311808"/>
      </c:barChart>
      <c:catAx>
        <c:axId val="402310272"/>
        <c:scaling>
          <c:orientation val="minMax"/>
        </c:scaling>
        <c:delete val="0"/>
        <c:axPos val="b"/>
        <c:majorTickMark val="out"/>
        <c:minorTickMark val="none"/>
        <c:tickLblPos val="nextTo"/>
        <c:crossAx val="402311808"/>
        <c:crosses val="autoZero"/>
        <c:auto val="1"/>
        <c:lblAlgn val="ctr"/>
        <c:lblOffset val="100"/>
        <c:noMultiLvlLbl val="0"/>
      </c:catAx>
      <c:valAx>
        <c:axId val="402311808"/>
        <c:scaling>
          <c:orientation val="minMax"/>
        </c:scaling>
        <c:delete val="0"/>
        <c:axPos val="l"/>
        <c:majorGridlines/>
        <c:numFmt formatCode="General" sourceLinked="1"/>
        <c:majorTickMark val="out"/>
        <c:minorTickMark val="none"/>
        <c:tickLblPos val="nextTo"/>
        <c:crossAx val="402310272"/>
        <c:crosses val="autoZero"/>
        <c:crossBetween val="between"/>
      </c:valAx>
    </c:plotArea>
    <c:legend>
      <c:legendPos val="r"/>
      <c:layout>
        <c:manualLayout>
          <c:xMode val="edge"/>
          <c:yMode val="edge"/>
          <c:x val="0.10548583548516223"/>
          <c:y val="0.8660928221905696"/>
          <c:w val="0.8195377743295591"/>
          <c:h val="7.8627250371849255E-2"/>
        </c:manualLayout>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diagrams/_rels/data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iagrams/_rels/data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ata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8.png"/><Relationship Id="rId4" Type="http://schemas.openxmlformats.org/officeDocument/2006/relationships/image" Target="../media/image17.png"/></Relationships>
</file>

<file path=ppt/diagrams/_rels/drawing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86F781-704C-454D-BE11-D2BD7D56B1BB}" type="doc">
      <dgm:prSet loTypeId="urn:microsoft.com/office/officeart/2005/8/layout/hList6" loCatId="list" qsTypeId="urn:microsoft.com/office/officeart/2005/8/quickstyle/3d1" qsCatId="3D" csTypeId="urn:microsoft.com/office/officeart/2005/8/colors/colorful4" csCatId="colorful" phldr="1"/>
      <dgm:spPr/>
      <dgm:t>
        <a:bodyPr/>
        <a:lstStyle/>
        <a:p>
          <a:endParaRPr lang="en-US"/>
        </a:p>
      </dgm:t>
    </dgm:pt>
    <dgm:pt modelId="{4D5EB2AF-077D-4542-BB5D-535499E0ACC9}">
      <dgm:prSet phldrT="[Text]" custT="1"/>
      <dgm:spPr/>
      <dgm:t>
        <a:bodyPr anchor="ctr" anchorCtr="0"/>
        <a:lstStyle/>
        <a:p>
          <a:pPr algn="l" defTabSz="914400">
            <a:buNone/>
          </a:pPr>
          <a:r>
            <a:rPr lang="ru-RU" altLang="ru-RU" sz="2000" dirty="0" smtClean="0">
              <a:latin typeface="+mn-lt"/>
            </a:rPr>
            <a:t>Устойчивость к антибиотикам</a:t>
          </a:r>
          <a:endParaRPr lang="ru-RU" sz="2000" b="0" i="0" dirty="0">
            <a:latin typeface="Tw Cen MT Condensed"/>
            <a:ea typeface="+mn-ea"/>
            <a:cs typeface="+mn-cs"/>
          </a:endParaRPr>
        </a:p>
      </dgm:t>
    </dgm:pt>
    <dgm:pt modelId="{7E288A60-6DB8-441F-9CE0-F5D247CD384D}" type="parTrans" cxnId="{702E6E05-21D9-4550-B279-03BBD21370E5}">
      <dgm:prSet/>
      <dgm:spPr/>
      <dgm:t>
        <a:bodyPr/>
        <a:lstStyle/>
        <a:p>
          <a:endParaRPr lang="en-US" sz="1200">
            <a:latin typeface="Tw Cen MT Condensed" pitchFamily="34" charset="0"/>
          </a:endParaRPr>
        </a:p>
      </dgm:t>
    </dgm:pt>
    <dgm:pt modelId="{B6880152-C9D7-4662-951D-CBBA7A43D00B}" type="sibTrans" cxnId="{702E6E05-21D9-4550-B279-03BBD21370E5}">
      <dgm:prSet/>
      <dgm:spPr/>
      <dgm:t>
        <a:bodyPr/>
        <a:lstStyle/>
        <a:p>
          <a:endParaRPr lang="en-US" sz="1200">
            <a:latin typeface="Tw Cen MT Condensed" pitchFamily="34" charset="0"/>
          </a:endParaRPr>
        </a:p>
      </dgm:t>
    </dgm:pt>
    <dgm:pt modelId="{2CBD8AB0-34CF-4915-B4C0-55A9A0B3698A}">
      <dgm:prSet phldrT="[Text]" custT="1"/>
      <dgm:spPr/>
      <dgm:t>
        <a:bodyPr anchor="ctr" anchorCtr="0"/>
        <a:lstStyle/>
        <a:p>
          <a:pPr algn="l" defTabSz="914400">
            <a:buNone/>
          </a:pPr>
          <a:r>
            <a:rPr lang="ru-RU" altLang="ru-RU" sz="2000" dirty="0" smtClean="0">
              <a:latin typeface="+mn-lt"/>
              <a:cs typeface="Times New Roman" pitchFamily="18" charset="0"/>
            </a:rPr>
            <a:t>Устойчивость к </a:t>
          </a:r>
          <a:r>
            <a:rPr lang="ru-RU" altLang="ru-RU" sz="2000" dirty="0" err="1" smtClean="0">
              <a:latin typeface="+mn-lt"/>
              <a:cs typeface="Times New Roman" pitchFamily="18" charset="0"/>
            </a:rPr>
            <a:t>дезинфици-рующим</a:t>
          </a:r>
          <a:r>
            <a:rPr lang="ru-RU" altLang="ru-RU" sz="2000" dirty="0" smtClean="0">
              <a:latin typeface="+mn-lt"/>
              <a:cs typeface="Times New Roman" pitchFamily="18" charset="0"/>
            </a:rPr>
            <a:t> средствам и антисептикам</a:t>
          </a:r>
          <a:endParaRPr lang="ru-RU" sz="2000" b="0" i="0" dirty="0">
            <a:latin typeface="Tw Cen MT Condensed"/>
            <a:ea typeface="+mn-ea"/>
            <a:cs typeface="+mn-cs"/>
          </a:endParaRPr>
        </a:p>
      </dgm:t>
    </dgm:pt>
    <dgm:pt modelId="{7AD6FA76-4D86-450B-A09B-062375C168E2}" type="parTrans" cxnId="{8A069F37-45EF-4BC3-A8E6-F1430E041DC9}">
      <dgm:prSet/>
      <dgm:spPr/>
      <dgm:t>
        <a:bodyPr/>
        <a:lstStyle/>
        <a:p>
          <a:endParaRPr lang="en-US" sz="1200">
            <a:latin typeface="Tw Cen MT Condensed" pitchFamily="34" charset="0"/>
          </a:endParaRPr>
        </a:p>
      </dgm:t>
    </dgm:pt>
    <dgm:pt modelId="{EA2FDEAB-07CA-4562-BAF4-DEB1AC6BD60E}" type="sibTrans" cxnId="{8A069F37-45EF-4BC3-A8E6-F1430E041DC9}">
      <dgm:prSet/>
      <dgm:spPr/>
      <dgm:t>
        <a:bodyPr/>
        <a:lstStyle/>
        <a:p>
          <a:endParaRPr lang="en-US" sz="1200">
            <a:latin typeface="Tw Cen MT Condensed" pitchFamily="34" charset="0"/>
          </a:endParaRPr>
        </a:p>
      </dgm:t>
    </dgm:pt>
    <dgm:pt modelId="{B8C20196-3C50-45A5-8253-DA1BE32D3D34}">
      <dgm:prSet phldrT="[Text]" custT="1"/>
      <dgm:spPr/>
      <dgm:t>
        <a:bodyPr anchor="ctr" anchorCtr="0"/>
        <a:lstStyle/>
        <a:p>
          <a:pPr algn="l" defTabSz="914400">
            <a:buNone/>
          </a:pPr>
          <a:r>
            <a:rPr lang="ru-RU" altLang="ru-RU" sz="2000" dirty="0" smtClean="0">
              <a:latin typeface="+mn-lt"/>
              <a:cs typeface="Times New Roman" pitchFamily="18" charset="0"/>
            </a:rPr>
            <a:t>Устойчивость к </a:t>
          </a:r>
          <a:r>
            <a:rPr lang="ru-RU" altLang="ru-RU" sz="2000" dirty="0" err="1" smtClean="0">
              <a:latin typeface="+mn-lt"/>
              <a:cs typeface="Times New Roman" pitchFamily="18" charset="0"/>
            </a:rPr>
            <a:t>бактерио</a:t>
          </a:r>
          <a:r>
            <a:rPr lang="ru-RU" altLang="ru-RU" sz="2000" dirty="0" smtClean="0">
              <a:latin typeface="+mn-lt"/>
              <a:cs typeface="Times New Roman" pitchFamily="18" charset="0"/>
            </a:rPr>
            <a:t>-фагам</a:t>
          </a:r>
          <a:endParaRPr lang="ru-RU" sz="2000" b="0" i="0" dirty="0">
            <a:latin typeface="Tw Cen MT Condensed"/>
            <a:ea typeface="+mn-ea"/>
            <a:cs typeface="+mn-cs"/>
          </a:endParaRPr>
        </a:p>
      </dgm:t>
    </dgm:pt>
    <dgm:pt modelId="{F7AB0B72-42CA-4D46-A23E-FCFF830E3E1B}" type="parTrans" cxnId="{6A93E31C-5E3D-4C16-BFFF-A52EDB1DC297}">
      <dgm:prSet/>
      <dgm:spPr/>
      <dgm:t>
        <a:bodyPr/>
        <a:lstStyle/>
        <a:p>
          <a:endParaRPr lang="en-US" sz="1200">
            <a:latin typeface="Tw Cen MT Condensed" pitchFamily="34" charset="0"/>
          </a:endParaRPr>
        </a:p>
      </dgm:t>
    </dgm:pt>
    <dgm:pt modelId="{8E67E7C8-356F-4AEF-9683-A2FB05C2EB78}" type="sibTrans" cxnId="{6A93E31C-5E3D-4C16-BFFF-A52EDB1DC297}">
      <dgm:prSet/>
      <dgm:spPr/>
      <dgm:t>
        <a:bodyPr/>
        <a:lstStyle/>
        <a:p>
          <a:endParaRPr lang="en-US" sz="1200">
            <a:latin typeface="Tw Cen MT Condensed" pitchFamily="34" charset="0"/>
          </a:endParaRPr>
        </a:p>
      </dgm:t>
    </dgm:pt>
    <dgm:pt modelId="{372BDF82-A7AA-4383-B5CC-67C31F4C7A26}">
      <dgm:prSet phldrT="[Text]" custT="1"/>
      <dgm:spPr/>
      <dgm:t>
        <a:bodyPr anchor="ctr" anchorCtr="0"/>
        <a:lstStyle/>
        <a:p>
          <a:pPr algn="l" defTabSz="914400">
            <a:buNone/>
          </a:pPr>
          <a:r>
            <a:rPr lang="ru-RU" sz="2400" dirty="0" smtClean="0"/>
            <a:t>База данных </a:t>
          </a:r>
          <a:r>
            <a:rPr lang="en-US" sz="2400" dirty="0" smtClean="0"/>
            <a:t>WHONET</a:t>
          </a:r>
          <a:r>
            <a:rPr lang="ru-RU" sz="2400" dirty="0" smtClean="0"/>
            <a:t>, школа госпитальных эпидемиологов </a:t>
          </a:r>
          <a:endParaRPr lang="ru-RU" sz="2400" b="0" i="0" dirty="0">
            <a:solidFill>
              <a:srgbClr val="FF0000"/>
            </a:solidFill>
            <a:latin typeface="Tw Cen MT Condensed"/>
            <a:ea typeface="+mn-ea"/>
            <a:cs typeface="+mn-cs"/>
          </a:endParaRPr>
        </a:p>
      </dgm:t>
    </dgm:pt>
    <dgm:pt modelId="{35C24B3E-109D-4D04-B309-B618338E8F1F}" type="parTrans" cxnId="{F5DED375-BC28-4B9A-A4F5-DA45BC82297D}">
      <dgm:prSet/>
      <dgm:spPr/>
      <dgm:t>
        <a:bodyPr/>
        <a:lstStyle/>
        <a:p>
          <a:endParaRPr lang="en-US" sz="1200">
            <a:latin typeface="Tw Cen MT Condensed" pitchFamily="34" charset="0"/>
          </a:endParaRPr>
        </a:p>
      </dgm:t>
    </dgm:pt>
    <dgm:pt modelId="{4EEE8603-9B42-4E78-83CB-313B0F877855}" type="sibTrans" cxnId="{F5DED375-BC28-4B9A-A4F5-DA45BC82297D}">
      <dgm:prSet/>
      <dgm:spPr/>
      <dgm:t>
        <a:bodyPr/>
        <a:lstStyle/>
        <a:p>
          <a:endParaRPr lang="en-US" sz="1200">
            <a:latin typeface="Tw Cen MT Condensed" pitchFamily="34" charset="0"/>
          </a:endParaRPr>
        </a:p>
      </dgm:t>
    </dgm:pt>
    <dgm:pt modelId="{8139AEBC-817E-4EE9-ABEF-B20C9B8E6B75}" type="pres">
      <dgm:prSet presAssocID="{2F86F781-704C-454D-BE11-D2BD7D56B1BB}" presName="Name0" presStyleCnt="0">
        <dgm:presLayoutVars>
          <dgm:dir/>
          <dgm:resizeHandles val="exact"/>
        </dgm:presLayoutVars>
      </dgm:prSet>
      <dgm:spPr/>
      <dgm:t>
        <a:bodyPr/>
        <a:lstStyle/>
        <a:p>
          <a:endParaRPr lang="en-US"/>
        </a:p>
      </dgm:t>
    </dgm:pt>
    <dgm:pt modelId="{E789E225-4415-4192-B50B-602DB591CBA2}" type="pres">
      <dgm:prSet presAssocID="{4D5EB2AF-077D-4542-BB5D-535499E0ACC9}" presName="node" presStyleLbl="node1" presStyleIdx="0" presStyleCnt="4" custScaleX="80888" custLinFactNeighborX="-15387">
        <dgm:presLayoutVars>
          <dgm:bulletEnabled val="1"/>
        </dgm:presLayoutVars>
      </dgm:prSet>
      <dgm:spPr/>
      <dgm:t>
        <a:bodyPr/>
        <a:lstStyle/>
        <a:p>
          <a:endParaRPr lang="en-US"/>
        </a:p>
      </dgm:t>
    </dgm:pt>
    <dgm:pt modelId="{04BA73F2-4918-459F-A8C5-67E3B210AD1A}" type="pres">
      <dgm:prSet presAssocID="{B6880152-C9D7-4662-951D-CBBA7A43D00B}" presName="sibTrans" presStyleCnt="0"/>
      <dgm:spPr/>
      <dgm:t>
        <a:bodyPr/>
        <a:lstStyle/>
        <a:p>
          <a:endParaRPr lang="ru-RU"/>
        </a:p>
      </dgm:t>
    </dgm:pt>
    <dgm:pt modelId="{1EB62D43-4E38-49DB-8E30-7C0D6038ACCD}" type="pres">
      <dgm:prSet presAssocID="{2CBD8AB0-34CF-4915-B4C0-55A9A0B3698A}" presName="node" presStyleLbl="node1" presStyleIdx="1" presStyleCnt="4" custScaleX="76706">
        <dgm:presLayoutVars>
          <dgm:bulletEnabled val="1"/>
        </dgm:presLayoutVars>
      </dgm:prSet>
      <dgm:spPr/>
      <dgm:t>
        <a:bodyPr/>
        <a:lstStyle/>
        <a:p>
          <a:endParaRPr lang="en-US"/>
        </a:p>
      </dgm:t>
    </dgm:pt>
    <dgm:pt modelId="{9E005E05-5B1E-4A7D-A04E-6381D7122068}" type="pres">
      <dgm:prSet presAssocID="{EA2FDEAB-07CA-4562-BAF4-DEB1AC6BD60E}" presName="sibTrans" presStyleCnt="0"/>
      <dgm:spPr/>
      <dgm:t>
        <a:bodyPr/>
        <a:lstStyle/>
        <a:p>
          <a:endParaRPr lang="ru-RU"/>
        </a:p>
      </dgm:t>
    </dgm:pt>
    <dgm:pt modelId="{5E193A34-0702-4BCA-AD5D-77BD35FFB6A6}" type="pres">
      <dgm:prSet presAssocID="{B8C20196-3C50-45A5-8253-DA1BE32D3D34}" presName="node" presStyleLbl="node1" presStyleIdx="2" presStyleCnt="4" custScaleX="78493" custLinFactNeighborX="-23651">
        <dgm:presLayoutVars>
          <dgm:bulletEnabled val="1"/>
        </dgm:presLayoutVars>
      </dgm:prSet>
      <dgm:spPr/>
      <dgm:t>
        <a:bodyPr/>
        <a:lstStyle/>
        <a:p>
          <a:endParaRPr lang="en-US"/>
        </a:p>
      </dgm:t>
    </dgm:pt>
    <dgm:pt modelId="{1C798DAD-F97C-4C36-AA10-8CFDD5081EB4}" type="pres">
      <dgm:prSet presAssocID="{8E67E7C8-356F-4AEF-9683-A2FB05C2EB78}" presName="sibTrans" presStyleCnt="0"/>
      <dgm:spPr/>
      <dgm:t>
        <a:bodyPr/>
        <a:lstStyle/>
        <a:p>
          <a:endParaRPr lang="ru-RU"/>
        </a:p>
      </dgm:t>
    </dgm:pt>
    <dgm:pt modelId="{7D319365-36DD-468B-8BCF-1A1263F25619}" type="pres">
      <dgm:prSet presAssocID="{372BDF82-A7AA-4383-B5CC-67C31F4C7A26}" presName="node" presStyleLbl="node1" presStyleIdx="3" presStyleCnt="4">
        <dgm:presLayoutVars>
          <dgm:bulletEnabled val="1"/>
        </dgm:presLayoutVars>
      </dgm:prSet>
      <dgm:spPr/>
      <dgm:t>
        <a:bodyPr/>
        <a:lstStyle/>
        <a:p>
          <a:endParaRPr lang="en-US"/>
        </a:p>
      </dgm:t>
    </dgm:pt>
  </dgm:ptLst>
  <dgm:cxnLst>
    <dgm:cxn modelId="{E09BD78C-B404-4797-B473-1206981F2EE4}" type="presOf" srcId="{372BDF82-A7AA-4383-B5CC-67C31F4C7A26}" destId="{7D319365-36DD-468B-8BCF-1A1263F25619}" srcOrd="0" destOrd="0" presId="urn:microsoft.com/office/officeart/2005/8/layout/hList6"/>
    <dgm:cxn modelId="{A745F127-7505-4DA4-A70A-2F74B71C8EDA}" type="presOf" srcId="{2F86F781-704C-454D-BE11-D2BD7D56B1BB}" destId="{8139AEBC-817E-4EE9-ABEF-B20C9B8E6B75}" srcOrd="0" destOrd="0" presId="urn:microsoft.com/office/officeart/2005/8/layout/hList6"/>
    <dgm:cxn modelId="{6A93E31C-5E3D-4C16-BFFF-A52EDB1DC297}" srcId="{2F86F781-704C-454D-BE11-D2BD7D56B1BB}" destId="{B8C20196-3C50-45A5-8253-DA1BE32D3D34}" srcOrd="2" destOrd="0" parTransId="{F7AB0B72-42CA-4D46-A23E-FCFF830E3E1B}" sibTransId="{8E67E7C8-356F-4AEF-9683-A2FB05C2EB78}"/>
    <dgm:cxn modelId="{F483140B-E2A5-4D07-B2F0-05BC8D0EB53C}" type="presOf" srcId="{4D5EB2AF-077D-4542-BB5D-535499E0ACC9}" destId="{E789E225-4415-4192-B50B-602DB591CBA2}" srcOrd="0" destOrd="0" presId="urn:microsoft.com/office/officeart/2005/8/layout/hList6"/>
    <dgm:cxn modelId="{461CD33F-5339-4991-A10C-62FE14625A1C}" type="presOf" srcId="{B8C20196-3C50-45A5-8253-DA1BE32D3D34}" destId="{5E193A34-0702-4BCA-AD5D-77BD35FFB6A6}" srcOrd="0" destOrd="0" presId="urn:microsoft.com/office/officeart/2005/8/layout/hList6"/>
    <dgm:cxn modelId="{702E6E05-21D9-4550-B279-03BBD21370E5}" srcId="{2F86F781-704C-454D-BE11-D2BD7D56B1BB}" destId="{4D5EB2AF-077D-4542-BB5D-535499E0ACC9}" srcOrd="0" destOrd="0" parTransId="{7E288A60-6DB8-441F-9CE0-F5D247CD384D}" sibTransId="{B6880152-C9D7-4662-951D-CBBA7A43D00B}"/>
    <dgm:cxn modelId="{8A069F37-45EF-4BC3-A8E6-F1430E041DC9}" srcId="{2F86F781-704C-454D-BE11-D2BD7D56B1BB}" destId="{2CBD8AB0-34CF-4915-B4C0-55A9A0B3698A}" srcOrd="1" destOrd="0" parTransId="{7AD6FA76-4D86-450B-A09B-062375C168E2}" sibTransId="{EA2FDEAB-07CA-4562-BAF4-DEB1AC6BD60E}"/>
    <dgm:cxn modelId="{24C793D5-37F4-41A4-B76E-83006B296B55}" type="presOf" srcId="{2CBD8AB0-34CF-4915-B4C0-55A9A0B3698A}" destId="{1EB62D43-4E38-49DB-8E30-7C0D6038ACCD}" srcOrd="0" destOrd="0" presId="urn:microsoft.com/office/officeart/2005/8/layout/hList6"/>
    <dgm:cxn modelId="{F5DED375-BC28-4B9A-A4F5-DA45BC82297D}" srcId="{2F86F781-704C-454D-BE11-D2BD7D56B1BB}" destId="{372BDF82-A7AA-4383-B5CC-67C31F4C7A26}" srcOrd="3" destOrd="0" parTransId="{35C24B3E-109D-4D04-B309-B618338E8F1F}" sibTransId="{4EEE8603-9B42-4E78-83CB-313B0F877855}"/>
    <dgm:cxn modelId="{C3E6F8DC-4E1A-41A5-82C2-D374A74D1E12}" type="presParOf" srcId="{8139AEBC-817E-4EE9-ABEF-B20C9B8E6B75}" destId="{E789E225-4415-4192-B50B-602DB591CBA2}" srcOrd="0" destOrd="0" presId="urn:microsoft.com/office/officeart/2005/8/layout/hList6"/>
    <dgm:cxn modelId="{B5E34718-6E95-4D50-9E22-AE3A7391DC06}" type="presParOf" srcId="{8139AEBC-817E-4EE9-ABEF-B20C9B8E6B75}" destId="{04BA73F2-4918-459F-A8C5-67E3B210AD1A}" srcOrd="1" destOrd="0" presId="urn:microsoft.com/office/officeart/2005/8/layout/hList6"/>
    <dgm:cxn modelId="{A0A6276A-EECF-4B9B-8D89-E41C2764B824}" type="presParOf" srcId="{8139AEBC-817E-4EE9-ABEF-B20C9B8E6B75}" destId="{1EB62D43-4E38-49DB-8E30-7C0D6038ACCD}" srcOrd="2" destOrd="0" presId="urn:microsoft.com/office/officeart/2005/8/layout/hList6"/>
    <dgm:cxn modelId="{8E9E8C0F-6B4E-4E71-B0AE-6B715AF476BE}" type="presParOf" srcId="{8139AEBC-817E-4EE9-ABEF-B20C9B8E6B75}" destId="{9E005E05-5B1E-4A7D-A04E-6381D7122068}" srcOrd="3" destOrd="0" presId="urn:microsoft.com/office/officeart/2005/8/layout/hList6"/>
    <dgm:cxn modelId="{E30EE77D-B74E-42CF-918E-F81BE0398230}" type="presParOf" srcId="{8139AEBC-817E-4EE9-ABEF-B20C9B8E6B75}" destId="{5E193A34-0702-4BCA-AD5D-77BD35FFB6A6}" srcOrd="4" destOrd="0" presId="urn:microsoft.com/office/officeart/2005/8/layout/hList6"/>
    <dgm:cxn modelId="{B2A478D7-D1E9-4B3F-939E-A820DE2BB769}" type="presParOf" srcId="{8139AEBC-817E-4EE9-ABEF-B20C9B8E6B75}" destId="{1C798DAD-F97C-4C36-AA10-8CFDD5081EB4}" srcOrd="5" destOrd="0" presId="urn:microsoft.com/office/officeart/2005/8/layout/hList6"/>
    <dgm:cxn modelId="{12FA1CD6-501B-4509-A450-7B94F48F16D3}" type="presParOf" srcId="{8139AEBC-817E-4EE9-ABEF-B20C9B8E6B75}" destId="{7D319365-36DD-468B-8BCF-1A1263F25619}" srcOrd="6" destOrd="0" presId="urn:microsoft.com/office/officeart/2005/8/layout/h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F297CBC-16B8-47BE-9365-E7DF274BEDD3}" type="doc">
      <dgm:prSet loTypeId="urn:microsoft.com/office/officeart/2005/8/layout/radial2" loCatId="relationship" qsTypeId="urn:microsoft.com/office/officeart/2005/8/quickstyle/simple5" qsCatId="simple" csTypeId="urn:microsoft.com/office/officeart/2005/8/colors/accent0_1" csCatId="mainScheme" phldr="1"/>
      <dgm:spPr/>
      <dgm:t>
        <a:bodyPr/>
        <a:lstStyle/>
        <a:p>
          <a:endParaRPr lang="ru-RU"/>
        </a:p>
      </dgm:t>
    </dgm:pt>
    <dgm:pt modelId="{68BC64B4-5692-4266-98F9-CD724DFB77FB}">
      <dgm:prSet phldrT="[Текст]" phldr="1"/>
      <dgm:spPr>
        <a:blipFill rotWithShape="0">
          <a:blip xmlns:r="http://schemas.openxmlformats.org/officeDocument/2006/relationships" r:embed="rId1"/>
          <a:stretch>
            <a:fillRect/>
          </a:stretch>
        </a:blipFill>
      </dgm:spPr>
      <dgm:t>
        <a:bodyPr/>
        <a:lstStyle/>
        <a:p>
          <a:endParaRPr lang="ru-RU" dirty="0"/>
        </a:p>
      </dgm:t>
    </dgm:pt>
    <dgm:pt modelId="{FAF2C718-9CBF-463C-BC86-A5FF5533690D}" type="parTrans" cxnId="{4E3C120D-1EBB-4E53-8E54-1552211F7041}">
      <dgm:prSet/>
      <dgm:spPr/>
      <dgm:t>
        <a:bodyPr/>
        <a:lstStyle/>
        <a:p>
          <a:endParaRPr lang="ru-RU"/>
        </a:p>
      </dgm:t>
    </dgm:pt>
    <dgm:pt modelId="{0ADC179B-044C-4A7F-AD7A-76F722A21C0A}" type="sibTrans" cxnId="{4E3C120D-1EBB-4E53-8E54-1552211F7041}">
      <dgm:prSet/>
      <dgm:spPr/>
      <dgm:t>
        <a:bodyPr/>
        <a:lstStyle/>
        <a:p>
          <a:endParaRPr lang="ru-RU"/>
        </a:p>
      </dgm:t>
    </dgm:pt>
    <dgm:pt modelId="{7D61C52A-52F3-4FED-B35B-A2C07057B667}">
      <dgm:prSet phldrT="[Текст]" phldr="1"/>
      <dgm:spPr>
        <a:blipFill rotWithShape="0">
          <a:blip xmlns:r="http://schemas.openxmlformats.org/officeDocument/2006/relationships" r:embed="rId2"/>
          <a:stretch>
            <a:fillRect/>
          </a:stretch>
        </a:blipFill>
      </dgm:spPr>
      <dgm:t>
        <a:bodyPr/>
        <a:lstStyle/>
        <a:p>
          <a:endParaRPr lang="ru-RU" dirty="0"/>
        </a:p>
      </dgm:t>
    </dgm:pt>
    <dgm:pt modelId="{D48CB9A4-E3D1-4833-A661-83650C920892}" type="parTrans" cxnId="{1B9488E5-9163-42F0-B870-720A08B6BF67}">
      <dgm:prSet/>
      <dgm:spPr/>
      <dgm:t>
        <a:bodyPr/>
        <a:lstStyle/>
        <a:p>
          <a:endParaRPr lang="ru-RU"/>
        </a:p>
      </dgm:t>
    </dgm:pt>
    <dgm:pt modelId="{6623FF91-BF5C-4E4E-80EE-A7005D3CE747}" type="sibTrans" cxnId="{1B9488E5-9163-42F0-B870-720A08B6BF67}">
      <dgm:prSet/>
      <dgm:spPr/>
      <dgm:t>
        <a:bodyPr/>
        <a:lstStyle/>
        <a:p>
          <a:endParaRPr lang="ru-RU"/>
        </a:p>
      </dgm:t>
    </dgm:pt>
    <dgm:pt modelId="{80E97EF6-FDD6-4D0E-AADB-A91DDBAD1244}">
      <dgm:prSet phldrT="[Текст]" phldr="1"/>
      <dgm:spPr>
        <a:blipFill rotWithShape="0">
          <a:blip xmlns:r="http://schemas.openxmlformats.org/officeDocument/2006/relationships" r:embed="rId3"/>
          <a:stretch>
            <a:fillRect/>
          </a:stretch>
        </a:blipFill>
      </dgm:spPr>
      <dgm:t>
        <a:bodyPr/>
        <a:lstStyle/>
        <a:p>
          <a:endParaRPr lang="ru-RU" dirty="0"/>
        </a:p>
      </dgm:t>
    </dgm:pt>
    <dgm:pt modelId="{812AAE77-4ED1-457D-AEE9-2096FDE5A514}" type="parTrans" cxnId="{66E84204-D27A-455D-9303-175CF0389B05}">
      <dgm:prSet/>
      <dgm:spPr/>
      <dgm:t>
        <a:bodyPr/>
        <a:lstStyle/>
        <a:p>
          <a:endParaRPr lang="ru-RU"/>
        </a:p>
      </dgm:t>
    </dgm:pt>
    <dgm:pt modelId="{5D8A8FD9-D9AD-4201-B6CE-EFF2E35A1B4C}" type="sibTrans" cxnId="{66E84204-D27A-455D-9303-175CF0389B05}">
      <dgm:prSet/>
      <dgm:spPr/>
      <dgm:t>
        <a:bodyPr/>
        <a:lstStyle/>
        <a:p>
          <a:endParaRPr lang="ru-RU"/>
        </a:p>
      </dgm:t>
    </dgm:pt>
    <dgm:pt modelId="{A685FB18-4CC1-4AF1-AD7F-AAF2927BF597}" type="pres">
      <dgm:prSet presAssocID="{8F297CBC-16B8-47BE-9365-E7DF274BEDD3}" presName="composite" presStyleCnt="0">
        <dgm:presLayoutVars>
          <dgm:chMax val="5"/>
          <dgm:dir/>
          <dgm:animLvl val="ctr"/>
          <dgm:resizeHandles val="exact"/>
        </dgm:presLayoutVars>
      </dgm:prSet>
      <dgm:spPr/>
      <dgm:t>
        <a:bodyPr/>
        <a:lstStyle/>
        <a:p>
          <a:endParaRPr lang="ru-RU"/>
        </a:p>
      </dgm:t>
    </dgm:pt>
    <dgm:pt modelId="{3B05225D-3675-47BA-AC45-393EE0E7A706}" type="pres">
      <dgm:prSet presAssocID="{8F297CBC-16B8-47BE-9365-E7DF274BEDD3}" presName="cycle" presStyleCnt="0"/>
      <dgm:spPr/>
    </dgm:pt>
    <dgm:pt modelId="{1C784DD8-5A53-41B0-BA85-7D3DB72F6E86}" type="pres">
      <dgm:prSet presAssocID="{8F297CBC-16B8-47BE-9365-E7DF274BEDD3}" presName="centerShape" presStyleCnt="0"/>
      <dgm:spPr/>
    </dgm:pt>
    <dgm:pt modelId="{9BE81392-6515-42CC-9BCC-62E326B459C9}" type="pres">
      <dgm:prSet presAssocID="{8F297CBC-16B8-47BE-9365-E7DF274BEDD3}" presName="connSite" presStyleLbl="node1" presStyleIdx="0" presStyleCnt="4"/>
      <dgm:spPr/>
    </dgm:pt>
    <dgm:pt modelId="{A3D0DB7D-32C5-4023-BD70-2DEB337BC381}" type="pres">
      <dgm:prSet presAssocID="{8F297CBC-16B8-47BE-9365-E7DF274BEDD3}" presName="visible" presStyleLbl="node1" presStyleIdx="0" presStyleCnt="4" custFlipVert="1" custFlipHor="0" custScaleX="4395" custScaleY="3408" custLinFactNeighborX="-25721" custLinFactNeighborY="-98821"/>
      <dgm:spPr/>
      <dgm:t>
        <a:bodyPr/>
        <a:lstStyle/>
        <a:p>
          <a:endParaRPr lang="ru-RU"/>
        </a:p>
      </dgm:t>
    </dgm:pt>
    <dgm:pt modelId="{64A537DE-4EF0-47A6-BD00-C13AD867A13A}" type="pres">
      <dgm:prSet presAssocID="{FAF2C718-9CBF-463C-BC86-A5FF5533690D}" presName="Name25" presStyleLbl="parChTrans1D1" presStyleIdx="0" presStyleCnt="3"/>
      <dgm:spPr/>
      <dgm:t>
        <a:bodyPr/>
        <a:lstStyle/>
        <a:p>
          <a:endParaRPr lang="ru-RU"/>
        </a:p>
      </dgm:t>
    </dgm:pt>
    <dgm:pt modelId="{E9D1CFF5-F215-4213-8E1C-16A85E569A18}" type="pres">
      <dgm:prSet presAssocID="{68BC64B4-5692-4266-98F9-CD724DFB77FB}" presName="node" presStyleCnt="0"/>
      <dgm:spPr/>
    </dgm:pt>
    <dgm:pt modelId="{A0C3FFB3-B1A5-4278-905E-093B765D6150}" type="pres">
      <dgm:prSet presAssocID="{68BC64B4-5692-4266-98F9-CD724DFB77FB}" presName="parentNode" presStyleLbl="node1" presStyleIdx="1" presStyleCnt="4" custLinFactX="22606" custLinFactNeighborX="100000" custLinFactNeighborY="-5706">
        <dgm:presLayoutVars>
          <dgm:chMax val="1"/>
          <dgm:bulletEnabled val="1"/>
        </dgm:presLayoutVars>
      </dgm:prSet>
      <dgm:spPr/>
      <dgm:t>
        <a:bodyPr/>
        <a:lstStyle/>
        <a:p>
          <a:endParaRPr lang="ru-RU"/>
        </a:p>
      </dgm:t>
    </dgm:pt>
    <dgm:pt modelId="{58490612-8360-45CC-9B34-302AD38B7F44}" type="pres">
      <dgm:prSet presAssocID="{68BC64B4-5692-4266-98F9-CD724DFB77FB}" presName="childNode" presStyleLbl="revTx" presStyleIdx="0" presStyleCnt="0">
        <dgm:presLayoutVars>
          <dgm:bulletEnabled val="1"/>
        </dgm:presLayoutVars>
      </dgm:prSet>
      <dgm:spPr/>
      <dgm:t>
        <a:bodyPr/>
        <a:lstStyle/>
        <a:p>
          <a:endParaRPr lang="ru-RU"/>
        </a:p>
      </dgm:t>
    </dgm:pt>
    <dgm:pt modelId="{9D29F610-5D9A-41EF-B424-736B4B7BD805}" type="pres">
      <dgm:prSet presAssocID="{D48CB9A4-E3D1-4833-A661-83650C920892}" presName="Name25" presStyleLbl="parChTrans1D1" presStyleIdx="1" presStyleCnt="3"/>
      <dgm:spPr/>
      <dgm:t>
        <a:bodyPr/>
        <a:lstStyle/>
        <a:p>
          <a:endParaRPr lang="ru-RU"/>
        </a:p>
      </dgm:t>
    </dgm:pt>
    <dgm:pt modelId="{6FA16ED1-DF33-489C-B31D-5AB5DCBC6418}" type="pres">
      <dgm:prSet presAssocID="{7D61C52A-52F3-4FED-B35B-A2C07057B667}" presName="node" presStyleCnt="0"/>
      <dgm:spPr/>
    </dgm:pt>
    <dgm:pt modelId="{C193CD63-BDC7-4698-ADB3-B36E93940C4A}" type="pres">
      <dgm:prSet presAssocID="{7D61C52A-52F3-4FED-B35B-A2C07057B667}" presName="parentNode" presStyleLbl="node1" presStyleIdx="2" presStyleCnt="4" custLinFactNeighborX="95277" custLinFactNeighborY="-15311">
        <dgm:presLayoutVars>
          <dgm:chMax val="1"/>
          <dgm:bulletEnabled val="1"/>
        </dgm:presLayoutVars>
      </dgm:prSet>
      <dgm:spPr/>
      <dgm:t>
        <a:bodyPr/>
        <a:lstStyle/>
        <a:p>
          <a:endParaRPr lang="ru-RU"/>
        </a:p>
      </dgm:t>
    </dgm:pt>
    <dgm:pt modelId="{49D7086E-A75E-4A5E-B1D7-08F5C0A38843}" type="pres">
      <dgm:prSet presAssocID="{7D61C52A-52F3-4FED-B35B-A2C07057B667}" presName="childNode" presStyleLbl="revTx" presStyleIdx="0" presStyleCnt="0">
        <dgm:presLayoutVars>
          <dgm:bulletEnabled val="1"/>
        </dgm:presLayoutVars>
      </dgm:prSet>
      <dgm:spPr/>
      <dgm:t>
        <a:bodyPr/>
        <a:lstStyle/>
        <a:p>
          <a:endParaRPr lang="ru-RU"/>
        </a:p>
      </dgm:t>
    </dgm:pt>
    <dgm:pt modelId="{367B69DD-C5F5-4001-82AC-B309E834BB2C}" type="pres">
      <dgm:prSet presAssocID="{812AAE77-4ED1-457D-AEE9-2096FDE5A514}" presName="Name25" presStyleLbl="parChTrans1D1" presStyleIdx="2" presStyleCnt="3"/>
      <dgm:spPr/>
      <dgm:t>
        <a:bodyPr/>
        <a:lstStyle/>
        <a:p>
          <a:endParaRPr lang="ru-RU"/>
        </a:p>
      </dgm:t>
    </dgm:pt>
    <dgm:pt modelId="{C5DC858C-36EF-4A1D-9FB1-C0E4A76A55F3}" type="pres">
      <dgm:prSet presAssocID="{80E97EF6-FDD6-4D0E-AADB-A91DDBAD1244}" presName="node" presStyleCnt="0"/>
      <dgm:spPr/>
    </dgm:pt>
    <dgm:pt modelId="{36FB2D27-2E42-4B62-B87D-8FB0B542E278}" type="pres">
      <dgm:prSet presAssocID="{80E97EF6-FDD6-4D0E-AADB-A91DDBAD1244}" presName="parentNode" presStyleLbl="node1" presStyleIdx="3" presStyleCnt="4" custLinFactX="28286" custLinFactNeighborX="100000" custLinFactNeighborY="-30595">
        <dgm:presLayoutVars>
          <dgm:chMax val="1"/>
          <dgm:bulletEnabled val="1"/>
        </dgm:presLayoutVars>
      </dgm:prSet>
      <dgm:spPr/>
      <dgm:t>
        <a:bodyPr/>
        <a:lstStyle/>
        <a:p>
          <a:endParaRPr lang="ru-RU"/>
        </a:p>
      </dgm:t>
    </dgm:pt>
    <dgm:pt modelId="{5BAD674D-E73F-4386-B233-8828299F03BB}" type="pres">
      <dgm:prSet presAssocID="{80E97EF6-FDD6-4D0E-AADB-A91DDBAD1244}" presName="childNode" presStyleLbl="revTx" presStyleIdx="0" presStyleCnt="0">
        <dgm:presLayoutVars>
          <dgm:bulletEnabled val="1"/>
        </dgm:presLayoutVars>
      </dgm:prSet>
      <dgm:spPr/>
      <dgm:t>
        <a:bodyPr/>
        <a:lstStyle/>
        <a:p>
          <a:endParaRPr lang="ru-RU"/>
        </a:p>
      </dgm:t>
    </dgm:pt>
  </dgm:ptLst>
  <dgm:cxnLst>
    <dgm:cxn modelId="{92365DF6-1151-4970-A852-A085E9F5EACB}" type="presOf" srcId="{8F297CBC-16B8-47BE-9365-E7DF274BEDD3}" destId="{A685FB18-4CC1-4AF1-AD7F-AAF2927BF597}" srcOrd="0" destOrd="0" presId="urn:microsoft.com/office/officeart/2005/8/layout/radial2"/>
    <dgm:cxn modelId="{62A0B88C-FBE0-4F6A-BCAF-F9E4B5817B6F}" type="presOf" srcId="{812AAE77-4ED1-457D-AEE9-2096FDE5A514}" destId="{367B69DD-C5F5-4001-82AC-B309E834BB2C}" srcOrd="0" destOrd="0" presId="urn:microsoft.com/office/officeart/2005/8/layout/radial2"/>
    <dgm:cxn modelId="{4E3C120D-1EBB-4E53-8E54-1552211F7041}" srcId="{8F297CBC-16B8-47BE-9365-E7DF274BEDD3}" destId="{68BC64B4-5692-4266-98F9-CD724DFB77FB}" srcOrd="0" destOrd="0" parTransId="{FAF2C718-9CBF-463C-BC86-A5FF5533690D}" sibTransId="{0ADC179B-044C-4A7F-AD7A-76F722A21C0A}"/>
    <dgm:cxn modelId="{66E84204-D27A-455D-9303-175CF0389B05}" srcId="{8F297CBC-16B8-47BE-9365-E7DF274BEDD3}" destId="{80E97EF6-FDD6-4D0E-AADB-A91DDBAD1244}" srcOrd="2" destOrd="0" parTransId="{812AAE77-4ED1-457D-AEE9-2096FDE5A514}" sibTransId="{5D8A8FD9-D9AD-4201-B6CE-EFF2E35A1B4C}"/>
    <dgm:cxn modelId="{FD3CD37E-05A9-416D-AB6A-60342EA4D8AF}" type="presOf" srcId="{FAF2C718-9CBF-463C-BC86-A5FF5533690D}" destId="{64A537DE-4EF0-47A6-BD00-C13AD867A13A}" srcOrd="0" destOrd="0" presId="urn:microsoft.com/office/officeart/2005/8/layout/radial2"/>
    <dgm:cxn modelId="{9DB6F9C3-886B-43FB-86D0-9F0FB133E568}" type="presOf" srcId="{68BC64B4-5692-4266-98F9-CD724DFB77FB}" destId="{A0C3FFB3-B1A5-4278-905E-093B765D6150}" srcOrd="0" destOrd="0" presId="urn:microsoft.com/office/officeart/2005/8/layout/radial2"/>
    <dgm:cxn modelId="{280AA755-E36F-41B8-B6E2-52E9F13A8161}" type="presOf" srcId="{7D61C52A-52F3-4FED-B35B-A2C07057B667}" destId="{C193CD63-BDC7-4698-ADB3-B36E93940C4A}" srcOrd="0" destOrd="0" presId="urn:microsoft.com/office/officeart/2005/8/layout/radial2"/>
    <dgm:cxn modelId="{1B9488E5-9163-42F0-B870-720A08B6BF67}" srcId="{8F297CBC-16B8-47BE-9365-E7DF274BEDD3}" destId="{7D61C52A-52F3-4FED-B35B-A2C07057B667}" srcOrd="1" destOrd="0" parTransId="{D48CB9A4-E3D1-4833-A661-83650C920892}" sibTransId="{6623FF91-BF5C-4E4E-80EE-A7005D3CE747}"/>
    <dgm:cxn modelId="{47FD5C4B-EA9A-4539-9278-19CF6EE823E3}" type="presOf" srcId="{D48CB9A4-E3D1-4833-A661-83650C920892}" destId="{9D29F610-5D9A-41EF-B424-736B4B7BD805}" srcOrd="0" destOrd="0" presId="urn:microsoft.com/office/officeart/2005/8/layout/radial2"/>
    <dgm:cxn modelId="{CD674474-0FB6-4841-8F9A-2CC9A557452C}" type="presOf" srcId="{80E97EF6-FDD6-4D0E-AADB-A91DDBAD1244}" destId="{36FB2D27-2E42-4B62-B87D-8FB0B542E278}" srcOrd="0" destOrd="0" presId="urn:microsoft.com/office/officeart/2005/8/layout/radial2"/>
    <dgm:cxn modelId="{15FC36FB-8BD2-43BB-BBA9-6308A8598863}" type="presParOf" srcId="{A685FB18-4CC1-4AF1-AD7F-AAF2927BF597}" destId="{3B05225D-3675-47BA-AC45-393EE0E7A706}" srcOrd="0" destOrd="0" presId="urn:microsoft.com/office/officeart/2005/8/layout/radial2"/>
    <dgm:cxn modelId="{6920AD62-2FA5-49B9-8210-6770B8DC7994}" type="presParOf" srcId="{3B05225D-3675-47BA-AC45-393EE0E7A706}" destId="{1C784DD8-5A53-41B0-BA85-7D3DB72F6E86}" srcOrd="0" destOrd="0" presId="urn:microsoft.com/office/officeart/2005/8/layout/radial2"/>
    <dgm:cxn modelId="{7AE66D5C-6CD7-4C21-98C0-E7B33F6A5C0F}" type="presParOf" srcId="{1C784DD8-5A53-41B0-BA85-7D3DB72F6E86}" destId="{9BE81392-6515-42CC-9BCC-62E326B459C9}" srcOrd="0" destOrd="0" presId="urn:microsoft.com/office/officeart/2005/8/layout/radial2"/>
    <dgm:cxn modelId="{C99D891D-69F6-400A-80FA-888849B14CB1}" type="presParOf" srcId="{1C784DD8-5A53-41B0-BA85-7D3DB72F6E86}" destId="{A3D0DB7D-32C5-4023-BD70-2DEB337BC381}" srcOrd="1" destOrd="0" presId="urn:microsoft.com/office/officeart/2005/8/layout/radial2"/>
    <dgm:cxn modelId="{512257E8-4366-42D2-8002-83DD278BC30A}" type="presParOf" srcId="{3B05225D-3675-47BA-AC45-393EE0E7A706}" destId="{64A537DE-4EF0-47A6-BD00-C13AD867A13A}" srcOrd="1" destOrd="0" presId="urn:microsoft.com/office/officeart/2005/8/layout/radial2"/>
    <dgm:cxn modelId="{926351ED-78F5-4CB5-BB94-01D4F42491D0}" type="presParOf" srcId="{3B05225D-3675-47BA-AC45-393EE0E7A706}" destId="{E9D1CFF5-F215-4213-8E1C-16A85E569A18}" srcOrd="2" destOrd="0" presId="urn:microsoft.com/office/officeart/2005/8/layout/radial2"/>
    <dgm:cxn modelId="{A0A0A739-FD84-400A-99E0-000108447AEC}" type="presParOf" srcId="{E9D1CFF5-F215-4213-8E1C-16A85E569A18}" destId="{A0C3FFB3-B1A5-4278-905E-093B765D6150}" srcOrd="0" destOrd="0" presId="urn:microsoft.com/office/officeart/2005/8/layout/radial2"/>
    <dgm:cxn modelId="{E8DA82C5-4D0C-4CB5-B9BA-D953A17874B2}" type="presParOf" srcId="{E9D1CFF5-F215-4213-8E1C-16A85E569A18}" destId="{58490612-8360-45CC-9B34-302AD38B7F44}" srcOrd="1" destOrd="0" presId="urn:microsoft.com/office/officeart/2005/8/layout/radial2"/>
    <dgm:cxn modelId="{B4334DD0-94A3-408B-8931-D3A785CD19A9}" type="presParOf" srcId="{3B05225D-3675-47BA-AC45-393EE0E7A706}" destId="{9D29F610-5D9A-41EF-B424-736B4B7BD805}" srcOrd="3" destOrd="0" presId="urn:microsoft.com/office/officeart/2005/8/layout/radial2"/>
    <dgm:cxn modelId="{194423E0-A59C-43C6-AE95-8AC47557B9E2}" type="presParOf" srcId="{3B05225D-3675-47BA-AC45-393EE0E7A706}" destId="{6FA16ED1-DF33-489C-B31D-5AB5DCBC6418}" srcOrd="4" destOrd="0" presId="urn:microsoft.com/office/officeart/2005/8/layout/radial2"/>
    <dgm:cxn modelId="{F644ACC3-4E4D-4AB1-B4C3-5CC6DF5139BA}" type="presParOf" srcId="{6FA16ED1-DF33-489C-B31D-5AB5DCBC6418}" destId="{C193CD63-BDC7-4698-ADB3-B36E93940C4A}" srcOrd="0" destOrd="0" presId="urn:microsoft.com/office/officeart/2005/8/layout/radial2"/>
    <dgm:cxn modelId="{B9C07FC3-AA52-419E-BDB6-859A14EEBFC9}" type="presParOf" srcId="{6FA16ED1-DF33-489C-B31D-5AB5DCBC6418}" destId="{49D7086E-A75E-4A5E-B1D7-08F5C0A38843}" srcOrd="1" destOrd="0" presId="urn:microsoft.com/office/officeart/2005/8/layout/radial2"/>
    <dgm:cxn modelId="{56C8738C-C057-431B-B71A-AEF22D8DF42C}" type="presParOf" srcId="{3B05225D-3675-47BA-AC45-393EE0E7A706}" destId="{367B69DD-C5F5-4001-82AC-B309E834BB2C}" srcOrd="5" destOrd="0" presId="urn:microsoft.com/office/officeart/2005/8/layout/radial2"/>
    <dgm:cxn modelId="{88F4014B-3179-46B8-9C35-DD4266C0481C}" type="presParOf" srcId="{3B05225D-3675-47BA-AC45-393EE0E7A706}" destId="{C5DC858C-36EF-4A1D-9FB1-C0E4A76A55F3}" srcOrd="6" destOrd="0" presId="urn:microsoft.com/office/officeart/2005/8/layout/radial2"/>
    <dgm:cxn modelId="{61D76CB4-3E89-4C41-9E1F-068385F1D5BD}" type="presParOf" srcId="{C5DC858C-36EF-4A1D-9FB1-C0E4A76A55F3}" destId="{36FB2D27-2E42-4B62-B87D-8FB0B542E278}" srcOrd="0" destOrd="0" presId="urn:microsoft.com/office/officeart/2005/8/layout/radial2"/>
    <dgm:cxn modelId="{BDF33191-93F6-4D71-B30A-C56EB85EE0A2}" type="presParOf" srcId="{C5DC858C-36EF-4A1D-9FB1-C0E4A76A55F3}" destId="{5BAD674D-E73F-4386-B233-8828299F03BB}" srcOrd="1" destOrd="0" presId="urn:microsoft.com/office/officeart/2005/8/layout/radial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312859-4609-4865-8296-E2F4464C2EFB}" type="doc">
      <dgm:prSet loTypeId="urn:microsoft.com/office/officeart/2005/8/layout/radial6" loCatId="relationship" qsTypeId="urn:microsoft.com/office/officeart/2005/8/quickstyle/3d3" qsCatId="3D" csTypeId="urn:microsoft.com/office/officeart/2005/8/colors/accent0_3" csCatId="mainScheme" phldr="1"/>
      <dgm:spPr/>
      <dgm:t>
        <a:bodyPr/>
        <a:lstStyle/>
        <a:p>
          <a:endParaRPr lang="ru-RU"/>
        </a:p>
      </dgm:t>
    </dgm:pt>
    <dgm:pt modelId="{FFB95B1A-0A19-46E6-B99F-E7AC83CB8798}">
      <dgm:prSet phldrT="[Текст]"/>
      <dgm:spPr/>
      <dgm:t>
        <a:bodyPr/>
        <a:lstStyle/>
        <a:p>
          <a:r>
            <a:rPr lang="ru-RU" dirty="0" smtClean="0"/>
            <a:t>Центр МУ к АМП</a:t>
          </a:r>
          <a:endParaRPr lang="ru-RU" dirty="0"/>
        </a:p>
      </dgm:t>
    </dgm:pt>
    <dgm:pt modelId="{74385A6C-3B5D-4F7B-89D5-E8471C62A98C}" type="parTrans" cxnId="{D72632D5-4A7B-46B9-879A-1C2B1FFAC7D7}">
      <dgm:prSet/>
      <dgm:spPr/>
      <dgm:t>
        <a:bodyPr/>
        <a:lstStyle/>
        <a:p>
          <a:endParaRPr lang="ru-RU"/>
        </a:p>
      </dgm:t>
    </dgm:pt>
    <dgm:pt modelId="{5E0F35D7-A0AF-4EB4-9307-C2A937AC6EF0}" type="sibTrans" cxnId="{D72632D5-4A7B-46B9-879A-1C2B1FFAC7D7}">
      <dgm:prSet/>
      <dgm:spPr/>
      <dgm:t>
        <a:bodyPr/>
        <a:lstStyle/>
        <a:p>
          <a:endParaRPr lang="ru-RU"/>
        </a:p>
      </dgm:t>
    </dgm:pt>
    <dgm:pt modelId="{976070C6-56F3-40E4-812A-64CD1A3D627A}">
      <dgm:prSet phldrT="[Текст]" custT="1"/>
      <dgm:spPr/>
      <dgm:t>
        <a:bodyPr/>
        <a:lstStyle/>
        <a:p>
          <a:r>
            <a:rPr lang="ru-RU" sz="2000" b="1" dirty="0" smtClean="0"/>
            <a:t>Лабораторная база</a:t>
          </a:r>
          <a:endParaRPr lang="ru-RU" sz="2000" b="1" dirty="0"/>
        </a:p>
      </dgm:t>
    </dgm:pt>
    <dgm:pt modelId="{57B94325-268A-49FA-B046-D15891ED13F7}" type="parTrans" cxnId="{6FEBBAA0-2A3B-445E-B5B6-C6D69D376971}">
      <dgm:prSet/>
      <dgm:spPr/>
      <dgm:t>
        <a:bodyPr/>
        <a:lstStyle/>
        <a:p>
          <a:endParaRPr lang="ru-RU"/>
        </a:p>
      </dgm:t>
    </dgm:pt>
    <dgm:pt modelId="{6E0047C4-550D-439C-AA75-5C0325374FEF}" type="sibTrans" cxnId="{6FEBBAA0-2A3B-445E-B5B6-C6D69D376971}">
      <dgm:prSet/>
      <dgm:spPr/>
      <dgm:t>
        <a:bodyPr/>
        <a:lstStyle/>
        <a:p>
          <a:endParaRPr lang="ru-RU"/>
        </a:p>
      </dgm:t>
    </dgm:pt>
    <dgm:pt modelId="{87A5A472-0258-4048-9A39-40FB6AC448A4}">
      <dgm:prSet phldrT="[Текст]" custT="1"/>
      <dgm:spPr/>
      <dgm:t>
        <a:bodyPr/>
        <a:lstStyle/>
        <a:p>
          <a:r>
            <a:rPr lang="ru-RU" sz="2000" b="1" dirty="0" smtClean="0"/>
            <a:t>Клиническая база</a:t>
          </a:r>
          <a:endParaRPr lang="ru-RU" sz="2000" b="1" dirty="0"/>
        </a:p>
      </dgm:t>
    </dgm:pt>
    <dgm:pt modelId="{A04F51A7-3130-4581-BD6F-B4957BD784EE}" type="parTrans" cxnId="{76DCDC83-2CD4-47B3-A04B-E7D7936545D0}">
      <dgm:prSet/>
      <dgm:spPr/>
      <dgm:t>
        <a:bodyPr/>
        <a:lstStyle/>
        <a:p>
          <a:endParaRPr lang="ru-RU"/>
        </a:p>
      </dgm:t>
    </dgm:pt>
    <dgm:pt modelId="{26432F6C-E1C3-4C90-B408-C85C3512224E}" type="sibTrans" cxnId="{76DCDC83-2CD4-47B3-A04B-E7D7936545D0}">
      <dgm:prSet/>
      <dgm:spPr/>
      <dgm:t>
        <a:bodyPr/>
        <a:lstStyle/>
        <a:p>
          <a:endParaRPr lang="ru-RU"/>
        </a:p>
      </dgm:t>
    </dgm:pt>
    <dgm:pt modelId="{5E3B425D-2685-4287-95C2-06C5FF67D618}">
      <dgm:prSet phldrT="[Текст]" custT="1"/>
      <dgm:spPr/>
      <dgm:t>
        <a:bodyPr/>
        <a:lstStyle/>
        <a:p>
          <a:r>
            <a:rPr lang="ru-RU" sz="2000" b="1" dirty="0" smtClean="0"/>
            <a:t>Информационно техническая база</a:t>
          </a:r>
          <a:endParaRPr lang="ru-RU" sz="2000" b="1" dirty="0"/>
        </a:p>
      </dgm:t>
    </dgm:pt>
    <dgm:pt modelId="{0C8E84EE-AF45-4FED-8051-B9D4DFA4903A}" type="parTrans" cxnId="{403F0BCC-B55C-4D7E-AAC1-15676C192545}">
      <dgm:prSet/>
      <dgm:spPr/>
      <dgm:t>
        <a:bodyPr/>
        <a:lstStyle/>
        <a:p>
          <a:endParaRPr lang="ru-RU"/>
        </a:p>
      </dgm:t>
    </dgm:pt>
    <dgm:pt modelId="{3D602AE9-F425-45FF-9D27-007E0DB258C5}" type="sibTrans" cxnId="{403F0BCC-B55C-4D7E-AAC1-15676C192545}">
      <dgm:prSet/>
      <dgm:spPr/>
      <dgm:t>
        <a:bodyPr/>
        <a:lstStyle/>
        <a:p>
          <a:endParaRPr lang="ru-RU"/>
        </a:p>
      </dgm:t>
    </dgm:pt>
    <dgm:pt modelId="{03A53577-EF26-4D3D-98AB-8EC7A44F8314}" type="pres">
      <dgm:prSet presAssocID="{F8312859-4609-4865-8296-E2F4464C2EFB}" presName="Name0" presStyleCnt="0">
        <dgm:presLayoutVars>
          <dgm:chMax val="1"/>
          <dgm:dir/>
          <dgm:animLvl val="ctr"/>
          <dgm:resizeHandles val="exact"/>
        </dgm:presLayoutVars>
      </dgm:prSet>
      <dgm:spPr/>
      <dgm:t>
        <a:bodyPr/>
        <a:lstStyle/>
        <a:p>
          <a:endParaRPr lang="ru-RU"/>
        </a:p>
      </dgm:t>
    </dgm:pt>
    <dgm:pt modelId="{6A592CC8-FB7C-46BA-B427-9FF65926829B}" type="pres">
      <dgm:prSet presAssocID="{FFB95B1A-0A19-46E6-B99F-E7AC83CB8798}" presName="centerShape" presStyleLbl="node0" presStyleIdx="0" presStyleCnt="1" custLinFactNeighborX="-772" custLinFactNeighborY="-2725"/>
      <dgm:spPr/>
      <dgm:t>
        <a:bodyPr/>
        <a:lstStyle/>
        <a:p>
          <a:endParaRPr lang="ru-RU"/>
        </a:p>
      </dgm:t>
    </dgm:pt>
    <dgm:pt modelId="{DD9166E1-7918-478F-A306-98C4196F5EC0}" type="pres">
      <dgm:prSet presAssocID="{976070C6-56F3-40E4-812A-64CD1A3D627A}" presName="node" presStyleLbl="node1" presStyleIdx="0" presStyleCnt="3" custScaleX="122031" custScaleY="101320">
        <dgm:presLayoutVars>
          <dgm:bulletEnabled val="1"/>
        </dgm:presLayoutVars>
      </dgm:prSet>
      <dgm:spPr/>
      <dgm:t>
        <a:bodyPr/>
        <a:lstStyle/>
        <a:p>
          <a:endParaRPr lang="ru-RU"/>
        </a:p>
      </dgm:t>
    </dgm:pt>
    <dgm:pt modelId="{1366C22B-A409-4D5B-A9EB-2C28101DDC76}" type="pres">
      <dgm:prSet presAssocID="{976070C6-56F3-40E4-812A-64CD1A3D627A}" presName="dummy" presStyleCnt="0"/>
      <dgm:spPr/>
    </dgm:pt>
    <dgm:pt modelId="{C3B065A7-69A2-4878-89C2-5C4B93836469}" type="pres">
      <dgm:prSet presAssocID="{6E0047C4-550D-439C-AA75-5C0325374FEF}" presName="sibTrans" presStyleLbl="sibTrans2D1" presStyleIdx="0" presStyleCnt="3" custLinFactNeighborX="19073" custLinFactNeighborY="1278"/>
      <dgm:spPr/>
      <dgm:t>
        <a:bodyPr/>
        <a:lstStyle/>
        <a:p>
          <a:endParaRPr lang="ru-RU"/>
        </a:p>
      </dgm:t>
    </dgm:pt>
    <dgm:pt modelId="{767D401F-779F-4F29-B0DF-038A902DE402}" type="pres">
      <dgm:prSet presAssocID="{87A5A472-0258-4048-9A39-40FB6AC448A4}" presName="node" presStyleLbl="node1" presStyleIdx="1" presStyleCnt="3" custScaleX="121688" custRadScaleRad="83388" custRadScaleInc="152669">
        <dgm:presLayoutVars>
          <dgm:bulletEnabled val="1"/>
        </dgm:presLayoutVars>
      </dgm:prSet>
      <dgm:spPr/>
      <dgm:t>
        <a:bodyPr/>
        <a:lstStyle/>
        <a:p>
          <a:endParaRPr lang="ru-RU"/>
        </a:p>
      </dgm:t>
    </dgm:pt>
    <dgm:pt modelId="{15E03D02-BCD6-4C72-BF74-38078D7BB5DF}" type="pres">
      <dgm:prSet presAssocID="{87A5A472-0258-4048-9A39-40FB6AC448A4}" presName="dummy" presStyleCnt="0"/>
      <dgm:spPr/>
    </dgm:pt>
    <dgm:pt modelId="{6EB3EA2B-86C8-4A89-951A-560ED628BFBD}" type="pres">
      <dgm:prSet presAssocID="{26432F6C-E1C3-4C90-B408-C85C3512224E}" presName="sibTrans" presStyleLbl="sibTrans2D1" presStyleIdx="1" presStyleCnt="3"/>
      <dgm:spPr/>
      <dgm:t>
        <a:bodyPr/>
        <a:lstStyle/>
        <a:p>
          <a:endParaRPr lang="ru-RU"/>
        </a:p>
      </dgm:t>
    </dgm:pt>
    <dgm:pt modelId="{80778065-9818-41FD-A966-FB04204A8442}" type="pres">
      <dgm:prSet presAssocID="{5E3B425D-2685-4287-95C2-06C5FF67D618}" presName="node" presStyleLbl="node1" presStyleIdx="2" presStyleCnt="3" custScaleX="104057" custScaleY="107636" custRadScaleRad="85352" custRadScaleInc="84154">
        <dgm:presLayoutVars>
          <dgm:bulletEnabled val="1"/>
        </dgm:presLayoutVars>
      </dgm:prSet>
      <dgm:spPr/>
      <dgm:t>
        <a:bodyPr/>
        <a:lstStyle/>
        <a:p>
          <a:endParaRPr lang="ru-RU"/>
        </a:p>
      </dgm:t>
    </dgm:pt>
    <dgm:pt modelId="{345357DC-D86F-4C20-BB0F-940940B7388D}" type="pres">
      <dgm:prSet presAssocID="{5E3B425D-2685-4287-95C2-06C5FF67D618}" presName="dummy" presStyleCnt="0"/>
      <dgm:spPr/>
    </dgm:pt>
    <dgm:pt modelId="{7C37CF50-527D-4C37-8B97-BD95DD3685F8}" type="pres">
      <dgm:prSet presAssocID="{3D602AE9-F425-45FF-9D27-007E0DB258C5}" presName="sibTrans" presStyleLbl="sibTrans2D1" presStyleIdx="2" presStyleCnt="3" custLinFactNeighborX="1243" custLinFactNeighborY="-3034"/>
      <dgm:spPr/>
      <dgm:t>
        <a:bodyPr/>
        <a:lstStyle/>
        <a:p>
          <a:endParaRPr lang="ru-RU"/>
        </a:p>
      </dgm:t>
    </dgm:pt>
  </dgm:ptLst>
  <dgm:cxnLst>
    <dgm:cxn modelId="{D5124386-E7CA-4BCD-941D-D5312BA3DF79}" type="presOf" srcId="{5E3B425D-2685-4287-95C2-06C5FF67D618}" destId="{80778065-9818-41FD-A966-FB04204A8442}" srcOrd="0" destOrd="0" presId="urn:microsoft.com/office/officeart/2005/8/layout/radial6"/>
    <dgm:cxn modelId="{D72632D5-4A7B-46B9-879A-1C2B1FFAC7D7}" srcId="{F8312859-4609-4865-8296-E2F4464C2EFB}" destId="{FFB95B1A-0A19-46E6-B99F-E7AC83CB8798}" srcOrd="0" destOrd="0" parTransId="{74385A6C-3B5D-4F7B-89D5-E8471C62A98C}" sibTransId="{5E0F35D7-A0AF-4EB4-9307-C2A937AC6EF0}"/>
    <dgm:cxn modelId="{403F0BCC-B55C-4D7E-AAC1-15676C192545}" srcId="{FFB95B1A-0A19-46E6-B99F-E7AC83CB8798}" destId="{5E3B425D-2685-4287-95C2-06C5FF67D618}" srcOrd="2" destOrd="0" parTransId="{0C8E84EE-AF45-4FED-8051-B9D4DFA4903A}" sibTransId="{3D602AE9-F425-45FF-9D27-007E0DB258C5}"/>
    <dgm:cxn modelId="{75BD6D94-BDC3-41A8-A532-BBCC66513450}" type="presOf" srcId="{F8312859-4609-4865-8296-E2F4464C2EFB}" destId="{03A53577-EF26-4D3D-98AB-8EC7A44F8314}" srcOrd="0" destOrd="0" presId="urn:microsoft.com/office/officeart/2005/8/layout/radial6"/>
    <dgm:cxn modelId="{6ABA1FB1-A9CC-4D9C-8C49-8E5A16C7BC28}" type="presOf" srcId="{6E0047C4-550D-439C-AA75-5C0325374FEF}" destId="{C3B065A7-69A2-4878-89C2-5C4B93836469}" srcOrd="0" destOrd="0" presId="urn:microsoft.com/office/officeart/2005/8/layout/radial6"/>
    <dgm:cxn modelId="{6FEBBAA0-2A3B-445E-B5B6-C6D69D376971}" srcId="{FFB95B1A-0A19-46E6-B99F-E7AC83CB8798}" destId="{976070C6-56F3-40E4-812A-64CD1A3D627A}" srcOrd="0" destOrd="0" parTransId="{57B94325-268A-49FA-B046-D15891ED13F7}" sibTransId="{6E0047C4-550D-439C-AA75-5C0325374FEF}"/>
    <dgm:cxn modelId="{9ADDD9ED-7391-48B7-B885-93B976C572C3}" type="presOf" srcId="{FFB95B1A-0A19-46E6-B99F-E7AC83CB8798}" destId="{6A592CC8-FB7C-46BA-B427-9FF65926829B}" srcOrd="0" destOrd="0" presId="urn:microsoft.com/office/officeart/2005/8/layout/radial6"/>
    <dgm:cxn modelId="{76DCDC83-2CD4-47B3-A04B-E7D7936545D0}" srcId="{FFB95B1A-0A19-46E6-B99F-E7AC83CB8798}" destId="{87A5A472-0258-4048-9A39-40FB6AC448A4}" srcOrd="1" destOrd="0" parTransId="{A04F51A7-3130-4581-BD6F-B4957BD784EE}" sibTransId="{26432F6C-E1C3-4C90-B408-C85C3512224E}"/>
    <dgm:cxn modelId="{9DA47A0F-73D0-4942-9830-058851CCC181}" type="presOf" srcId="{87A5A472-0258-4048-9A39-40FB6AC448A4}" destId="{767D401F-779F-4F29-B0DF-038A902DE402}" srcOrd="0" destOrd="0" presId="urn:microsoft.com/office/officeart/2005/8/layout/radial6"/>
    <dgm:cxn modelId="{E9098515-FDA0-40FA-832E-9C905E042FED}" type="presOf" srcId="{3D602AE9-F425-45FF-9D27-007E0DB258C5}" destId="{7C37CF50-527D-4C37-8B97-BD95DD3685F8}" srcOrd="0" destOrd="0" presId="urn:microsoft.com/office/officeart/2005/8/layout/radial6"/>
    <dgm:cxn modelId="{D29050E0-7AA4-4691-B5EB-A29AD628D090}" type="presOf" srcId="{26432F6C-E1C3-4C90-B408-C85C3512224E}" destId="{6EB3EA2B-86C8-4A89-951A-560ED628BFBD}" srcOrd="0" destOrd="0" presId="urn:microsoft.com/office/officeart/2005/8/layout/radial6"/>
    <dgm:cxn modelId="{D71A28E4-229D-4DA8-9921-C06305148C3F}" type="presOf" srcId="{976070C6-56F3-40E4-812A-64CD1A3D627A}" destId="{DD9166E1-7918-478F-A306-98C4196F5EC0}" srcOrd="0" destOrd="0" presId="urn:microsoft.com/office/officeart/2005/8/layout/radial6"/>
    <dgm:cxn modelId="{24392965-F88A-45FF-A653-B4549B2DBA87}" type="presParOf" srcId="{03A53577-EF26-4D3D-98AB-8EC7A44F8314}" destId="{6A592CC8-FB7C-46BA-B427-9FF65926829B}" srcOrd="0" destOrd="0" presId="urn:microsoft.com/office/officeart/2005/8/layout/radial6"/>
    <dgm:cxn modelId="{0F3FBC05-497A-4C6E-9456-6A63D1EA1FFB}" type="presParOf" srcId="{03A53577-EF26-4D3D-98AB-8EC7A44F8314}" destId="{DD9166E1-7918-478F-A306-98C4196F5EC0}" srcOrd="1" destOrd="0" presId="urn:microsoft.com/office/officeart/2005/8/layout/radial6"/>
    <dgm:cxn modelId="{403CEA28-0A0B-46CA-91D9-3F116F51EA57}" type="presParOf" srcId="{03A53577-EF26-4D3D-98AB-8EC7A44F8314}" destId="{1366C22B-A409-4D5B-A9EB-2C28101DDC76}" srcOrd="2" destOrd="0" presId="urn:microsoft.com/office/officeart/2005/8/layout/radial6"/>
    <dgm:cxn modelId="{A7997F67-4856-4B77-9E10-3F7E1332309D}" type="presParOf" srcId="{03A53577-EF26-4D3D-98AB-8EC7A44F8314}" destId="{C3B065A7-69A2-4878-89C2-5C4B93836469}" srcOrd="3" destOrd="0" presId="urn:microsoft.com/office/officeart/2005/8/layout/radial6"/>
    <dgm:cxn modelId="{397F87F6-0063-471D-9506-239D72D2BBFE}" type="presParOf" srcId="{03A53577-EF26-4D3D-98AB-8EC7A44F8314}" destId="{767D401F-779F-4F29-B0DF-038A902DE402}" srcOrd="4" destOrd="0" presId="urn:microsoft.com/office/officeart/2005/8/layout/radial6"/>
    <dgm:cxn modelId="{541A17FF-415D-4084-9D70-8081CF229A7D}" type="presParOf" srcId="{03A53577-EF26-4D3D-98AB-8EC7A44F8314}" destId="{15E03D02-BCD6-4C72-BF74-38078D7BB5DF}" srcOrd="5" destOrd="0" presId="urn:microsoft.com/office/officeart/2005/8/layout/radial6"/>
    <dgm:cxn modelId="{9EBD45FC-FED9-48B4-8124-3757AE2B6869}" type="presParOf" srcId="{03A53577-EF26-4D3D-98AB-8EC7A44F8314}" destId="{6EB3EA2B-86C8-4A89-951A-560ED628BFBD}" srcOrd="6" destOrd="0" presId="urn:microsoft.com/office/officeart/2005/8/layout/radial6"/>
    <dgm:cxn modelId="{4691BE12-8069-4714-8024-71E8FE28650B}" type="presParOf" srcId="{03A53577-EF26-4D3D-98AB-8EC7A44F8314}" destId="{80778065-9818-41FD-A966-FB04204A8442}" srcOrd="7" destOrd="0" presId="urn:microsoft.com/office/officeart/2005/8/layout/radial6"/>
    <dgm:cxn modelId="{514FDEC6-D454-446F-858E-DC19AB25CAC7}" type="presParOf" srcId="{03A53577-EF26-4D3D-98AB-8EC7A44F8314}" destId="{345357DC-D86F-4C20-BB0F-940940B7388D}" srcOrd="8" destOrd="0" presId="urn:microsoft.com/office/officeart/2005/8/layout/radial6"/>
    <dgm:cxn modelId="{51197719-3F46-4FD2-BA6B-ABF823F1683C}" type="presParOf" srcId="{03A53577-EF26-4D3D-98AB-8EC7A44F8314}" destId="{7C37CF50-527D-4C37-8B97-BD95DD3685F8}" srcOrd="9"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D64BD-6D7B-4E09-8443-719A99590DD2}" type="doc">
      <dgm:prSet loTypeId="urn:microsoft.com/office/officeart/2005/8/layout/vList4#1" loCatId="list" qsTypeId="urn:microsoft.com/office/officeart/2005/8/quickstyle/simple4" qsCatId="simple" csTypeId="urn:microsoft.com/office/officeart/2005/8/colors/accent0_1" csCatId="mainScheme" phldr="1"/>
      <dgm:spPr/>
      <dgm:t>
        <a:bodyPr/>
        <a:lstStyle/>
        <a:p>
          <a:endParaRPr lang="en-US"/>
        </a:p>
      </dgm:t>
    </dgm:pt>
    <dgm:pt modelId="{2F6F3653-7823-4886-8FE8-5BA461EA5072}">
      <dgm:prSet phldrT="[Text]" custT="1"/>
      <dgm:spPr/>
      <dgm:t>
        <a:bodyPr lIns="274320"/>
        <a:lstStyle/>
        <a:p>
          <a:pPr algn="l" defTabSz="914400">
            <a:buNone/>
          </a:pPr>
          <a:r>
            <a:rPr lang="ru-RU" sz="2800" b="1" smtClean="0">
              <a:solidFill>
                <a:srgbClr val="000066"/>
              </a:solidFill>
              <a:latin typeface="Arial" pitchFamily="34" charset="0"/>
            </a:rPr>
            <a:t>Проницаемость </a:t>
          </a:r>
          <a:r>
            <a:rPr lang="en-US" sz="2800" b="1" smtClean="0">
              <a:solidFill>
                <a:srgbClr val="000066"/>
              </a:solidFill>
              <a:latin typeface="Arial" pitchFamily="34" charset="0"/>
            </a:rPr>
            <a:t>- </a:t>
          </a:r>
          <a:r>
            <a:rPr lang="en-US" sz="2800" b="1" i="1" smtClean="0">
              <a:solidFill>
                <a:srgbClr val="000066"/>
              </a:solidFill>
              <a:latin typeface="Arial" pitchFamily="34" charset="0"/>
            </a:rPr>
            <a:t>Permeability</a:t>
          </a:r>
          <a:endParaRPr lang="ru-RU" sz="2800" b="0" i="0" dirty="0">
            <a:latin typeface="Tw Cen MT"/>
            <a:ea typeface="+mn-ea"/>
            <a:cs typeface="+mn-cs"/>
          </a:endParaRPr>
        </a:p>
      </dgm:t>
    </dgm:pt>
    <dgm:pt modelId="{F25EA6DB-85F7-4780-AF22-8EF20F6D1E08}" type="parTrans" cxnId="{B517C609-C33B-474B-BBC9-E5ED8258FB2B}">
      <dgm:prSet/>
      <dgm:spPr/>
      <dgm:t>
        <a:bodyPr/>
        <a:lstStyle/>
        <a:p>
          <a:endParaRPr lang="en-US" sz="2400">
            <a:latin typeface="Tw Cen MT" pitchFamily="34" charset="0"/>
          </a:endParaRPr>
        </a:p>
      </dgm:t>
    </dgm:pt>
    <dgm:pt modelId="{49022019-C445-4A7F-BEEF-29DAB25FFA8E}" type="sibTrans" cxnId="{B517C609-C33B-474B-BBC9-E5ED8258FB2B}">
      <dgm:prSet/>
      <dgm:spPr/>
      <dgm:t>
        <a:bodyPr/>
        <a:lstStyle/>
        <a:p>
          <a:endParaRPr lang="en-US" sz="2400">
            <a:latin typeface="Tw Cen MT" pitchFamily="34" charset="0"/>
          </a:endParaRPr>
        </a:p>
      </dgm:t>
    </dgm:pt>
    <dgm:pt modelId="{DE3D2741-EF75-40BE-A2AA-C4466FBCF7D9}">
      <dgm:prSet phldrT="[Text]" custT="1"/>
      <dgm:spPr/>
      <dgm:t>
        <a:bodyPr lIns="274320"/>
        <a:lstStyle/>
        <a:p>
          <a:pPr algn="l" defTabSz="914400">
            <a:buNone/>
          </a:pPr>
          <a:r>
            <a:rPr lang="ru-RU" sz="2800" b="1" smtClean="0">
              <a:solidFill>
                <a:srgbClr val="000066"/>
              </a:solidFill>
              <a:latin typeface="Arial" pitchFamily="34" charset="0"/>
            </a:rPr>
            <a:t>Эффлюкс </a:t>
          </a:r>
          <a:r>
            <a:rPr lang="en-US" sz="2800" b="1" smtClean="0">
              <a:solidFill>
                <a:srgbClr val="000066"/>
              </a:solidFill>
              <a:latin typeface="Arial" pitchFamily="34" charset="0"/>
            </a:rPr>
            <a:t>- </a:t>
          </a:r>
          <a:r>
            <a:rPr lang="en-US" sz="2800" b="1" i="1" smtClean="0">
              <a:solidFill>
                <a:srgbClr val="000066"/>
              </a:solidFill>
              <a:latin typeface="Arial" pitchFamily="34" charset="0"/>
            </a:rPr>
            <a:t>Efflux</a:t>
          </a:r>
          <a:endParaRPr lang="ru-RU" sz="2800" b="0" i="0" dirty="0">
            <a:latin typeface="Tw Cen MT"/>
            <a:ea typeface="+mn-ea"/>
            <a:cs typeface="+mn-cs"/>
          </a:endParaRPr>
        </a:p>
      </dgm:t>
    </dgm:pt>
    <dgm:pt modelId="{2A557D5A-41E3-4078-A4D9-605945365763}" type="parTrans" cxnId="{506D686F-7DAD-4CA6-B31F-27D8CDFBC900}">
      <dgm:prSet/>
      <dgm:spPr/>
      <dgm:t>
        <a:bodyPr/>
        <a:lstStyle/>
        <a:p>
          <a:endParaRPr lang="en-US" sz="2400">
            <a:latin typeface="Tw Cen MT" pitchFamily="34" charset="0"/>
          </a:endParaRPr>
        </a:p>
      </dgm:t>
    </dgm:pt>
    <dgm:pt modelId="{FE608C8F-A1A4-4283-B2F6-BF0A8C5A1DBE}" type="sibTrans" cxnId="{506D686F-7DAD-4CA6-B31F-27D8CDFBC900}">
      <dgm:prSet/>
      <dgm:spPr/>
      <dgm:t>
        <a:bodyPr/>
        <a:lstStyle/>
        <a:p>
          <a:endParaRPr lang="en-US" sz="2400">
            <a:latin typeface="Tw Cen MT" pitchFamily="34" charset="0"/>
          </a:endParaRPr>
        </a:p>
      </dgm:t>
    </dgm:pt>
    <dgm:pt modelId="{C61D8196-80BB-4D35-BD13-D0C1DA8131BC}">
      <dgm:prSet phldrT="[Text]" custT="1"/>
      <dgm:spPr/>
      <dgm:t>
        <a:bodyPr lIns="274320"/>
        <a:lstStyle/>
        <a:p>
          <a:pPr algn="l" defTabSz="914400">
            <a:buNone/>
          </a:pPr>
          <a:r>
            <a:rPr lang="ru-RU" sz="2800" b="1" smtClean="0">
              <a:solidFill>
                <a:srgbClr val="000066"/>
              </a:solidFill>
              <a:latin typeface="Arial" pitchFamily="34" charset="0"/>
            </a:rPr>
            <a:t>Деградация</a:t>
          </a:r>
          <a:r>
            <a:rPr lang="en-US" sz="2800" b="1" smtClean="0">
              <a:solidFill>
                <a:srgbClr val="000066"/>
              </a:solidFill>
              <a:latin typeface="Arial" pitchFamily="34" charset="0"/>
            </a:rPr>
            <a:t> - </a:t>
          </a:r>
          <a:r>
            <a:rPr lang="en-US" sz="2800" b="1" i="1" smtClean="0">
              <a:solidFill>
                <a:srgbClr val="000066"/>
              </a:solidFill>
              <a:latin typeface="Arial" pitchFamily="34" charset="0"/>
            </a:rPr>
            <a:t>Degradation</a:t>
          </a:r>
          <a:endParaRPr lang="ru-RU" sz="2800" b="0" i="0" dirty="0">
            <a:latin typeface="Tw Cen MT"/>
            <a:ea typeface="+mn-ea"/>
            <a:cs typeface="+mn-cs"/>
          </a:endParaRPr>
        </a:p>
      </dgm:t>
    </dgm:pt>
    <dgm:pt modelId="{8B1A8533-F804-40D6-901B-49FBFBBC55B6}" type="parTrans" cxnId="{26547851-0577-4C58-8D3E-769D6B641769}">
      <dgm:prSet/>
      <dgm:spPr/>
      <dgm:t>
        <a:bodyPr/>
        <a:lstStyle/>
        <a:p>
          <a:endParaRPr lang="en-US" sz="2400">
            <a:latin typeface="Tw Cen MT" pitchFamily="34" charset="0"/>
          </a:endParaRPr>
        </a:p>
      </dgm:t>
    </dgm:pt>
    <dgm:pt modelId="{C8389595-9C13-4147-A60B-38B9033885D1}" type="sibTrans" cxnId="{26547851-0577-4C58-8D3E-769D6B641769}">
      <dgm:prSet/>
      <dgm:spPr/>
      <dgm:t>
        <a:bodyPr/>
        <a:lstStyle/>
        <a:p>
          <a:endParaRPr lang="en-US" sz="2400">
            <a:latin typeface="Tw Cen MT" pitchFamily="34" charset="0"/>
          </a:endParaRPr>
        </a:p>
      </dgm:t>
    </dgm:pt>
    <dgm:pt modelId="{839AC780-13A5-4FAA-B635-2E30FD3C676F}">
      <dgm:prSet phldrT="[Text]" custT="1"/>
      <dgm:spPr/>
      <dgm:t>
        <a:bodyPr lIns="274320"/>
        <a:lstStyle/>
        <a:p>
          <a:pPr algn="l" defTabSz="914400">
            <a:buNone/>
          </a:pPr>
          <a:r>
            <a:rPr lang="ru-RU" sz="2800" b="1" dirty="0" smtClean="0">
              <a:solidFill>
                <a:srgbClr val="000066"/>
              </a:solidFill>
              <a:latin typeface="Arial" pitchFamily="34" charset="0"/>
            </a:rPr>
            <a:t>Мутации </a:t>
          </a:r>
          <a:r>
            <a:rPr lang="en-US" sz="2800" b="1" dirty="0" smtClean="0">
              <a:solidFill>
                <a:srgbClr val="000066"/>
              </a:solidFill>
              <a:latin typeface="Arial" pitchFamily="34" charset="0"/>
            </a:rPr>
            <a:t>- </a:t>
          </a:r>
          <a:r>
            <a:rPr lang="en-US" sz="2800" b="1" i="1" dirty="0" smtClean="0">
              <a:solidFill>
                <a:srgbClr val="000066"/>
              </a:solidFill>
              <a:latin typeface="Arial" pitchFamily="34" charset="0"/>
            </a:rPr>
            <a:t>Mutation (target site)</a:t>
          </a:r>
          <a:endParaRPr lang="ru-RU" sz="2800" b="0" i="0" dirty="0">
            <a:latin typeface="Tw Cen MT"/>
            <a:ea typeface="+mn-ea"/>
            <a:cs typeface="+mn-cs"/>
          </a:endParaRPr>
        </a:p>
      </dgm:t>
    </dgm:pt>
    <dgm:pt modelId="{3707159E-F716-4CA1-8EE3-CF05B0B205DD}" type="parTrans" cxnId="{88B16A35-911D-4C0E-B5D4-029C2725BE10}">
      <dgm:prSet/>
      <dgm:spPr/>
      <dgm:t>
        <a:bodyPr/>
        <a:lstStyle/>
        <a:p>
          <a:endParaRPr lang="en-US" sz="2400">
            <a:latin typeface="Tw Cen MT" pitchFamily="34" charset="0"/>
          </a:endParaRPr>
        </a:p>
      </dgm:t>
    </dgm:pt>
    <dgm:pt modelId="{20EEF931-EDFE-4452-996A-33AE84AF2566}" type="sibTrans" cxnId="{88B16A35-911D-4C0E-B5D4-029C2725BE10}">
      <dgm:prSet/>
      <dgm:spPr/>
      <dgm:t>
        <a:bodyPr/>
        <a:lstStyle/>
        <a:p>
          <a:endParaRPr lang="en-US" sz="2400">
            <a:latin typeface="Tw Cen MT" pitchFamily="34" charset="0"/>
          </a:endParaRPr>
        </a:p>
      </dgm:t>
    </dgm:pt>
    <dgm:pt modelId="{A1E23F44-E6DA-471D-A9FB-55025F56A5F1}">
      <dgm:prSet phldrT="[Text]" custT="1"/>
      <dgm:spPr/>
      <dgm:t>
        <a:bodyPr lIns="274320"/>
        <a:lstStyle/>
        <a:p>
          <a:pPr algn="l" defTabSz="914400">
            <a:buNone/>
          </a:pPr>
          <a:r>
            <a:rPr lang="ru-RU" sz="2800" b="1" smtClean="0">
              <a:solidFill>
                <a:srgbClr val="000066"/>
              </a:solidFill>
              <a:latin typeface="Arial" pitchFamily="34" charset="0"/>
            </a:rPr>
            <a:t>Фенотипические изменения </a:t>
          </a:r>
          <a:r>
            <a:rPr lang="en-US" sz="2800" b="1" smtClean="0">
              <a:solidFill>
                <a:srgbClr val="000066"/>
              </a:solidFill>
              <a:latin typeface="Arial" pitchFamily="34" charset="0"/>
            </a:rPr>
            <a:t>– </a:t>
          </a:r>
          <a:r>
            <a:rPr lang="en-US" sz="2800" b="1" i="1" smtClean="0">
              <a:solidFill>
                <a:srgbClr val="000066"/>
              </a:solidFill>
              <a:latin typeface="Arial" pitchFamily="34" charset="0"/>
            </a:rPr>
            <a:t>Phenotypic change</a:t>
          </a:r>
          <a:endParaRPr lang="ru-RU" sz="2800" b="0" i="0" dirty="0">
            <a:latin typeface="Tw Cen MT"/>
            <a:ea typeface="+mn-ea"/>
            <a:cs typeface="+mn-cs"/>
          </a:endParaRPr>
        </a:p>
      </dgm:t>
    </dgm:pt>
    <dgm:pt modelId="{C66BAFE4-518E-4344-A5F5-2D4722ABC643}" type="sibTrans" cxnId="{658850A7-51A7-49D1-8A80-F4B8FF016253}">
      <dgm:prSet/>
      <dgm:spPr/>
      <dgm:t>
        <a:bodyPr/>
        <a:lstStyle/>
        <a:p>
          <a:endParaRPr lang="en-US" sz="2400">
            <a:latin typeface="Tw Cen MT" pitchFamily="34" charset="0"/>
          </a:endParaRPr>
        </a:p>
      </dgm:t>
    </dgm:pt>
    <dgm:pt modelId="{6B0D0E97-F911-45B4-9066-96DE855A9564}" type="parTrans" cxnId="{658850A7-51A7-49D1-8A80-F4B8FF016253}">
      <dgm:prSet/>
      <dgm:spPr/>
      <dgm:t>
        <a:bodyPr/>
        <a:lstStyle/>
        <a:p>
          <a:endParaRPr lang="en-US" sz="2400">
            <a:latin typeface="Tw Cen MT" pitchFamily="34" charset="0"/>
          </a:endParaRPr>
        </a:p>
      </dgm:t>
    </dgm:pt>
    <dgm:pt modelId="{0A24B0FC-B6FC-4D79-9F63-DA3933E614E9}">
      <dgm:prSet phldrT="[Text]" custT="1"/>
      <dgm:spPr/>
      <dgm:t>
        <a:bodyPr/>
        <a:lstStyle/>
        <a:p>
          <a:pPr algn="l" defTabSz="914400">
            <a:buNone/>
          </a:pPr>
          <a:r>
            <a:rPr lang="ru-RU" sz="2800" b="1" dirty="0" smtClean="0">
              <a:solidFill>
                <a:srgbClr val="000066"/>
              </a:solidFill>
              <a:latin typeface="Arial" pitchFamily="34" charset="0"/>
            </a:rPr>
            <a:t>Индукция – </a:t>
          </a:r>
          <a:r>
            <a:rPr lang="en-US" sz="2800" b="1" i="1" dirty="0" smtClean="0">
              <a:solidFill>
                <a:srgbClr val="000066"/>
              </a:solidFill>
              <a:latin typeface="Arial" pitchFamily="34" charset="0"/>
            </a:rPr>
            <a:t>Induction </a:t>
          </a:r>
          <a:r>
            <a:rPr lang="ru-RU" sz="2800" b="1" i="1" dirty="0" smtClean="0">
              <a:solidFill>
                <a:srgbClr val="000066"/>
              </a:solidFill>
              <a:latin typeface="Arial" pitchFamily="34" charset="0"/>
            </a:rPr>
            <a:t>(</a:t>
          </a:r>
          <a:r>
            <a:rPr lang="en-US" sz="2800" b="1" i="1" dirty="0" smtClean="0">
              <a:solidFill>
                <a:srgbClr val="000066"/>
              </a:solidFill>
              <a:latin typeface="Arial" pitchFamily="34" charset="0"/>
            </a:rPr>
            <a:t>stress response</a:t>
          </a:r>
          <a:r>
            <a:rPr lang="ru-RU" sz="2800" b="1" i="1" dirty="0" smtClean="0">
              <a:solidFill>
                <a:srgbClr val="000066"/>
              </a:solidFill>
              <a:latin typeface="Arial" pitchFamily="34" charset="0"/>
            </a:rPr>
            <a:t>)</a:t>
          </a:r>
          <a:endParaRPr lang="ru-RU" sz="2800" b="0" i="0" dirty="0">
            <a:latin typeface="Tw Cen MT"/>
            <a:ea typeface="+mn-ea"/>
            <a:cs typeface="+mn-cs"/>
          </a:endParaRPr>
        </a:p>
      </dgm:t>
    </dgm:pt>
    <dgm:pt modelId="{A6CCD78E-D387-4648-AAEB-AF21D43C6398}" type="parTrans" cxnId="{C87F097C-C7FE-448C-8C24-6856F94130A8}">
      <dgm:prSet/>
      <dgm:spPr/>
      <dgm:t>
        <a:bodyPr/>
        <a:lstStyle/>
        <a:p>
          <a:endParaRPr lang="ru-RU"/>
        </a:p>
      </dgm:t>
    </dgm:pt>
    <dgm:pt modelId="{11A4AB74-BE9C-437E-8615-9141A85FDA62}" type="sibTrans" cxnId="{C87F097C-C7FE-448C-8C24-6856F94130A8}">
      <dgm:prSet/>
      <dgm:spPr/>
      <dgm:t>
        <a:bodyPr/>
        <a:lstStyle/>
        <a:p>
          <a:endParaRPr lang="ru-RU"/>
        </a:p>
      </dgm:t>
    </dgm:pt>
    <dgm:pt modelId="{3D04899B-D862-420D-8F49-1893A76AF67C}" type="pres">
      <dgm:prSet presAssocID="{D50D64BD-6D7B-4E09-8443-719A99590DD2}" presName="linear" presStyleCnt="0">
        <dgm:presLayoutVars>
          <dgm:dir/>
          <dgm:resizeHandles val="exact"/>
        </dgm:presLayoutVars>
      </dgm:prSet>
      <dgm:spPr/>
      <dgm:t>
        <a:bodyPr/>
        <a:lstStyle/>
        <a:p>
          <a:endParaRPr lang="en-US"/>
        </a:p>
      </dgm:t>
    </dgm:pt>
    <dgm:pt modelId="{B89EC810-71D2-405B-AE08-B442CC946E02}" type="pres">
      <dgm:prSet presAssocID="{2F6F3653-7823-4886-8FE8-5BA461EA5072}" presName="comp" presStyleCnt="0"/>
      <dgm:spPr/>
      <dgm:t>
        <a:bodyPr/>
        <a:lstStyle/>
        <a:p>
          <a:endParaRPr lang="ru-RU"/>
        </a:p>
      </dgm:t>
    </dgm:pt>
    <dgm:pt modelId="{5EEAA564-2D02-4C79-A0CD-EC5644FDC4FA}" type="pres">
      <dgm:prSet presAssocID="{2F6F3653-7823-4886-8FE8-5BA461EA5072}" presName="box" presStyleLbl="node1" presStyleIdx="0" presStyleCnt="6"/>
      <dgm:spPr>
        <a:prstGeom prst="round2DiagRect">
          <a:avLst/>
        </a:prstGeom>
      </dgm:spPr>
      <dgm:t>
        <a:bodyPr/>
        <a:lstStyle/>
        <a:p>
          <a:endParaRPr lang="en-US"/>
        </a:p>
      </dgm:t>
    </dgm:pt>
    <dgm:pt modelId="{36133411-8FE4-4491-BA08-56144C63CB99}" type="pres">
      <dgm:prSet presAssocID="{2F6F3653-7823-4886-8FE8-5BA461EA5072}" presName="img" presStyleLbl="fgImgPlace1" presStyleIdx="0" presStyleCnt="6" custFlipVert="0"/>
      <dgm:spPr>
        <a:prstGeom prst="round2DiagRect">
          <a:avLst/>
        </a:prstGeom>
        <a:blipFill rotWithShape="0">
          <a:blip xmlns:r="http://schemas.openxmlformats.org/officeDocument/2006/relationships" r:embed="rId1"/>
          <a:stretch>
            <a:fillRect/>
          </a:stretch>
        </a:blipFill>
      </dgm:spPr>
      <dgm:t>
        <a:bodyPr/>
        <a:lstStyle/>
        <a:p>
          <a:endParaRPr lang="en-US"/>
        </a:p>
      </dgm:t>
    </dgm:pt>
    <dgm:pt modelId="{2A8EB2AC-5AC5-4E22-91AE-50C3F39A45EA}" type="pres">
      <dgm:prSet presAssocID="{2F6F3653-7823-4886-8FE8-5BA461EA5072}" presName="text" presStyleLbl="node1" presStyleIdx="0" presStyleCnt="6">
        <dgm:presLayoutVars>
          <dgm:bulletEnabled val="1"/>
        </dgm:presLayoutVars>
      </dgm:prSet>
      <dgm:spPr/>
      <dgm:t>
        <a:bodyPr/>
        <a:lstStyle/>
        <a:p>
          <a:endParaRPr lang="en-US"/>
        </a:p>
      </dgm:t>
    </dgm:pt>
    <dgm:pt modelId="{F869A8CC-EF8C-4CFA-9835-B9925813F9A0}" type="pres">
      <dgm:prSet presAssocID="{49022019-C445-4A7F-BEEF-29DAB25FFA8E}" presName="spacer" presStyleCnt="0"/>
      <dgm:spPr/>
      <dgm:t>
        <a:bodyPr/>
        <a:lstStyle/>
        <a:p>
          <a:endParaRPr lang="ru-RU"/>
        </a:p>
      </dgm:t>
    </dgm:pt>
    <dgm:pt modelId="{454B0ABE-DF6A-4B8F-B0CD-89A7FE9A38EA}" type="pres">
      <dgm:prSet presAssocID="{DE3D2741-EF75-40BE-A2AA-C4466FBCF7D9}" presName="comp" presStyleCnt="0"/>
      <dgm:spPr/>
      <dgm:t>
        <a:bodyPr/>
        <a:lstStyle/>
        <a:p>
          <a:endParaRPr lang="ru-RU"/>
        </a:p>
      </dgm:t>
    </dgm:pt>
    <dgm:pt modelId="{2F55DC1D-2488-4424-936F-00C76D4A824B}" type="pres">
      <dgm:prSet presAssocID="{DE3D2741-EF75-40BE-A2AA-C4466FBCF7D9}" presName="box" presStyleLbl="node1" presStyleIdx="1" presStyleCnt="6"/>
      <dgm:spPr>
        <a:prstGeom prst="round2DiagRect">
          <a:avLst/>
        </a:prstGeom>
      </dgm:spPr>
      <dgm:t>
        <a:bodyPr/>
        <a:lstStyle/>
        <a:p>
          <a:endParaRPr lang="en-US"/>
        </a:p>
      </dgm:t>
    </dgm:pt>
    <dgm:pt modelId="{8B82C056-6D44-4EC6-B428-208028A042F5}" type="pres">
      <dgm:prSet presAssocID="{DE3D2741-EF75-40BE-A2AA-C4466FBCF7D9}" presName="img" presStyleLbl="fgImgPlace1" presStyleIdx="1" presStyleCnt="6" custFlipVert="0"/>
      <dgm:spPr>
        <a:prstGeom prst="round2DiagRect">
          <a:avLst/>
        </a:prstGeom>
        <a:blipFill rotWithShape="0">
          <a:blip xmlns:r="http://schemas.openxmlformats.org/officeDocument/2006/relationships" r:embed="rId2"/>
          <a:stretch>
            <a:fillRect/>
          </a:stretch>
        </a:blipFill>
      </dgm:spPr>
      <dgm:t>
        <a:bodyPr/>
        <a:lstStyle/>
        <a:p>
          <a:endParaRPr lang="en-US"/>
        </a:p>
      </dgm:t>
    </dgm:pt>
    <dgm:pt modelId="{F85EA075-D51B-464B-BA17-0A4CB92974CA}" type="pres">
      <dgm:prSet presAssocID="{DE3D2741-EF75-40BE-A2AA-C4466FBCF7D9}" presName="text" presStyleLbl="node1" presStyleIdx="1" presStyleCnt="6">
        <dgm:presLayoutVars>
          <dgm:bulletEnabled val="1"/>
        </dgm:presLayoutVars>
      </dgm:prSet>
      <dgm:spPr/>
      <dgm:t>
        <a:bodyPr/>
        <a:lstStyle/>
        <a:p>
          <a:endParaRPr lang="en-US"/>
        </a:p>
      </dgm:t>
    </dgm:pt>
    <dgm:pt modelId="{1CCAF248-8652-44C1-84F3-06AC0EFFF8A4}" type="pres">
      <dgm:prSet presAssocID="{FE608C8F-A1A4-4283-B2F6-BF0A8C5A1DBE}" presName="spacer" presStyleCnt="0"/>
      <dgm:spPr/>
      <dgm:t>
        <a:bodyPr/>
        <a:lstStyle/>
        <a:p>
          <a:endParaRPr lang="ru-RU"/>
        </a:p>
      </dgm:t>
    </dgm:pt>
    <dgm:pt modelId="{32A2C8C6-8799-47FD-8C0D-3265B640B303}" type="pres">
      <dgm:prSet presAssocID="{C61D8196-80BB-4D35-BD13-D0C1DA8131BC}" presName="comp" presStyleCnt="0"/>
      <dgm:spPr/>
      <dgm:t>
        <a:bodyPr/>
        <a:lstStyle/>
        <a:p>
          <a:endParaRPr lang="ru-RU"/>
        </a:p>
      </dgm:t>
    </dgm:pt>
    <dgm:pt modelId="{CAEE08B3-1990-4730-B352-C1BE95C73039}" type="pres">
      <dgm:prSet presAssocID="{C61D8196-80BB-4D35-BD13-D0C1DA8131BC}" presName="box" presStyleLbl="node1" presStyleIdx="2" presStyleCnt="6"/>
      <dgm:spPr>
        <a:prstGeom prst="round2DiagRect">
          <a:avLst/>
        </a:prstGeom>
      </dgm:spPr>
      <dgm:t>
        <a:bodyPr/>
        <a:lstStyle/>
        <a:p>
          <a:endParaRPr lang="en-US"/>
        </a:p>
      </dgm:t>
    </dgm:pt>
    <dgm:pt modelId="{0B2BB8AA-4092-4C07-BA8C-D47A4D6D5285}" type="pres">
      <dgm:prSet presAssocID="{C61D8196-80BB-4D35-BD13-D0C1DA8131BC}" presName="img" presStyleLbl="fgImgPlace1" presStyleIdx="2" presStyleCnt="6" custFlipVert="0"/>
      <dgm:spPr>
        <a:prstGeom prst="round2DiagRect">
          <a:avLst/>
        </a:prstGeom>
        <a:blipFill rotWithShape="0">
          <a:blip xmlns:r="http://schemas.openxmlformats.org/officeDocument/2006/relationships" r:embed="rId3"/>
          <a:stretch>
            <a:fillRect/>
          </a:stretch>
        </a:blipFill>
      </dgm:spPr>
      <dgm:t>
        <a:bodyPr/>
        <a:lstStyle/>
        <a:p>
          <a:endParaRPr lang="en-US"/>
        </a:p>
      </dgm:t>
    </dgm:pt>
    <dgm:pt modelId="{A4E1CAE1-4D24-4D7F-A35F-F32935000A10}" type="pres">
      <dgm:prSet presAssocID="{C61D8196-80BB-4D35-BD13-D0C1DA8131BC}" presName="text" presStyleLbl="node1" presStyleIdx="2" presStyleCnt="6">
        <dgm:presLayoutVars>
          <dgm:bulletEnabled val="1"/>
        </dgm:presLayoutVars>
      </dgm:prSet>
      <dgm:spPr/>
      <dgm:t>
        <a:bodyPr/>
        <a:lstStyle/>
        <a:p>
          <a:endParaRPr lang="en-US"/>
        </a:p>
      </dgm:t>
    </dgm:pt>
    <dgm:pt modelId="{520717BE-6B16-4A5A-B4A1-0CCB3B4708E7}" type="pres">
      <dgm:prSet presAssocID="{C8389595-9C13-4147-A60B-38B9033885D1}" presName="spacer" presStyleCnt="0"/>
      <dgm:spPr/>
      <dgm:t>
        <a:bodyPr/>
        <a:lstStyle/>
        <a:p>
          <a:endParaRPr lang="ru-RU"/>
        </a:p>
      </dgm:t>
    </dgm:pt>
    <dgm:pt modelId="{2B19E5BF-6084-45E9-A4AF-FDCC112D81D2}" type="pres">
      <dgm:prSet presAssocID="{839AC780-13A5-4FAA-B635-2E30FD3C676F}" presName="comp" presStyleCnt="0"/>
      <dgm:spPr/>
      <dgm:t>
        <a:bodyPr/>
        <a:lstStyle/>
        <a:p>
          <a:endParaRPr lang="ru-RU"/>
        </a:p>
      </dgm:t>
    </dgm:pt>
    <dgm:pt modelId="{FD5949A6-095C-41CC-A96A-D3022429CFFC}" type="pres">
      <dgm:prSet presAssocID="{839AC780-13A5-4FAA-B635-2E30FD3C676F}" presName="box" presStyleLbl="node1" presStyleIdx="3" presStyleCnt="6"/>
      <dgm:spPr>
        <a:prstGeom prst="round2DiagRect">
          <a:avLst/>
        </a:prstGeom>
      </dgm:spPr>
      <dgm:t>
        <a:bodyPr/>
        <a:lstStyle/>
        <a:p>
          <a:endParaRPr lang="en-US"/>
        </a:p>
      </dgm:t>
    </dgm:pt>
    <dgm:pt modelId="{C24DEB7B-AAFE-4777-B8F6-0463A3E03E1B}" type="pres">
      <dgm:prSet presAssocID="{839AC780-13A5-4FAA-B635-2E30FD3C676F}" presName="img" presStyleLbl="fgImgPlace1" presStyleIdx="3" presStyleCnt="6" custFlipVert="0"/>
      <dgm:spPr>
        <a:prstGeom prst="round2DiagRect">
          <a:avLst/>
        </a:prstGeom>
        <a:blipFill rotWithShape="0">
          <a:blip xmlns:r="http://schemas.openxmlformats.org/officeDocument/2006/relationships" r:embed="rId4"/>
          <a:stretch>
            <a:fillRect/>
          </a:stretch>
        </a:blipFill>
      </dgm:spPr>
      <dgm:t>
        <a:bodyPr/>
        <a:lstStyle/>
        <a:p>
          <a:endParaRPr lang="en-US"/>
        </a:p>
      </dgm:t>
    </dgm:pt>
    <dgm:pt modelId="{A4AC18A5-FE0B-41F7-9A60-BCF3636A933C}" type="pres">
      <dgm:prSet presAssocID="{839AC780-13A5-4FAA-B635-2E30FD3C676F}" presName="text" presStyleLbl="node1" presStyleIdx="3" presStyleCnt="6">
        <dgm:presLayoutVars>
          <dgm:bulletEnabled val="1"/>
        </dgm:presLayoutVars>
      </dgm:prSet>
      <dgm:spPr/>
      <dgm:t>
        <a:bodyPr/>
        <a:lstStyle/>
        <a:p>
          <a:endParaRPr lang="en-US"/>
        </a:p>
      </dgm:t>
    </dgm:pt>
    <dgm:pt modelId="{45FC22E6-4E0A-4510-84BB-A948920C6FDA}" type="pres">
      <dgm:prSet presAssocID="{20EEF931-EDFE-4452-996A-33AE84AF2566}" presName="spacer" presStyleCnt="0"/>
      <dgm:spPr/>
      <dgm:t>
        <a:bodyPr/>
        <a:lstStyle/>
        <a:p>
          <a:endParaRPr lang="ru-RU"/>
        </a:p>
      </dgm:t>
    </dgm:pt>
    <dgm:pt modelId="{92D2933D-6B9D-44AD-9181-4F5D8F00793C}" type="pres">
      <dgm:prSet presAssocID="{A1E23F44-E6DA-471D-A9FB-55025F56A5F1}" presName="comp" presStyleCnt="0"/>
      <dgm:spPr/>
      <dgm:t>
        <a:bodyPr/>
        <a:lstStyle/>
        <a:p>
          <a:endParaRPr lang="ru-RU"/>
        </a:p>
      </dgm:t>
    </dgm:pt>
    <dgm:pt modelId="{21987A41-88CE-4917-A47B-5C68237DC6A6}" type="pres">
      <dgm:prSet presAssocID="{A1E23F44-E6DA-471D-A9FB-55025F56A5F1}" presName="box" presStyleLbl="node1" presStyleIdx="4" presStyleCnt="6"/>
      <dgm:spPr>
        <a:prstGeom prst="round2DiagRect">
          <a:avLst/>
        </a:prstGeom>
      </dgm:spPr>
      <dgm:t>
        <a:bodyPr/>
        <a:lstStyle/>
        <a:p>
          <a:endParaRPr lang="en-US"/>
        </a:p>
      </dgm:t>
    </dgm:pt>
    <dgm:pt modelId="{AB2C5E68-71D1-45BF-8944-A26400AB737A}" type="pres">
      <dgm:prSet presAssocID="{A1E23F44-E6DA-471D-A9FB-55025F56A5F1}" presName="img" presStyleLbl="fgImgPlace1" presStyleIdx="4" presStyleCnt="6" custFlipVert="0"/>
      <dgm:spPr>
        <a:prstGeom prst="round2DiagRect">
          <a:avLst/>
        </a:prstGeom>
        <a:blipFill rotWithShape="0">
          <a:blip xmlns:r="http://schemas.openxmlformats.org/officeDocument/2006/relationships" r:embed="rId5"/>
          <a:stretch>
            <a:fillRect/>
          </a:stretch>
        </a:blipFill>
      </dgm:spPr>
      <dgm:t>
        <a:bodyPr/>
        <a:lstStyle/>
        <a:p>
          <a:endParaRPr lang="en-US"/>
        </a:p>
      </dgm:t>
    </dgm:pt>
    <dgm:pt modelId="{9AC0065A-AD2B-4039-BB69-4C346A774888}" type="pres">
      <dgm:prSet presAssocID="{A1E23F44-E6DA-471D-A9FB-55025F56A5F1}" presName="text" presStyleLbl="node1" presStyleIdx="4" presStyleCnt="6">
        <dgm:presLayoutVars>
          <dgm:bulletEnabled val="1"/>
        </dgm:presLayoutVars>
      </dgm:prSet>
      <dgm:spPr/>
      <dgm:t>
        <a:bodyPr/>
        <a:lstStyle/>
        <a:p>
          <a:endParaRPr lang="en-US"/>
        </a:p>
      </dgm:t>
    </dgm:pt>
    <dgm:pt modelId="{4F2A295D-1A6F-48F8-84D2-5894BF04A918}" type="pres">
      <dgm:prSet presAssocID="{C66BAFE4-518E-4344-A5F5-2D4722ABC643}" presName="spacer" presStyleCnt="0"/>
      <dgm:spPr/>
      <dgm:t>
        <a:bodyPr/>
        <a:lstStyle/>
        <a:p>
          <a:endParaRPr lang="ru-RU"/>
        </a:p>
      </dgm:t>
    </dgm:pt>
    <dgm:pt modelId="{7D45EB34-C1C2-431A-A4B5-057BD7388AB7}" type="pres">
      <dgm:prSet presAssocID="{0A24B0FC-B6FC-4D79-9F63-DA3933E614E9}" presName="comp" presStyleCnt="0"/>
      <dgm:spPr/>
      <dgm:t>
        <a:bodyPr/>
        <a:lstStyle/>
        <a:p>
          <a:endParaRPr lang="ru-RU"/>
        </a:p>
      </dgm:t>
    </dgm:pt>
    <dgm:pt modelId="{EDB3B8E2-66D0-414E-9139-270B98DBECA3}" type="pres">
      <dgm:prSet presAssocID="{0A24B0FC-B6FC-4D79-9F63-DA3933E614E9}" presName="box" presStyleLbl="node1" presStyleIdx="5" presStyleCnt="6"/>
      <dgm:spPr/>
      <dgm:t>
        <a:bodyPr/>
        <a:lstStyle/>
        <a:p>
          <a:endParaRPr lang="ru-RU"/>
        </a:p>
      </dgm:t>
    </dgm:pt>
    <dgm:pt modelId="{A2B9BDC8-76E6-47AC-9222-C30AF80F5BEE}" type="pres">
      <dgm:prSet presAssocID="{0A24B0FC-B6FC-4D79-9F63-DA3933E614E9}" presName="img" presStyleLbl="fgImgPlace1" presStyleIdx="5" presStyleCnt="6"/>
      <dgm:spPr>
        <a:blipFill rotWithShape="0">
          <a:blip xmlns:r="http://schemas.openxmlformats.org/officeDocument/2006/relationships" r:embed="rId6"/>
          <a:stretch>
            <a:fillRect/>
          </a:stretch>
        </a:blipFill>
      </dgm:spPr>
      <dgm:t>
        <a:bodyPr/>
        <a:lstStyle/>
        <a:p>
          <a:endParaRPr lang="ru-RU"/>
        </a:p>
      </dgm:t>
    </dgm:pt>
    <dgm:pt modelId="{82CD21F0-E234-4F28-9464-645758946C2D}" type="pres">
      <dgm:prSet presAssocID="{0A24B0FC-B6FC-4D79-9F63-DA3933E614E9}" presName="text" presStyleLbl="node1" presStyleIdx="5" presStyleCnt="6">
        <dgm:presLayoutVars>
          <dgm:bulletEnabled val="1"/>
        </dgm:presLayoutVars>
      </dgm:prSet>
      <dgm:spPr/>
      <dgm:t>
        <a:bodyPr/>
        <a:lstStyle/>
        <a:p>
          <a:endParaRPr lang="ru-RU"/>
        </a:p>
      </dgm:t>
    </dgm:pt>
  </dgm:ptLst>
  <dgm:cxnLst>
    <dgm:cxn modelId="{26547851-0577-4C58-8D3E-769D6B641769}" srcId="{D50D64BD-6D7B-4E09-8443-719A99590DD2}" destId="{C61D8196-80BB-4D35-BD13-D0C1DA8131BC}" srcOrd="2" destOrd="0" parTransId="{8B1A8533-F804-40D6-901B-49FBFBBC55B6}" sibTransId="{C8389595-9C13-4147-A60B-38B9033885D1}"/>
    <dgm:cxn modelId="{EC04555C-E07F-4B7C-BD9C-E79D305F09E2}" type="presOf" srcId="{839AC780-13A5-4FAA-B635-2E30FD3C676F}" destId="{FD5949A6-095C-41CC-A96A-D3022429CFFC}" srcOrd="0" destOrd="0" presId="urn:microsoft.com/office/officeart/2005/8/layout/vList4#1"/>
    <dgm:cxn modelId="{E6012796-FB85-467A-921A-D246DE5C6B35}" type="presOf" srcId="{C61D8196-80BB-4D35-BD13-D0C1DA8131BC}" destId="{A4E1CAE1-4D24-4D7F-A35F-F32935000A10}" srcOrd="1" destOrd="0" presId="urn:microsoft.com/office/officeart/2005/8/layout/vList4#1"/>
    <dgm:cxn modelId="{23A5610D-0FC9-494D-90C0-CC694DA44DD1}" type="presOf" srcId="{2F6F3653-7823-4886-8FE8-5BA461EA5072}" destId="{2A8EB2AC-5AC5-4E22-91AE-50C3F39A45EA}" srcOrd="1" destOrd="0" presId="urn:microsoft.com/office/officeart/2005/8/layout/vList4#1"/>
    <dgm:cxn modelId="{506D686F-7DAD-4CA6-B31F-27D8CDFBC900}" srcId="{D50D64BD-6D7B-4E09-8443-719A99590DD2}" destId="{DE3D2741-EF75-40BE-A2AA-C4466FBCF7D9}" srcOrd="1" destOrd="0" parTransId="{2A557D5A-41E3-4078-A4D9-605945365763}" sibTransId="{FE608C8F-A1A4-4283-B2F6-BF0A8C5A1DBE}"/>
    <dgm:cxn modelId="{0CB6E1D5-3C57-4D29-A59E-C9567787E7B3}" type="presOf" srcId="{A1E23F44-E6DA-471D-A9FB-55025F56A5F1}" destId="{9AC0065A-AD2B-4039-BB69-4C346A774888}" srcOrd="1" destOrd="0" presId="urn:microsoft.com/office/officeart/2005/8/layout/vList4#1"/>
    <dgm:cxn modelId="{1D0E2AC8-DCC3-42C2-AF4F-031182E1BC36}" type="presOf" srcId="{D50D64BD-6D7B-4E09-8443-719A99590DD2}" destId="{3D04899B-D862-420D-8F49-1893A76AF67C}" srcOrd="0" destOrd="0" presId="urn:microsoft.com/office/officeart/2005/8/layout/vList4#1"/>
    <dgm:cxn modelId="{EA981F9C-7F3F-4F43-A303-5187D495954F}" type="presOf" srcId="{839AC780-13A5-4FAA-B635-2E30FD3C676F}" destId="{A4AC18A5-FE0B-41F7-9A60-BCF3636A933C}" srcOrd="1" destOrd="0" presId="urn:microsoft.com/office/officeart/2005/8/layout/vList4#1"/>
    <dgm:cxn modelId="{16D6F5D1-CEEE-4102-A1BE-CC85851376E9}" type="presOf" srcId="{C61D8196-80BB-4D35-BD13-D0C1DA8131BC}" destId="{CAEE08B3-1990-4730-B352-C1BE95C73039}" srcOrd="0" destOrd="0" presId="urn:microsoft.com/office/officeart/2005/8/layout/vList4#1"/>
    <dgm:cxn modelId="{C87F097C-C7FE-448C-8C24-6856F94130A8}" srcId="{D50D64BD-6D7B-4E09-8443-719A99590DD2}" destId="{0A24B0FC-B6FC-4D79-9F63-DA3933E614E9}" srcOrd="5" destOrd="0" parTransId="{A6CCD78E-D387-4648-AAEB-AF21D43C6398}" sibTransId="{11A4AB74-BE9C-437E-8615-9141A85FDA62}"/>
    <dgm:cxn modelId="{B517C609-C33B-474B-BBC9-E5ED8258FB2B}" srcId="{D50D64BD-6D7B-4E09-8443-719A99590DD2}" destId="{2F6F3653-7823-4886-8FE8-5BA461EA5072}" srcOrd="0" destOrd="0" parTransId="{F25EA6DB-85F7-4780-AF22-8EF20F6D1E08}" sibTransId="{49022019-C445-4A7F-BEEF-29DAB25FFA8E}"/>
    <dgm:cxn modelId="{C6D39859-C3F9-452E-B81B-DB4C6C1270AC}" type="presOf" srcId="{A1E23F44-E6DA-471D-A9FB-55025F56A5F1}" destId="{21987A41-88CE-4917-A47B-5C68237DC6A6}" srcOrd="0" destOrd="0" presId="urn:microsoft.com/office/officeart/2005/8/layout/vList4#1"/>
    <dgm:cxn modelId="{CEA14FD3-A324-4A85-88C0-534865E3550D}" type="presOf" srcId="{0A24B0FC-B6FC-4D79-9F63-DA3933E614E9}" destId="{EDB3B8E2-66D0-414E-9139-270B98DBECA3}" srcOrd="0" destOrd="0" presId="urn:microsoft.com/office/officeart/2005/8/layout/vList4#1"/>
    <dgm:cxn modelId="{35077BD5-1C8F-487C-9B7D-F5B3FE538FF4}" type="presOf" srcId="{0A24B0FC-B6FC-4D79-9F63-DA3933E614E9}" destId="{82CD21F0-E234-4F28-9464-645758946C2D}" srcOrd="1" destOrd="0" presId="urn:microsoft.com/office/officeart/2005/8/layout/vList4#1"/>
    <dgm:cxn modelId="{88B16A35-911D-4C0E-B5D4-029C2725BE10}" srcId="{D50D64BD-6D7B-4E09-8443-719A99590DD2}" destId="{839AC780-13A5-4FAA-B635-2E30FD3C676F}" srcOrd="3" destOrd="0" parTransId="{3707159E-F716-4CA1-8EE3-CF05B0B205DD}" sibTransId="{20EEF931-EDFE-4452-996A-33AE84AF2566}"/>
    <dgm:cxn modelId="{F2926B97-BA5E-40F8-8CE5-C4F012A7B56C}" type="presOf" srcId="{2F6F3653-7823-4886-8FE8-5BA461EA5072}" destId="{5EEAA564-2D02-4C79-A0CD-EC5644FDC4FA}" srcOrd="0" destOrd="0" presId="urn:microsoft.com/office/officeart/2005/8/layout/vList4#1"/>
    <dgm:cxn modelId="{658850A7-51A7-49D1-8A80-F4B8FF016253}" srcId="{D50D64BD-6D7B-4E09-8443-719A99590DD2}" destId="{A1E23F44-E6DA-471D-A9FB-55025F56A5F1}" srcOrd="4" destOrd="0" parTransId="{6B0D0E97-F911-45B4-9066-96DE855A9564}" sibTransId="{C66BAFE4-518E-4344-A5F5-2D4722ABC643}"/>
    <dgm:cxn modelId="{B8EFFFF6-4C3A-4DE8-92EA-B4F282143B96}" type="presOf" srcId="{DE3D2741-EF75-40BE-A2AA-C4466FBCF7D9}" destId="{2F55DC1D-2488-4424-936F-00C76D4A824B}" srcOrd="0" destOrd="0" presId="urn:microsoft.com/office/officeart/2005/8/layout/vList4#1"/>
    <dgm:cxn modelId="{47C02164-B5C4-4534-90ED-43197C2CA58A}" type="presOf" srcId="{DE3D2741-EF75-40BE-A2AA-C4466FBCF7D9}" destId="{F85EA075-D51B-464B-BA17-0A4CB92974CA}" srcOrd="1" destOrd="0" presId="urn:microsoft.com/office/officeart/2005/8/layout/vList4#1"/>
    <dgm:cxn modelId="{AE2CDADF-FFDD-4540-A6EA-1AAED0F018E3}" type="presParOf" srcId="{3D04899B-D862-420D-8F49-1893A76AF67C}" destId="{B89EC810-71D2-405B-AE08-B442CC946E02}" srcOrd="0" destOrd="0" presId="urn:microsoft.com/office/officeart/2005/8/layout/vList4#1"/>
    <dgm:cxn modelId="{A0F55C4C-6D3F-4DF7-8472-4A96F9BE743B}" type="presParOf" srcId="{B89EC810-71D2-405B-AE08-B442CC946E02}" destId="{5EEAA564-2D02-4C79-A0CD-EC5644FDC4FA}" srcOrd="0" destOrd="0" presId="urn:microsoft.com/office/officeart/2005/8/layout/vList4#1"/>
    <dgm:cxn modelId="{10098B8F-5930-4A33-93EC-3071F42CDC7A}" type="presParOf" srcId="{B89EC810-71D2-405B-AE08-B442CC946E02}" destId="{36133411-8FE4-4491-BA08-56144C63CB99}" srcOrd="1" destOrd="0" presId="urn:microsoft.com/office/officeart/2005/8/layout/vList4#1"/>
    <dgm:cxn modelId="{E463876B-DD02-4A4C-B2F3-D18776954415}" type="presParOf" srcId="{B89EC810-71D2-405B-AE08-B442CC946E02}" destId="{2A8EB2AC-5AC5-4E22-91AE-50C3F39A45EA}" srcOrd="2" destOrd="0" presId="urn:microsoft.com/office/officeart/2005/8/layout/vList4#1"/>
    <dgm:cxn modelId="{B5D51DFE-D199-48A4-A7C8-C9B44F633312}" type="presParOf" srcId="{3D04899B-D862-420D-8F49-1893A76AF67C}" destId="{F869A8CC-EF8C-4CFA-9835-B9925813F9A0}" srcOrd="1" destOrd="0" presId="urn:microsoft.com/office/officeart/2005/8/layout/vList4#1"/>
    <dgm:cxn modelId="{49324BA0-F1A8-4803-BD30-C04267DD1CEB}" type="presParOf" srcId="{3D04899B-D862-420D-8F49-1893A76AF67C}" destId="{454B0ABE-DF6A-4B8F-B0CD-89A7FE9A38EA}" srcOrd="2" destOrd="0" presId="urn:microsoft.com/office/officeart/2005/8/layout/vList4#1"/>
    <dgm:cxn modelId="{B2125722-0D51-43AA-BC7B-8F0A44C5ACC6}" type="presParOf" srcId="{454B0ABE-DF6A-4B8F-B0CD-89A7FE9A38EA}" destId="{2F55DC1D-2488-4424-936F-00C76D4A824B}" srcOrd="0" destOrd="0" presId="urn:microsoft.com/office/officeart/2005/8/layout/vList4#1"/>
    <dgm:cxn modelId="{BB04A37A-D3C0-4F68-B457-37DD318E8104}" type="presParOf" srcId="{454B0ABE-DF6A-4B8F-B0CD-89A7FE9A38EA}" destId="{8B82C056-6D44-4EC6-B428-208028A042F5}" srcOrd="1" destOrd="0" presId="urn:microsoft.com/office/officeart/2005/8/layout/vList4#1"/>
    <dgm:cxn modelId="{025FF245-62E4-49EA-8B77-17CFB010934A}" type="presParOf" srcId="{454B0ABE-DF6A-4B8F-B0CD-89A7FE9A38EA}" destId="{F85EA075-D51B-464B-BA17-0A4CB92974CA}" srcOrd="2" destOrd="0" presId="urn:microsoft.com/office/officeart/2005/8/layout/vList4#1"/>
    <dgm:cxn modelId="{92688BB3-91A0-4776-A873-C26A5C241691}" type="presParOf" srcId="{3D04899B-D862-420D-8F49-1893A76AF67C}" destId="{1CCAF248-8652-44C1-84F3-06AC0EFFF8A4}" srcOrd="3" destOrd="0" presId="urn:microsoft.com/office/officeart/2005/8/layout/vList4#1"/>
    <dgm:cxn modelId="{786DBBA6-1CF6-43EB-9D0D-104D3DCC0ED4}" type="presParOf" srcId="{3D04899B-D862-420D-8F49-1893A76AF67C}" destId="{32A2C8C6-8799-47FD-8C0D-3265B640B303}" srcOrd="4" destOrd="0" presId="urn:microsoft.com/office/officeart/2005/8/layout/vList4#1"/>
    <dgm:cxn modelId="{F8A62F48-75B1-476B-BCEC-0D0A85C9E642}" type="presParOf" srcId="{32A2C8C6-8799-47FD-8C0D-3265B640B303}" destId="{CAEE08B3-1990-4730-B352-C1BE95C73039}" srcOrd="0" destOrd="0" presId="urn:microsoft.com/office/officeart/2005/8/layout/vList4#1"/>
    <dgm:cxn modelId="{1EF32C55-135D-4FAF-999A-4E695A321A41}" type="presParOf" srcId="{32A2C8C6-8799-47FD-8C0D-3265B640B303}" destId="{0B2BB8AA-4092-4C07-BA8C-D47A4D6D5285}" srcOrd="1" destOrd="0" presId="urn:microsoft.com/office/officeart/2005/8/layout/vList4#1"/>
    <dgm:cxn modelId="{E91FE8ED-1FC8-41B3-BD0D-B1CD5490D991}" type="presParOf" srcId="{32A2C8C6-8799-47FD-8C0D-3265B640B303}" destId="{A4E1CAE1-4D24-4D7F-A35F-F32935000A10}" srcOrd="2" destOrd="0" presId="urn:microsoft.com/office/officeart/2005/8/layout/vList4#1"/>
    <dgm:cxn modelId="{F7340F4E-0349-4779-86A3-35D8A73DE219}" type="presParOf" srcId="{3D04899B-D862-420D-8F49-1893A76AF67C}" destId="{520717BE-6B16-4A5A-B4A1-0CCB3B4708E7}" srcOrd="5" destOrd="0" presId="urn:microsoft.com/office/officeart/2005/8/layout/vList4#1"/>
    <dgm:cxn modelId="{73010A0D-28AD-450F-8FE0-8542E277C35D}" type="presParOf" srcId="{3D04899B-D862-420D-8F49-1893A76AF67C}" destId="{2B19E5BF-6084-45E9-A4AF-FDCC112D81D2}" srcOrd="6" destOrd="0" presId="urn:microsoft.com/office/officeart/2005/8/layout/vList4#1"/>
    <dgm:cxn modelId="{43040584-0188-444F-80A1-0E4F4F11804A}" type="presParOf" srcId="{2B19E5BF-6084-45E9-A4AF-FDCC112D81D2}" destId="{FD5949A6-095C-41CC-A96A-D3022429CFFC}" srcOrd="0" destOrd="0" presId="urn:microsoft.com/office/officeart/2005/8/layout/vList4#1"/>
    <dgm:cxn modelId="{E31C4CE7-2346-4E9C-A0B3-706E7FF9FFA3}" type="presParOf" srcId="{2B19E5BF-6084-45E9-A4AF-FDCC112D81D2}" destId="{C24DEB7B-AAFE-4777-B8F6-0463A3E03E1B}" srcOrd="1" destOrd="0" presId="urn:microsoft.com/office/officeart/2005/8/layout/vList4#1"/>
    <dgm:cxn modelId="{9C40A687-8C01-48EC-AAD9-AFBEBB358982}" type="presParOf" srcId="{2B19E5BF-6084-45E9-A4AF-FDCC112D81D2}" destId="{A4AC18A5-FE0B-41F7-9A60-BCF3636A933C}" srcOrd="2" destOrd="0" presId="urn:microsoft.com/office/officeart/2005/8/layout/vList4#1"/>
    <dgm:cxn modelId="{8C59D40A-A120-4065-BBAC-FEF4B5295241}" type="presParOf" srcId="{3D04899B-D862-420D-8F49-1893A76AF67C}" destId="{45FC22E6-4E0A-4510-84BB-A948920C6FDA}" srcOrd="7" destOrd="0" presId="urn:microsoft.com/office/officeart/2005/8/layout/vList4#1"/>
    <dgm:cxn modelId="{BCAD305E-A735-4FCE-ADF1-17CC7148716D}" type="presParOf" srcId="{3D04899B-D862-420D-8F49-1893A76AF67C}" destId="{92D2933D-6B9D-44AD-9181-4F5D8F00793C}" srcOrd="8" destOrd="0" presId="urn:microsoft.com/office/officeart/2005/8/layout/vList4#1"/>
    <dgm:cxn modelId="{77FE2DF1-8806-4FBB-8601-5C02815A4CB0}" type="presParOf" srcId="{92D2933D-6B9D-44AD-9181-4F5D8F00793C}" destId="{21987A41-88CE-4917-A47B-5C68237DC6A6}" srcOrd="0" destOrd="0" presId="urn:microsoft.com/office/officeart/2005/8/layout/vList4#1"/>
    <dgm:cxn modelId="{4E46004C-5464-48E5-A9E3-FB62B76C6A26}" type="presParOf" srcId="{92D2933D-6B9D-44AD-9181-4F5D8F00793C}" destId="{AB2C5E68-71D1-45BF-8944-A26400AB737A}" srcOrd="1" destOrd="0" presId="urn:microsoft.com/office/officeart/2005/8/layout/vList4#1"/>
    <dgm:cxn modelId="{94E3F757-04EC-4C8B-9F3B-7C409C20F353}" type="presParOf" srcId="{92D2933D-6B9D-44AD-9181-4F5D8F00793C}" destId="{9AC0065A-AD2B-4039-BB69-4C346A774888}" srcOrd="2" destOrd="0" presId="urn:microsoft.com/office/officeart/2005/8/layout/vList4#1"/>
    <dgm:cxn modelId="{6D4E46F4-5633-4764-821C-C7B208DA4AFC}" type="presParOf" srcId="{3D04899B-D862-420D-8F49-1893A76AF67C}" destId="{4F2A295D-1A6F-48F8-84D2-5894BF04A918}" srcOrd="9" destOrd="0" presId="urn:microsoft.com/office/officeart/2005/8/layout/vList4#1"/>
    <dgm:cxn modelId="{4D25EE99-BBF9-42FA-A986-1A37CFAAD188}" type="presParOf" srcId="{3D04899B-D862-420D-8F49-1893A76AF67C}" destId="{7D45EB34-C1C2-431A-A4B5-057BD7388AB7}" srcOrd="10" destOrd="0" presId="urn:microsoft.com/office/officeart/2005/8/layout/vList4#1"/>
    <dgm:cxn modelId="{81428F8F-13F2-4C47-8FB1-6693F84721CE}" type="presParOf" srcId="{7D45EB34-C1C2-431A-A4B5-057BD7388AB7}" destId="{EDB3B8E2-66D0-414E-9139-270B98DBECA3}" srcOrd="0" destOrd="0" presId="urn:microsoft.com/office/officeart/2005/8/layout/vList4#1"/>
    <dgm:cxn modelId="{1AC468D9-21E7-4646-9E30-784516750EB4}" type="presParOf" srcId="{7D45EB34-C1C2-431A-A4B5-057BD7388AB7}" destId="{A2B9BDC8-76E6-47AC-9222-C30AF80F5BEE}" srcOrd="1" destOrd="0" presId="urn:microsoft.com/office/officeart/2005/8/layout/vList4#1"/>
    <dgm:cxn modelId="{FCB940F3-22FE-475A-8452-6CA2A46E4D5C}" type="presParOf" srcId="{7D45EB34-C1C2-431A-A4B5-057BD7388AB7}" destId="{82CD21F0-E234-4F28-9464-645758946C2D}"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0EFE97-DBF9-473B-AB99-60A7DB4158B2}" type="doc">
      <dgm:prSet loTypeId="urn:microsoft.com/office/officeart/2005/8/layout/hList1" loCatId="list" qsTypeId="urn:microsoft.com/office/officeart/2005/8/quickstyle/3d3" qsCatId="3D" csTypeId="urn:microsoft.com/office/officeart/2005/8/colors/accent1_2" csCatId="accent1" phldr="1"/>
      <dgm:spPr/>
      <dgm:t>
        <a:bodyPr/>
        <a:lstStyle/>
        <a:p>
          <a:endParaRPr lang="ru-RU"/>
        </a:p>
      </dgm:t>
    </dgm:pt>
    <dgm:pt modelId="{4AE4D5DC-269F-4B64-AF82-3F179D2DBE4F}">
      <dgm:prSet phldrT="[Текст]" custT="1"/>
      <dgm:spPr/>
      <dgm:t>
        <a:bodyPr/>
        <a:lstStyle/>
        <a:p>
          <a:r>
            <a:rPr lang="ru-RU" sz="2800" dirty="0" smtClean="0">
              <a:latin typeface="Times New Roman" pitchFamily="18" charset="0"/>
              <a:cs typeface="Times New Roman" pitchFamily="18" charset="0"/>
            </a:rPr>
            <a:t>Антибиотики</a:t>
          </a:r>
          <a:endParaRPr lang="ru-RU" sz="2800" dirty="0">
            <a:latin typeface="Times New Roman" pitchFamily="18" charset="0"/>
            <a:cs typeface="Times New Roman" pitchFamily="18" charset="0"/>
          </a:endParaRPr>
        </a:p>
      </dgm:t>
    </dgm:pt>
    <dgm:pt modelId="{5038C410-238C-46E7-A0FF-CF2C3B1A352B}" type="parTrans" cxnId="{2464FEB4-EB52-4820-9AA7-070FBD171795}">
      <dgm:prSet/>
      <dgm:spPr/>
      <dgm:t>
        <a:bodyPr/>
        <a:lstStyle/>
        <a:p>
          <a:endParaRPr lang="ru-RU"/>
        </a:p>
      </dgm:t>
    </dgm:pt>
    <dgm:pt modelId="{FD52CDCC-4D7D-4B8A-8AFC-DC8DA8C0CA4D}" type="sibTrans" cxnId="{2464FEB4-EB52-4820-9AA7-070FBD171795}">
      <dgm:prSet/>
      <dgm:spPr/>
      <dgm:t>
        <a:bodyPr/>
        <a:lstStyle/>
        <a:p>
          <a:endParaRPr lang="ru-RU"/>
        </a:p>
      </dgm:t>
    </dgm:pt>
    <dgm:pt modelId="{531DDE9B-3BD0-46C1-B6E1-38436D17241E}">
      <dgm:prSet phldrT="[Текст]" custT="1"/>
      <dgm:spPr>
        <a:solidFill>
          <a:srgbClr val="FFC000">
            <a:alpha val="52000"/>
          </a:srgbClr>
        </a:solidFill>
      </dgm:spPr>
      <dgm:t>
        <a:bodyPr/>
        <a:lstStyle/>
        <a:p>
          <a:r>
            <a:rPr lang="ru-RU" sz="2000" b="1" dirty="0" smtClean="0">
              <a:latin typeface="Times New Roman" pitchFamily="18" charset="0"/>
              <a:ea typeface="宋体" pitchFamily="2" charset="-122"/>
              <a:cs typeface="Times New Roman" pitchFamily="18" charset="0"/>
            </a:rPr>
            <a:t>Все культуры микроорганизмов, выделенные от </a:t>
          </a:r>
          <a:r>
            <a:rPr lang="ru-RU" sz="2000" b="1" u="sng" dirty="0" smtClean="0">
              <a:latin typeface="Times New Roman" pitchFamily="18" charset="0"/>
              <a:ea typeface="宋体" pitchFamily="2" charset="-122"/>
              <a:cs typeface="Times New Roman" pitchFamily="18" charset="0"/>
            </a:rPr>
            <a:t>пациентов</a:t>
          </a:r>
          <a:endParaRPr lang="ru-RU" sz="2000" u="sng" dirty="0">
            <a:latin typeface="Times New Roman" pitchFamily="18" charset="0"/>
            <a:cs typeface="Times New Roman" pitchFamily="18" charset="0"/>
          </a:endParaRPr>
        </a:p>
      </dgm:t>
    </dgm:pt>
    <dgm:pt modelId="{E5FA0D5E-50B5-4DF7-9565-FB1EBBF0DA91}" type="parTrans" cxnId="{AA746419-5D11-4945-A7CE-871CCDF80601}">
      <dgm:prSet/>
      <dgm:spPr/>
      <dgm:t>
        <a:bodyPr/>
        <a:lstStyle/>
        <a:p>
          <a:endParaRPr lang="ru-RU"/>
        </a:p>
      </dgm:t>
    </dgm:pt>
    <dgm:pt modelId="{4947A107-9092-4B77-A462-BD3B0DB5F763}" type="sibTrans" cxnId="{AA746419-5D11-4945-A7CE-871CCDF80601}">
      <dgm:prSet/>
      <dgm:spPr/>
      <dgm:t>
        <a:bodyPr/>
        <a:lstStyle/>
        <a:p>
          <a:endParaRPr lang="ru-RU"/>
        </a:p>
      </dgm:t>
    </dgm:pt>
    <dgm:pt modelId="{DB017C87-7AFF-4944-B1D4-2EED753190FA}">
      <dgm:prSet phldrT="[Текст]" custT="1"/>
      <dgm:spPr>
        <a:solidFill>
          <a:schemeClr val="accent2"/>
        </a:solidFill>
      </dgm:spPr>
      <dgm:t>
        <a:bodyPr/>
        <a:lstStyle/>
        <a:p>
          <a:r>
            <a:rPr lang="ru-RU" sz="2400" b="1" dirty="0" err="1" smtClean="0">
              <a:latin typeface="Times New Roman" pitchFamily="18" charset="0"/>
              <a:ea typeface="宋体" pitchFamily="2" charset="-122"/>
              <a:cs typeface="Times New Roman" pitchFamily="18" charset="0"/>
            </a:rPr>
            <a:t>Дезинфектанты</a:t>
          </a:r>
          <a:endParaRPr lang="ru-RU" sz="2400" b="1" dirty="0" smtClean="0">
            <a:latin typeface="Times New Roman" pitchFamily="18" charset="0"/>
            <a:ea typeface="宋体" pitchFamily="2" charset="-122"/>
            <a:cs typeface="Times New Roman" pitchFamily="18" charset="0"/>
          </a:endParaRPr>
        </a:p>
        <a:p>
          <a:r>
            <a:rPr lang="ru-RU" sz="2400" b="1" dirty="0" smtClean="0">
              <a:latin typeface="Times New Roman" pitchFamily="18" charset="0"/>
              <a:ea typeface="宋体" pitchFamily="2" charset="-122"/>
              <a:cs typeface="Times New Roman" pitchFamily="18" charset="0"/>
            </a:rPr>
            <a:t>антисептики</a:t>
          </a:r>
          <a:endParaRPr lang="ru-RU" sz="2400" dirty="0">
            <a:latin typeface="Times New Roman" pitchFamily="18" charset="0"/>
            <a:cs typeface="Times New Roman" pitchFamily="18" charset="0"/>
          </a:endParaRPr>
        </a:p>
      </dgm:t>
    </dgm:pt>
    <dgm:pt modelId="{014D362D-B8F9-47B2-9CEB-79C25CDD899D}" type="parTrans" cxnId="{E2705952-2A19-4F01-887E-C1607202A9C2}">
      <dgm:prSet/>
      <dgm:spPr/>
      <dgm:t>
        <a:bodyPr/>
        <a:lstStyle/>
        <a:p>
          <a:endParaRPr lang="ru-RU"/>
        </a:p>
      </dgm:t>
    </dgm:pt>
    <dgm:pt modelId="{349F497D-41EC-4ADB-9475-E06D89462F8D}" type="sibTrans" cxnId="{E2705952-2A19-4F01-887E-C1607202A9C2}">
      <dgm:prSet/>
      <dgm:spPr/>
      <dgm:t>
        <a:bodyPr/>
        <a:lstStyle/>
        <a:p>
          <a:endParaRPr lang="ru-RU"/>
        </a:p>
      </dgm:t>
    </dgm:pt>
    <dgm:pt modelId="{D6E4C2B3-70F2-44B4-9BB4-3BAE5CFD6984}">
      <dgm:prSet phldrT="[Текст]" custT="1"/>
      <dgm:spPr>
        <a:solidFill>
          <a:srgbClr val="0070C0"/>
        </a:solidFill>
      </dgm:spPr>
      <dgm:t>
        <a:bodyPr/>
        <a:lstStyle/>
        <a:p>
          <a:r>
            <a:rPr lang="ru-RU" sz="2800" dirty="0" smtClean="0">
              <a:latin typeface="Times New Roman" pitchFamily="18" charset="0"/>
              <a:cs typeface="Times New Roman" pitchFamily="18" charset="0"/>
            </a:rPr>
            <a:t>Бактериофаги</a:t>
          </a:r>
          <a:endParaRPr lang="ru-RU" sz="2800" dirty="0">
            <a:latin typeface="Times New Roman" pitchFamily="18" charset="0"/>
            <a:cs typeface="Times New Roman" pitchFamily="18" charset="0"/>
          </a:endParaRPr>
        </a:p>
      </dgm:t>
    </dgm:pt>
    <dgm:pt modelId="{9E679039-688C-4E95-8F39-12A7FD2701E2}" type="parTrans" cxnId="{F91FB833-9D96-49DA-B51A-B936FB6DB1F0}">
      <dgm:prSet/>
      <dgm:spPr/>
      <dgm:t>
        <a:bodyPr/>
        <a:lstStyle/>
        <a:p>
          <a:endParaRPr lang="ru-RU"/>
        </a:p>
      </dgm:t>
    </dgm:pt>
    <dgm:pt modelId="{BA72ADAC-28E4-46D2-B2CD-D3C62FB324D7}" type="sibTrans" cxnId="{F91FB833-9D96-49DA-B51A-B936FB6DB1F0}">
      <dgm:prSet/>
      <dgm:spPr/>
      <dgm:t>
        <a:bodyPr/>
        <a:lstStyle/>
        <a:p>
          <a:endParaRPr lang="ru-RU"/>
        </a:p>
      </dgm:t>
    </dgm:pt>
    <dgm:pt modelId="{0E260C42-7942-4483-926B-C7C031EE3EBE}">
      <dgm:prSet phldrT="[Текст]" custT="1"/>
      <dgm:spPr>
        <a:solidFill>
          <a:srgbClr val="FFC000">
            <a:alpha val="52000"/>
          </a:srgbClr>
        </a:solidFill>
      </dgm:spPr>
      <dgm:t>
        <a:bodyPr/>
        <a:lstStyle/>
        <a:p>
          <a:r>
            <a:rPr lang="ru-RU" sz="2000" b="1" dirty="0" smtClean="0">
              <a:latin typeface="Times New Roman" pitchFamily="18" charset="0"/>
              <a:ea typeface="宋体" pitchFamily="2" charset="-122"/>
              <a:cs typeface="Times New Roman" pitchFamily="18" charset="0"/>
            </a:rPr>
            <a:t>Культуры микроорганизмов, выделенные из внешней среды</a:t>
          </a:r>
          <a:endParaRPr lang="ru-RU" sz="2000" dirty="0">
            <a:latin typeface="Times New Roman" pitchFamily="18" charset="0"/>
            <a:cs typeface="Times New Roman" pitchFamily="18" charset="0"/>
          </a:endParaRPr>
        </a:p>
      </dgm:t>
    </dgm:pt>
    <dgm:pt modelId="{2A5E195C-7A3A-4B35-8B85-BB06FB04718F}" type="parTrans" cxnId="{DD198F1C-647E-40F6-89FE-0439E2BAFB1A}">
      <dgm:prSet/>
      <dgm:spPr/>
      <dgm:t>
        <a:bodyPr/>
        <a:lstStyle/>
        <a:p>
          <a:endParaRPr lang="ru-RU"/>
        </a:p>
      </dgm:t>
    </dgm:pt>
    <dgm:pt modelId="{D243C02B-C6F6-48F6-815F-649233CE5C8D}" type="sibTrans" cxnId="{DD198F1C-647E-40F6-89FE-0439E2BAFB1A}">
      <dgm:prSet/>
      <dgm:spPr/>
      <dgm:t>
        <a:bodyPr/>
        <a:lstStyle/>
        <a:p>
          <a:endParaRPr lang="ru-RU"/>
        </a:p>
      </dgm:t>
    </dgm:pt>
    <dgm:pt modelId="{F10BA3DC-B605-4D91-B4F5-760E6ECA9045}">
      <dgm:prSet phldrT="[Текст]" custT="1"/>
      <dgm:spPr>
        <a:solidFill>
          <a:schemeClr val="accent2">
            <a:alpha val="66000"/>
          </a:schemeClr>
        </a:solidFill>
      </dgm:spPr>
      <dgm:t>
        <a:bodyPr/>
        <a:lstStyle/>
        <a:p>
          <a:r>
            <a:rPr lang="ru-RU" sz="1800" b="1" dirty="0" smtClean="0">
              <a:latin typeface="Times New Roman" pitchFamily="18" charset="0"/>
              <a:cs typeface="Times New Roman" pitchFamily="18" charset="0"/>
            </a:rPr>
            <a:t>Микроорганизмы, выделенные от пациентов с ИСМП – выборочно,</a:t>
          </a:r>
          <a:endParaRPr lang="ru-RU" sz="1800" b="1" dirty="0">
            <a:latin typeface="Times New Roman" pitchFamily="18" charset="0"/>
            <a:cs typeface="Times New Roman" pitchFamily="18" charset="0"/>
          </a:endParaRPr>
        </a:p>
      </dgm:t>
    </dgm:pt>
    <dgm:pt modelId="{E8195052-E386-461E-8335-6295664E5947}" type="parTrans" cxnId="{9CBC099A-FA00-41CA-B356-D8DA133D8AEB}">
      <dgm:prSet/>
      <dgm:spPr/>
      <dgm:t>
        <a:bodyPr/>
        <a:lstStyle/>
        <a:p>
          <a:endParaRPr lang="ru-RU"/>
        </a:p>
      </dgm:t>
    </dgm:pt>
    <dgm:pt modelId="{7DEA6951-6113-4AB7-A494-B8574FA390DF}" type="sibTrans" cxnId="{9CBC099A-FA00-41CA-B356-D8DA133D8AEB}">
      <dgm:prSet/>
      <dgm:spPr/>
      <dgm:t>
        <a:bodyPr/>
        <a:lstStyle/>
        <a:p>
          <a:endParaRPr lang="ru-RU"/>
        </a:p>
      </dgm:t>
    </dgm:pt>
    <dgm:pt modelId="{9377ADB3-1BFF-425C-8C2B-EB443BEFAB1C}">
      <dgm:prSet phldrT="[Текст]" custT="1"/>
      <dgm:spPr>
        <a:solidFill>
          <a:schemeClr val="accent2">
            <a:alpha val="66000"/>
          </a:schemeClr>
        </a:solidFill>
      </dgm:spPr>
      <dgm:t>
        <a:bodyPr/>
        <a:lstStyle/>
        <a:p>
          <a:r>
            <a:rPr lang="ru-RU" sz="1800" b="1" dirty="0" smtClean="0">
              <a:latin typeface="Times New Roman" pitchFamily="18" charset="0"/>
              <a:cs typeface="Times New Roman" pitchFamily="18" charset="0"/>
            </a:rPr>
            <a:t>Все вспышечные штаммы</a:t>
          </a:r>
          <a:endParaRPr lang="ru-RU" sz="1800" b="1" dirty="0">
            <a:latin typeface="Times New Roman" pitchFamily="18" charset="0"/>
            <a:cs typeface="Times New Roman" pitchFamily="18" charset="0"/>
          </a:endParaRPr>
        </a:p>
      </dgm:t>
    </dgm:pt>
    <dgm:pt modelId="{14C5FCED-8B12-4460-A8F9-6698583924CE}" type="parTrans" cxnId="{2B1C1B21-2C2B-4CB4-8C24-434E854D241C}">
      <dgm:prSet/>
      <dgm:spPr/>
      <dgm:t>
        <a:bodyPr/>
        <a:lstStyle/>
        <a:p>
          <a:endParaRPr lang="ru-RU"/>
        </a:p>
      </dgm:t>
    </dgm:pt>
    <dgm:pt modelId="{7F4A3E2B-9133-4FA0-89E5-5783D0E9B14A}" type="sibTrans" cxnId="{2B1C1B21-2C2B-4CB4-8C24-434E854D241C}">
      <dgm:prSet/>
      <dgm:spPr/>
      <dgm:t>
        <a:bodyPr/>
        <a:lstStyle/>
        <a:p>
          <a:endParaRPr lang="ru-RU"/>
        </a:p>
      </dgm:t>
    </dgm:pt>
    <dgm:pt modelId="{459F11F3-198F-465C-A460-0531E690C662}">
      <dgm:prSet phldrT="[Текст]" custT="1"/>
      <dgm:spPr>
        <a:solidFill>
          <a:schemeClr val="accent2">
            <a:alpha val="66000"/>
          </a:schemeClr>
        </a:solidFill>
      </dgm:spPr>
      <dgm:t>
        <a:bodyPr/>
        <a:lstStyle/>
        <a:p>
          <a:r>
            <a:rPr lang="ru-RU" sz="1800" b="1" dirty="0" smtClean="0">
              <a:latin typeface="Times New Roman" pitchFamily="18" charset="0"/>
              <a:cs typeface="Times New Roman" pitchFamily="18" charset="0"/>
            </a:rPr>
            <a:t>Все госпитальные штаммы</a:t>
          </a:r>
          <a:endParaRPr lang="ru-RU" sz="1800" b="1" dirty="0">
            <a:latin typeface="Times New Roman" pitchFamily="18" charset="0"/>
            <a:cs typeface="Times New Roman" pitchFamily="18" charset="0"/>
          </a:endParaRPr>
        </a:p>
      </dgm:t>
    </dgm:pt>
    <dgm:pt modelId="{F86B5773-F36B-48B2-87AD-14E80668C0E8}" type="parTrans" cxnId="{3A7D45C8-7342-4E5F-BEC6-64E568874CDB}">
      <dgm:prSet/>
      <dgm:spPr/>
      <dgm:t>
        <a:bodyPr/>
        <a:lstStyle/>
        <a:p>
          <a:endParaRPr lang="ru-RU"/>
        </a:p>
      </dgm:t>
    </dgm:pt>
    <dgm:pt modelId="{A1FCA456-15DA-4AD5-80A7-8C24C3CE6320}" type="sibTrans" cxnId="{3A7D45C8-7342-4E5F-BEC6-64E568874CDB}">
      <dgm:prSet/>
      <dgm:spPr/>
      <dgm:t>
        <a:bodyPr/>
        <a:lstStyle/>
        <a:p>
          <a:endParaRPr lang="ru-RU"/>
        </a:p>
      </dgm:t>
    </dgm:pt>
    <dgm:pt modelId="{B0891E37-A66B-486D-A750-01A31DB77A1A}">
      <dgm:prSet phldrT="[Текст]" custT="1"/>
      <dgm:spPr>
        <a:solidFill>
          <a:schemeClr val="accent2">
            <a:alpha val="66000"/>
          </a:schemeClr>
        </a:solidFill>
      </dgm:spPr>
      <dgm:t>
        <a:bodyPr/>
        <a:lstStyle/>
        <a:p>
          <a:r>
            <a:rPr lang="ru-RU" sz="1800" b="1" dirty="0" smtClean="0">
              <a:latin typeface="Times New Roman" pitchFamily="18" charset="0"/>
              <a:cs typeface="Times New Roman" pitchFamily="18" charset="0"/>
            </a:rPr>
            <a:t>Штаммы из внешней среды - выборочно</a:t>
          </a:r>
          <a:endParaRPr lang="ru-RU" sz="1800" b="1" dirty="0">
            <a:latin typeface="Times New Roman" pitchFamily="18" charset="0"/>
            <a:cs typeface="Times New Roman" pitchFamily="18" charset="0"/>
          </a:endParaRPr>
        </a:p>
      </dgm:t>
    </dgm:pt>
    <dgm:pt modelId="{821A2D75-90CB-4CF5-A052-394767AF7794}" type="parTrans" cxnId="{A9864790-9ED9-4C31-933E-0F9005B3C695}">
      <dgm:prSet/>
      <dgm:spPr/>
      <dgm:t>
        <a:bodyPr/>
        <a:lstStyle/>
        <a:p>
          <a:endParaRPr lang="ru-RU"/>
        </a:p>
      </dgm:t>
    </dgm:pt>
    <dgm:pt modelId="{FD54737C-CA6A-471A-806A-7A339B55B15F}" type="sibTrans" cxnId="{A9864790-9ED9-4C31-933E-0F9005B3C695}">
      <dgm:prSet/>
      <dgm:spPr/>
      <dgm:t>
        <a:bodyPr/>
        <a:lstStyle/>
        <a:p>
          <a:endParaRPr lang="ru-RU"/>
        </a:p>
      </dgm:t>
    </dgm:pt>
    <dgm:pt modelId="{4DE044EF-2284-4306-B623-F4164F7D9D60}">
      <dgm:prSet phldrT="[Текст]" custT="1"/>
      <dgm:spPr>
        <a:solidFill>
          <a:srgbClr val="FFC000">
            <a:alpha val="52000"/>
          </a:srgbClr>
        </a:solidFill>
      </dgm:spPr>
      <dgm:t>
        <a:bodyPr/>
        <a:lstStyle/>
        <a:p>
          <a:r>
            <a:rPr lang="ru-RU" sz="2000" b="1" dirty="0" smtClean="0">
              <a:latin typeface="Times New Roman" pitchFamily="18" charset="0"/>
              <a:ea typeface="宋体" pitchFamily="2" charset="-122"/>
              <a:cs typeface="Times New Roman" pitchFamily="18" charset="0"/>
            </a:rPr>
            <a:t>Все штаммы от медперсонала </a:t>
          </a:r>
          <a:endParaRPr lang="ru-RU" sz="2000" dirty="0">
            <a:latin typeface="Times New Roman" pitchFamily="18" charset="0"/>
            <a:cs typeface="Times New Roman" pitchFamily="18" charset="0"/>
          </a:endParaRPr>
        </a:p>
      </dgm:t>
    </dgm:pt>
    <dgm:pt modelId="{E71F70B8-8E90-40CF-93D5-737DDE5F3464}" type="parTrans" cxnId="{3589A66F-95AB-4C27-9B36-6577EC8A4397}">
      <dgm:prSet/>
      <dgm:spPr/>
      <dgm:t>
        <a:bodyPr/>
        <a:lstStyle/>
        <a:p>
          <a:endParaRPr lang="ru-RU"/>
        </a:p>
      </dgm:t>
    </dgm:pt>
    <dgm:pt modelId="{11A2B024-A46F-4CB7-89D8-7A99962D0045}" type="sibTrans" cxnId="{3589A66F-95AB-4C27-9B36-6577EC8A4397}">
      <dgm:prSet/>
      <dgm:spPr/>
      <dgm:t>
        <a:bodyPr/>
        <a:lstStyle/>
        <a:p>
          <a:endParaRPr lang="ru-RU"/>
        </a:p>
      </dgm:t>
    </dgm:pt>
    <dgm:pt modelId="{57C08E87-18FC-477A-B682-29F4B27336D8}">
      <dgm:prSet phldrT="[Текст]" custT="1"/>
      <dgm:spPr>
        <a:solidFill>
          <a:schemeClr val="accent2">
            <a:alpha val="66000"/>
          </a:schemeClr>
        </a:solidFill>
      </dgm:spPr>
      <dgm:t>
        <a:bodyPr/>
        <a:lstStyle/>
        <a:p>
          <a:r>
            <a:rPr lang="ru-RU" sz="1800" b="1" dirty="0" smtClean="0">
              <a:latin typeface="Times New Roman" pitchFamily="18" charset="0"/>
              <a:cs typeface="Times New Roman" pitchFamily="18" charset="0"/>
            </a:rPr>
            <a:t>Микроорганизмы, выделенные от медперсонала - выборочно</a:t>
          </a:r>
          <a:endParaRPr lang="ru-RU" sz="1800" b="1" dirty="0">
            <a:latin typeface="Times New Roman" pitchFamily="18" charset="0"/>
            <a:cs typeface="Times New Roman" pitchFamily="18" charset="0"/>
          </a:endParaRPr>
        </a:p>
      </dgm:t>
    </dgm:pt>
    <dgm:pt modelId="{C5F2E936-9686-4C6E-81A0-B9119D8C22DB}" type="parTrans" cxnId="{55A1460C-4E10-4C23-92B1-C280A53667C9}">
      <dgm:prSet/>
      <dgm:spPr/>
      <dgm:t>
        <a:bodyPr/>
        <a:lstStyle/>
        <a:p>
          <a:endParaRPr lang="ru-RU"/>
        </a:p>
      </dgm:t>
    </dgm:pt>
    <dgm:pt modelId="{4F2DE883-8E64-41AD-BF47-EA37C9DA33EB}" type="sibTrans" cxnId="{55A1460C-4E10-4C23-92B1-C280A53667C9}">
      <dgm:prSet/>
      <dgm:spPr/>
      <dgm:t>
        <a:bodyPr/>
        <a:lstStyle/>
        <a:p>
          <a:endParaRPr lang="ru-RU"/>
        </a:p>
      </dgm:t>
    </dgm:pt>
    <dgm:pt modelId="{DA546750-BE4C-404F-8DBA-C7FD8904540B}">
      <dgm:prSet phldrT="[Текст]" custT="1"/>
      <dgm:spPr>
        <a:solidFill>
          <a:srgbClr val="00B0F0">
            <a:alpha val="33000"/>
          </a:srgbClr>
        </a:solidFill>
      </dgm:spPr>
      <dgm:t>
        <a:bodyPr/>
        <a:lstStyle/>
        <a:p>
          <a:r>
            <a:rPr lang="ru-RU" sz="2400" b="1" dirty="0" smtClean="0">
              <a:latin typeface="Times New Roman" pitchFamily="18" charset="0"/>
              <a:cs typeface="Times New Roman" pitchFamily="18" charset="0"/>
            </a:rPr>
            <a:t>Все штаммы определенного вида микроорганизма, выделенные от </a:t>
          </a:r>
          <a:r>
            <a:rPr lang="ru-RU" sz="2400" b="1" u="sng" dirty="0" smtClean="0">
              <a:latin typeface="Times New Roman" pitchFamily="18" charset="0"/>
              <a:cs typeface="Times New Roman" pitchFamily="18" charset="0"/>
            </a:rPr>
            <a:t>пациентов</a:t>
          </a:r>
          <a:r>
            <a:rPr lang="ru-RU" sz="2400" b="1" dirty="0" smtClean="0">
              <a:latin typeface="Times New Roman" pitchFamily="18" charset="0"/>
              <a:cs typeface="Times New Roman" pitchFamily="18" charset="0"/>
            </a:rPr>
            <a:t>, персонала, внешней среды </a:t>
          </a:r>
          <a:endParaRPr lang="ru-RU" sz="2400" b="1" dirty="0">
            <a:latin typeface="Times New Roman" pitchFamily="18" charset="0"/>
            <a:cs typeface="Times New Roman" pitchFamily="18" charset="0"/>
          </a:endParaRPr>
        </a:p>
      </dgm:t>
    </dgm:pt>
    <dgm:pt modelId="{FB0D8C2C-37CD-4712-BD2D-F48ABC5C0A08}" type="sibTrans" cxnId="{4AE9D120-BFD0-4AEA-AE4F-E0649B438C6E}">
      <dgm:prSet/>
      <dgm:spPr/>
      <dgm:t>
        <a:bodyPr/>
        <a:lstStyle/>
        <a:p>
          <a:endParaRPr lang="ru-RU"/>
        </a:p>
      </dgm:t>
    </dgm:pt>
    <dgm:pt modelId="{70073043-63D9-48E8-954D-919FA93804BA}" type="parTrans" cxnId="{4AE9D120-BFD0-4AEA-AE4F-E0649B438C6E}">
      <dgm:prSet/>
      <dgm:spPr/>
      <dgm:t>
        <a:bodyPr/>
        <a:lstStyle/>
        <a:p>
          <a:endParaRPr lang="ru-RU"/>
        </a:p>
      </dgm:t>
    </dgm:pt>
    <dgm:pt modelId="{161464C4-E6CE-4A5D-9548-D8382040E776}" type="pres">
      <dgm:prSet presAssocID="{2A0EFE97-DBF9-473B-AB99-60A7DB4158B2}" presName="Name0" presStyleCnt="0">
        <dgm:presLayoutVars>
          <dgm:dir/>
          <dgm:animLvl val="lvl"/>
          <dgm:resizeHandles val="exact"/>
        </dgm:presLayoutVars>
      </dgm:prSet>
      <dgm:spPr/>
      <dgm:t>
        <a:bodyPr/>
        <a:lstStyle/>
        <a:p>
          <a:endParaRPr lang="ru-RU"/>
        </a:p>
      </dgm:t>
    </dgm:pt>
    <dgm:pt modelId="{6871DE9E-93D6-47AF-A5CB-019A2CC4F79A}" type="pres">
      <dgm:prSet presAssocID="{4AE4D5DC-269F-4B64-AF82-3F179D2DBE4F}" presName="composite" presStyleCnt="0"/>
      <dgm:spPr/>
    </dgm:pt>
    <dgm:pt modelId="{03E3877C-FB2F-4414-8086-C8B806F9E67B}" type="pres">
      <dgm:prSet presAssocID="{4AE4D5DC-269F-4B64-AF82-3F179D2DBE4F}" presName="parTx" presStyleLbl="alignNode1" presStyleIdx="0" presStyleCnt="3">
        <dgm:presLayoutVars>
          <dgm:chMax val="0"/>
          <dgm:chPref val="0"/>
          <dgm:bulletEnabled val="1"/>
        </dgm:presLayoutVars>
      </dgm:prSet>
      <dgm:spPr/>
      <dgm:t>
        <a:bodyPr/>
        <a:lstStyle/>
        <a:p>
          <a:endParaRPr lang="ru-RU"/>
        </a:p>
      </dgm:t>
    </dgm:pt>
    <dgm:pt modelId="{64B587AA-9C42-4F62-9696-50C15B40C71D}" type="pres">
      <dgm:prSet presAssocID="{4AE4D5DC-269F-4B64-AF82-3F179D2DBE4F}" presName="desTx" presStyleLbl="alignAccFollowNode1" presStyleIdx="0" presStyleCnt="3">
        <dgm:presLayoutVars>
          <dgm:bulletEnabled val="1"/>
        </dgm:presLayoutVars>
      </dgm:prSet>
      <dgm:spPr/>
      <dgm:t>
        <a:bodyPr/>
        <a:lstStyle/>
        <a:p>
          <a:endParaRPr lang="ru-RU"/>
        </a:p>
      </dgm:t>
    </dgm:pt>
    <dgm:pt modelId="{8750DB46-F83E-44E9-8020-5C615DB273F5}" type="pres">
      <dgm:prSet presAssocID="{FD52CDCC-4D7D-4B8A-8AFC-DC8DA8C0CA4D}" presName="space" presStyleCnt="0"/>
      <dgm:spPr/>
    </dgm:pt>
    <dgm:pt modelId="{253258F6-79A4-4CC8-A619-76AED15CB505}" type="pres">
      <dgm:prSet presAssocID="{DB017C87-7AFF-4944-B1D4-2EED753190FA}" presName="composite" presStyleCnt="0"/>
      <dgm:spPr/>
    </dgm:pt>
    <dgm:pt modelId="{224A0C2B-88DB-4BE1-9127-7732700F2D55}" type="pres">
      <dgm:prSet presAssocID="{DB017C87-7AFF-4944-B1D4-2EED753190FA}" presName="parTx" presStyleLbl="alignNode1" presStyleIdx="1" presStyleCnt="3">
        <dgm:presLayoutVars>
          <dgm:chMax val="0"/>
          <dgm:chPref val="0"/>
          <dgm:bulletEnabled val="1"/>
        </dgm:presLayoutVars>
      </dgm:prSet>
      <dgm:spPr/>
      <dgm:t>
        <a:bodyPr/>
        <a:lstStyle/>
        <a:p>
          <a:endParaRPr lang="ru-RU"/>
        </a:p>
      </dgm:t>
    </dgm:pt>
    <dgm:pt modelId="{C33C7BCF-F25C-407A-9E8F-C17EAFAC6363}" type="pres">
      <dgm:prSet presAssocID="{DB017C87-7AFF-4944-B1D4-2EED753190FA}" presName="desTx" presStyleLbl="alignAccFollowNode1" presStyleIdx="1" presStyleCnt="3" custLinFactNeighborX="1" custLinFactNeighborY="133">
        <dgm:presLayoutVars>
          <dgm:bulletEnabled val="1"/>
        </dgm:presLayoutVars>
      </dgm:prSet>
      <dgm:spPr/>
      <dgm:t>
        <a:bodyPr/>
        <a:lstStyle/>
        <a:p>
          <a:endParaRPr lang="ru-RU"/>
        </a:p>
      </dgm:t>
    </dgm:pt>
    <dgm:pt modelId="{EDC8A4C9-2A05-4BC2-86A1-BA1B6A67F15E}" type="pres">
      <dgm:prSet presAssocID="{349F497D-41EC-4ADB-9475-E06D89462F8D}" presName="space" presStyleCnt="0"/>
      <dgm:spPr/>
    </dgm:pt>
    <dgm:pt modelId="{A091C21F-1740-49CA-AAD1-1A7C010D159F}" type="pres">
      <dgm:prSet presAssocID="{D6E4C2B3-70F2-44B4-9BB4-3BAE5CFD6984}" presName="composite" presStyleCnt="0"/>
      <dgm:spPr/>
    </dgm:pt>
    <dgm:pt modelId="{F4324DB0-5627-4C3E-81AE-6291BB34CE11}" type="pres">
      <dgm:prSet presAssocID="{D6E4C2B3-70F2-44B4-9BB4-3BAE5CFD6984}" presName="parTx" presStyleLbl="alignNode1" presStyleIdx="2" presStyleCnt="3" custScaleX="117269">
        <dgm:presLayoutVars>
          <dgm:chMax val="0"/>
          <dgm:chPref val="0"/>
          <dgm:bulletEnabled val="1"/>
        </dgm:presLayoutVars>
      </dgm:prSet>
      <dgm:spPr/>
      <dgm:t>
        <a:bodyPr/>
        <a:lstStyle/>
        <a:p>
          <a:endParaRPr lang="ru-RU"/>
        </a:p>
      </dgm:t>
    </dgm:pt>
    <dgm:pt modelId="{51A7263C-A26B-4693-ABD9-DD7FAE1940C7}" type="pres">
      <dgm:prSet presAssocID="{D6E4C2B3-70F2-44B4-9BB4-3BAE5CFD6984}" presName="desTx" presStyleLbl="alignAccFollowNode1" presStyleIdx="2" presStyleCnt="3" custScaleX="114650">
        <dgm:presLayoutVars>
          <dgm:bulletEnabled val="1"/>
        </dgm:presLayoutVars>
      </dgm:prSet>
      <dgm:spPr/>
      <dgm:t>
        <a:bodyPr/>
        <a:lstStyle/>
        <a:p>
          <a:endParaRPr lang="ru-RU"/>
        </a:p>
      </dgm:t>
    </dgm:pt>
  </dgm:ptLst>
  <dgm:cxnLst>
    <dgm:cxn modelId="{3968807C-0B29-4E53-A096-D4BB94CE14CD}" type="presOf" srcId="{4AE4D5DC-269F-4B64-AF82-3F179D2DBE4F}" destId="{03E3877C-FB2F-4414-8086-C8B806F9E67B}" srcOrd="0" destOrd="0" presId="urn:microsoft.com/office/officeart/2005/8/layout/hList1"/>
    <dgm:cxn modelId="{A9864790-9ED9-4C31-933E-0F9005B3C695}" srcId="{DB017C87-7AFF-4944-B1D4-2EED753190FA}" destId="{B0891E37-A66B-486D-A750-01A31DB77A1A}" srcOrd="4" destOrd="0" parTransId="{821A2D75-90CB-4CF5-A052-394767AF7794}" sibTransId="{FD54737C-CA6A-471A-806A-7A339B55B15F}"/>
    <dgm:cxn modelId="{AA746419-5D11-4945-A7CE-871CCDF80601}" srcId="{4AE4D5DC-269F-4B64-AF82-3F179D2DBE4F}" destId="{531DDE9B-3BD0-46C1-B6E1-38436D17241E}" srcOrd="0" destOrd="0" parTransId="{E5FA0D5E-50B5-4DF7-9565-FB1EBBF0DA91}" sibTransId="{4947A107-9092-4B77-A462-BD3B0DB5F763}"/>
    <dgm:cxn modelId="{2B1C1B21-2C2B-4CB4-8C24-434E854D241C}" srcId="{DB017C87-7AFF-4944-B1D4-2EED753190FA}" destId="{9377ADB3-1BFF-425C-8C2B-EB443BEFAB1C}" srcOrd="2" destOrd="0" parTransId="{14C5FCED-8B12-4460-A8F9-6698583924CE}" sibTransId="{7F4A3E2B-9133-4FA0-89E5-5783D0E9B14A}"/>
    <dgm:cxn modelId="{E2705952-2A19-4F01-887E-C1607202A9C2}" srcId="{2A0EFE97-DBF9-473B-AB99-60A7DB4158B2}" destId="{DB017C87-7AFF-4944-B1D4-2EED753190FA}" srcOrd="1" destOrd="0" parTransId="{014D362D-B8F9-47B2-9CEB-79C25CDD899D}" sibTransId="{349F497D-41EC-4ADB-9475-E06D89462F8D}"/>
    <dgm:cxn modelId="{695A50AF-F933-48D7-A116-B955384A05B7}" type="presOf" srcId="{B0891E37-A66B-486D-A750-01A31DB77A1A}" destId="{C33C7BCF-F25C-407A-9E8F-C17EAFAC6363}" srcOrd="0" destOrd="4" presId="urn:microsoft.com/office/officeart/2005/8/layout/hList1"/>
    <dgm:cxn modelId="{55A1460C-4E10-4C23-92B1-C280A53667C9}" srcId="{DB017C87-7AFF-4944-B1D4-2EED753190FA}" destId="{57C08E87-18FC-477A-B682-29F4B27336D8}" srcOrd="1" destOrd="0" parTransId="{C5F2E936-9686-4C6E-81A0-B9119D8C22DB}" sibTransId="{4F2DE883-8E64-41AD-BF47-EA37C9DA33EB}"/>
    <dgm:cxn modelId="{5C535644-C793-4724-9637-408CA888F565}" type="presOf" srcId="{D6E4C2B3-70F2-44B4-9BB4-3BAE5CFD6984}" destId="{F4324DB0-5627-4C3E-81AE-6291BB34CE11}" srcOrd="0" destOrd="0" presId="urn:microsoft.com/office/officeart/2005/8/layout/hList1"/>
    <dgm:cxn modelId="{F91FB833-9D96-49DA-B51A-B936FB6DB1F0}" srcId="{2A0EFE97-DBF9-473B-AB99-60A7DB4158B2}" destId="{D6E4C2B3-70F2-44B4-9BB4-3BAE5CFD6984}" srcOrd="2" destOrd="0" parTransId="{9E679039-688C-4E95-8F39-12A7FD2701E2}" sibTransId="{BA72ADAC-28E4-46D2-B2CD-D3C62FB324D7}"/>
    <dgm:cxn modelId="{DD198F1C-647E-40F6-89FE-0439E2BAFB1A}" srcId="{4AE4D5DC-269F-4B64-AF82-3F179D2DBE4F}" destId="{0E260C42-7942-4483-926B-C7C031EE3EBE}" srcOrd="1" destOrd="0" parTransId="{2A5E195C-7A3A-4B35-8B85-BB06FB04718F}" sibTransId="{D243C02B-C6F6-48F6-815F-649233CE5C8D}"/>
    <dgm:cxn modelId="{C199740D-E276-4287-A774-932EB1406639}" type="presOf" srcId="{459F11F3-198F-465C-A460-0531E690C662}" destId="{C33C7BCF-F25C-407A-9E8F-C17EAFAC6363}" srcOrd="0" destOrd="3" presId="urn:microsoft.com/office/officeart/2005/8/layout/hList1"/>
    <dgm:cxn modelId="{3A7D45C8-7342-4E5F-BEC6-64E568874CDB}" srcId="{DB017C87-7AFF-4944-B1D4-2EED753190FA}" destId="{459F11F3-198F-465C-A460-0531E690C662}" srcOrd="3" destOrd="0" parTransId="{F86B5773-F36B-48B2-87AD-14E80668C0E8}" sibTransId="{A1FCA456-15DA-4AD5-80A7-8C24C3CE6320}"/>
    <dgm:cxn modelId="{9C2BF67D-C320-4399-BD78-9CF16A64575A}" type="presOf" srcId="{9377ADB3-1BFF-425C-8C2B-EB443BEFAB1C}" destId="{C33C7BCF-F25C-407A-9E8F-C17EAFAC6363}" srcOrd="0" destOrd="2" presId="urn:microsoft.com/office/officeart/2005/8/layout/hList1"/>
    <dgm:cxn modelId="{BF0BA0E8-E7CA-4AE2-B13D-BD9A10EA1C34}" type="presOf" srcId="{F10BA3DC-B605-4D91-B4F5-760E6ECA9045}" destId="{C33C7BCF-F25C-407A-9E8F-C17EAFAC6363}" srcOrd="0" destOrd="0" presId="urn:microsoft.com/office/officeart/2005/8/layout/hList1"/>
    <dgm:cxn modelId="{F75DF0D4-36DA-4E4C-9E5B-3CF439472242}" type="presOf" srcId="{531DDE9B-3BD0-46C1-B6E1-38436D17241E}" destId="{64B587AA-9C42-4F62-9696-50C15B40C71D}" srcOrd="0" destOrd="0" presId="urn:microsoft.com/office/officeart/2005/8/layout/hList1"/>
    <dgm:cxn modelId="{8B8D1C9D-C427-49C7-BC08-74B2759EB53E}" type="presOf" srcId="{57C08E87-18FC-477A-B682-29F4B27336D8}" destId="{C33C7BCF-F25C-407A-9E8F-C17EAFAC6363}" srcOrd="0" destOrd="1" presId="urn:microsoft.com/office/officeart/2005/8/layout/hList1"/>
    <dgm:cxn modelId="{4737CC34-9FF0-48AB-94EC-269BB7E4162B}" type="presOf" srcId="{DB017C87-7AFF-4944-B1D4-2EED753190FA}" destId="{224A0C2B-88DB-4BE1-9127-7732700F2D55}" srcOrd="0" destOrd="0" presId="urn:microsoft.com/office/officeart/2005/8/layout/hList1"/>
    <dgm:cxn modelId="{9CBC099A-FA00-41CA-B356-D8DA133D8AEB}" srcId="{DB017C87-7AFF-4944-B1D4-2EED753190FA}" destId="{F10BA3DC-B605-4D91-B4F5-760E6ECA9045}" srcOrd="0" destOrd="0" parTransId="{E8195052-E386-461E-8335-6295664E5947}" sibTransId="{7DEA6951-6113-4AB7-A494-B8574FA390DF}"/>
    <dgm:cxn modelId="{3589A66F-95AB-4C27-9B36-6577EC8A4397}" srcId="{4AE4D5DC-269F-4B64-AF82-3F179D2DBE4F}" destId="{4DE044EF-2284-4306-B623-F4164F7D9D60}" srcOrd="2" destOrd="0" parTransId="{E71F70B8-8E90-40CF-93D5-737DDE5F3464}" sibTransId="{11A2B024-A46F-4CB7-89D8-7A99962D0045}"/>
    <dgm:cxn modelId="{34FB3E57-5EFE-459F-B580-729ADEC26CC0}" type="presOf" srcId="{0E260C42-7942-4483-926B-C7C031EE3EBE}" destId="{64B587AA-9C42-4F62-9696-50C15B40C71D}" srcOrd="0" destOrd="1" presId="urn:microsoft.com/office/officeart/2005/8/layout/hList1"/>
    <dgm:cxn modelId="{AA829B19-0601-4874-83B0-524E9EB7F30C}" type="presOf" srcId="{4DE044EF-2284-4306-B623-F4164F7D9D60}" destId="{64B587AA-9C42-4F62-9696-50C15B40C71D}" srcOrd="0" destOrd="2" presId="urn:microsoft.com/office/officeart/2005/8/layout/hList1"/>
    <dgm:cxn modelId="{CC0344CA-B839-4138-9CF2-96BCF5F7C858}" type="presOf" srcId="{2A0EFE97-DBF9-473B-AB99-60A7DB4158B2}" destId="{161464C4-E6CE-4A5D-9548-D8382040E776}" srcOrd="0" destOrd="0" presId="urn:microsoft.com/office/officeart/2005/8/layout/hList1"/>
    <dgm:cxn modelId="{4C09D153-5476-43E3-AD62-24D185531088}" type="presOf" srcId="{DA546750-BE4C-404F-8DBA-C7FD8904540B}" destId="{51A7263C-A26B-4693-ABD9-DD7FAE1940C7}" srcOrd="0" destOrd="0" presId="urn:microsoft.com/office/officeart/2005/8/layout/hList1"/>
    <dgm:cxn modelId="{4AE9D120-BFD0-4AEA-AE4F-E0649B438C6E}" srcId="{D6E4C2B3-70F2-44B4-9BB4-3BAE5CFD6984}" destId="{DA546750-BE4C-404F-8DBA-C7FD8904540B}" srcOrd="0" destOrd="0" parTransId="{70073043-63D9-48E8-954D-919FA93804BA}" sibTransId="{FB0D8C2C-37CD-4712-BD2D-F48ABC5C0A08}"/>
    <dgm:cxn modelId="{2464FEB4-EB52-4820-9AA7-070FBD171795}" srcId="{2A0EFE97-DBF9-473B-AB99-60A7DB4158B2}" destId="{4AE4D5DC-269F-4B64-AF82-3F179D2DBE4F}" srcOrd="0" destOrd="0" parTransId="{5038C410-238C-46E7-A0FF-CF2C3B1A352B}" sibTransId="{FD52CDCC-4D7D-4B8A-8AFC-DC8DA8C0CA4D}"/>
    <dgm:cxn modelId="{23E8FC9D-AC64-4C1B-8C1D-7DB37544DCF9}" type="presParOf" srcId="{161464C4-E6CE-4A5D-9548-D8382040E776}" destId="{6871DE9E-93D6-47AF-A5CB-019A2CC4F79A}" srcOrd="0" destOrd="0" presId="urn:microsoft.com/office/officeart/2005/8/layout/hList1"/>
    <dgm:cxn modelId="{FE1500FE-7D40-44A5-9913-90759EC41077}" type="presParOf" srcId="{6871DE9E-93D6-47AF-A5CB-019A2CC4F79A}" destId="{03E3877C-FB2F-4414-8086-C8B806F9E67B}" srcOrd="0" destOrd="0" presId="urn:microsoft.com/office/officeart/2005/8/layout/hList1"/>
    <dgm:cxn modelId="{42A035D6-8745-4773-A05B-513FC63E7561}" type="presParOf" srcId="{6871DE9E-93D6-47AF-A5CB-019A2CC4F79A}" destId="{64B587AA-9C42-4F62-9696-50C15B40C71D}" srcOrd="1" destOrd="0" presId="urn:microsoft.com/office/officeart/2005/8/layout/hList1"/>
    <dgm:cxn modelId="{1FD0228F-5233-4F2C-9646-F21C7BBCFE96}" type="presParOf" srcId="{161464C4-E6CE-4A5D-9548-D8382040E776}" destId="{8750DB46-F83E-44E9-8020-5C615DB273F5}" srcOrd="1" destOrd="0" presId="urn:microsoft.com/office/officeart/2005/8/layout/hList1"/>
    <dgm:cxn modelId="{5B1AE071-7B3C-4893-8C4D-A18D86F4A3CC}" type="presParOf" srcId="{161464C4-E6CE-4A5D-9548-D8382040E776}" destId="{253258F6-79A4-4CC8-A619-76AED15CB505}" srcOrd="2" destOrd="0" presId="urn:microsoft.com/office/officeart/2005/8/layout/hList1"/>
    <dgm:cxn modelId="{48045649-C8F9-485B-8C34-7EF097FC4291}" type="presParOf" srcId="{253258F6-79A4-4CC8-A619-76AED15CB505}" destId="{224A0C2B-88DB-4BE1-9127-7732700F2D55}" srcOrd="0" destOrd="0" presId="urn:microsoft.com/office/officeart/2005/8/layout/hList1"/>
    <dgm:cxn modelId="{8BFE8B20-F321-48D5-9A8D-3774D5E8B3B2}" type="presParOf" srcId="{253258F6-79A4-4CC8-A619-76AED15CB505}" destId="{C33C7BCF-F25C-407A-9E8F-C17EAFAC6363}" srcOrd="1" destOrd="0" presId="urn:microsoft.com/office/officeart/2005/8/layout/hList1"/>
    <dgm:cxn modelId="{AF4E8C1E-8900-49C7-B229-C284BFB7FD8A}" type="presParOf" srcId="{161464C4-E6CE-4A5D-9548-D8382040E776}" destId="{EDC8A4C9-2A05-4BC2-86A1-BA1B6A67F15E}" srcOrd="3" destOrd="0" presId="urn:microsoft.com/office/officeart/2005/8/layout/hList1"/>
    <dgm:cxn modelId="{25B309B1-9F45-4C20-A5D7-F571C3EB1C60}" type="presParOf" srcId="{161464C4-E6CE-4A5D-9548-D8382040E776}" destId="{A091C21F-1740-49CA-AAD1-1A7C010D159F}" srcOrd="4" destOrd="0" presId="urn:microsoft.com/office/officeart/2005/8/layout/hList1"/>
    <dgm:cxn modelId="{286B30AE-583F-41DD-94A1-C7B290D76D67}" type="presParOf" srcId="{A091C21F-1740-49CA-AAD1-1A7C010D159F}" destId="{F4324DB0-5627-4C3E-81AE-6291BB34CE11}" srcOrd="0" destOrd="0" presId="urn:microsoft.com/office/officeart/2005/8/layout/hList1"/>
    <dgm:cxn modelId="{7A7F6F21-498E-422C-957C-9C9886F254B7}" type="presParOf" srcId="{A091C21F-1740-49CA-AAD1-1A7C010D159F}" destId="{51A7263C-A26B-4693-ABD9-DD7FAE1940C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0EFE97-DBF9-473B-AB99-60A7DB4158B2}" type="doc">
      <dgm:prSet loTypeId="urn:microsoft.com/office/officeart/2005/8/layout/hList1" loCatId="list" qsTypeId="urn:microsoft.com/office/officeart/2005/8/quickstyle/3d3" qsCatId="3D" csTypeId="urn:microsoft.com/office/officeart/2005/8/colors/accent1_2" csCatId="accent1" phldr="1"/>
      <dgm:spPr/>
      <dgm:t>
        <a:bodyPr/>
        <a:lstStyle/>
        <a:p>
          <a:endParaRPr lang="ru-RU"/>
        </a:p>
      </dgm:t>
    </dgm:pt>
    <dgm:pt modelId="{4AE4D5DC-269F-4B64-AF82-3F179D2DBE4F}">
      <dgm:prSet phldrT="[Текст]" custT="1"/>
      <dgm:spPr/>
      <dgm:t>
        <a:bodyPr/>
        <a:lstStyle/>
        <a:p>
          <a:r>
            <a:rPr lang="ru-RU" sz="2800" dirty="0" smtClean="0">
              <a:latin typeface="Times New Roman" pitchFamily="18" charset="0"/>
              <a:cs typeface="Times New Roman" pitchFamily="18" charset="0"/>
            </a:rPr>
            <a:t>Антибиотики</a:t>
          </a:r>
          <a:endParaRPr lang="ru-RU" sz="2800" dirty="0">
            <a:latin typeface="Times New Roman" pitchFamily="18" charset="0"/>
            <a:cs typeface="Times New Roman" pitchFamily="18" charset="0"/>
          </a:endParaRPr>
        </a:p>
      </dgm:t>
    </dgm:pt>
    <dgm:pt modelId="{FD52CDCC-4D7D-4B8A-8AFC-DC8DA8C0CA4D}" type="sibTrans" cxnId="{2464FEB4-EB52-4820-9AA7-070FBD171795}">
      <dgm:prSet/>
      <dgm:spPr/>
      <dgm:t>
        <a:bodyPr/>
        <a:lstStyle/>
        <a:p>
          <a:endParaRPr lang="ru-RU"/>
        </a:p>
      </dgm:t>
    </dgm:pt>
    <dgm:pt modelId="{5038C410-238C-46E7-A0FF-CF2C3B1A352B}" type="parTrans" cxnId="{2464FEB4-EB52-4820-9AA7-070FBD171795}">
      <dgm:prSet/>
      <dgm:spPr/>
      <dgm:t>
        <a:bodyPr/>
        <a:lstStyle/>
        <a:p>
          <a:endParaRPr lang="ru-RU"/>
        </a:p>
      </dgm:t>
    </dgm:pt>
    <dgm:pt modelId="{531DDE9B-3BD0-46C1-B6E1-38436D17241E}">
      <dgm:prSet phldrT="[Текст]" custT="1"/>
      <dgm:spPr>
        <a:solidFill>
          <a:srgbClr val="FFC000">
            <a:alpha val="52000"/>
          </a:srgbClr>
        </a:solidFill>
      </dgm:spPr>
      <dgm:t>
        <a:bodyPr/>
        <a:lstStyle/>
        <a:p>
          <a:r>
            <a:rPr lang="ru-RU" sz="2000" b="1" dirty="0" smtClean="0">
              <a:latin typeface="Times New Roman" pitchFamily="18" charset="0"/>
              <a:ea typeface="宋体" pitchFamily="2" charset="-122"/>
              <a:cs typeface="Times New Roman" pitchFamily="18" charset="0"/>
            </a:rPr>
            <a:t>Репрезентативные       антибиотики из разных групп, к которым есть природная чувствительность, с учетом механизмов и видов резистентности </a:t>
          </a:r>
          <a:endParaRPr lang="ru-RU" sz="2000" u="sng" dirty="0">
            <a:latin typeface="Times New Roman" pitchFamily="18" charset="0"/>
            <a:cs typeface="Times New Roman" pitchFamily="18" charset="0"/>
          </a:endParaRPr>
        </a:p>
      </dgm:t>
    </dgm:pt>
    <dgm:pt modelId="{4947A107-9092-4B77-A462-BD3B0DB5F763}" type="sibTrans" cxnId="{AA746419-5D11-4945-A7CE-871CCDF80601}">
      <dgm:prSet/>
      <dgm:spPr/>
      <dgm:t>
        <a:bodyPr/>
        <a:lstStyle/>
        <a:p>
          <a:endParaRPr lang="ru-RU"/>
        </a:p>
      </dgm:t>
    </dgm:pt>
    <dgm:pt modelId="{E5FA0D5E-50B5-4DF7-9565-FB1EBBF0DA91}" type="parTrans" cxnId="{AA746419-5D11-4945-A7CE-871CCDF80601}">
      <dgm:prSet/>
      <dgm:spPr/>
      <dgm:t>
        <a:bodyPr/>
        <a:lstStyle/>
        <a:p>
          <a:endParaRPr lang="ru-RU"/>
        </a:p>
      </dgm:t>
    </dgm:pt>
    <dgm:pt modelId="{DB017C87-7AFF-4944-B1D4-2EED753190FA}">
      <dgm:prSet phldrT="[Текст]" custT="1"/>
      <dgm:spPr>
        <a:solidFill>
          <a:schemeClr val="accent2"/>
        </a:solidFill>
      </dgm:spPr>
      <dgm:t>
        <a:bodyPr/>
        <a:lstStyle/>
        <a:p>
          <a:r>
            <a:rPr lang="ru-RU" sz="2400" b="1" dirty="0" err="1" smtClean="0">
              <a:latin typeface="Times New Roman" pitchFamily="18" charset="0"/>
              <a:ea typeface="宋体" pitchFamily="2" charset="-122"/>
              <a:cs typeface="Times New Roman" pitchFamily="18" charset="0"/>
            </a:rPr>
            <a:t>Дезинфектанты</a:t>
          </a:r>
          <a:endParaRPr lang="ru-RU" sz="2400" b="1" dirty="0" smtClean="0">
            <a:latin typeface="Times New Roman" pitchFamily="18" charset="0"/>
            <a:ea typeface="宋体" pitchFamily="2" charset="-122"/>
            <a:cs typeface="Times New Roman" pitchFamily="18" charset="0"/>
          </a:endParaRPr>
        </a:p>
        <a:p>
          <a:r>
            <a:rPr lang="ru-RU" sz="2400" b="1" dirty="0" smtClean="0">
              <a:latin typeface="Times New Roman" pitchFamily="18" charset="0"/>
              <a:ea typeface="宋体" pitchFamily="2" charset="-122"/>
              <a:cs typeface="Times New Roman" pitchFamily="18" charset="0"/>
            </a:rPr>
            <a:t>антисептики</a:t>
          </a:r>
          <a:endParaRPr lang="ru-RU" sz="2400" dirty="0">
            <a:latin typeface="Times New Roman" pitchFamily="18" charset="0"/>
            <a:cs typeface="Times New Roman" pitchFamily="18" charset="0"/>
          </a:endParaRPr>
        </a:p>
      </dgm:t>
    </dgm:pt>
    <dgm:pt modelId="{349F497D-41EC-4ADB-9475-E06D89462F8D}" type="sibTrans" cxnId="{E2705952-2A19-4F01-887E-C1607202A9C2}">
      <dgm:prSet/>
      <dgm:spPr/>
      <dgm:t>
        <a:bodyPr/>
        <a:lstStyle/>
        <a:p>
          <a:endParaRPr lang="ru-RU"/>
        </a:p>
      </dgm:t>
    </dgm:pt>
    <dgm:pt modelId="{014D362D-B8F9-47B2-9CEB-79C25CDD899D}" type="parTrans" cxnId="{E2705952-2A19-4F01-887E-C1607202A9C2}">
      <dgm:prSet/>
      <dgm:spPr/>
      <dgm:t>
        <a:bodyPr/>
        <a:lstStyle/>
        <a:p>
          <a:endParaRPr lang="ru-RU"/>
        </a:p>
      </dgm:t>
    </dgm:pt>
    <dgm:pt modelId="{DA546750-BE4C-404F-8DBA-C7FD8904540B}">
      <dgm:prSet phldrT="[Текст]" custT="1"/>
      <dgm:spPr>
        <a:solidFill>
          <a:srgbClr val="00B0F0">
            <a:alpha val="33000"/>
          </a:srgbClr>
        </a:solidFill>
      </dgm:spPr>
      <dgm:t>
        <a:bodyPr/>
        <a:lstStyle/>
        <a:p>
          <a:r>
            <a:rPr lang="ru-RU" sz="2400" b="1" dirty="0" smtClean="0">
              <a:latin typeface="Times New Roman" pitchFamily="18" charset="0"/>
              <a:cs typeface="Times New Roman" pitchFamily="18" charset="0"/>
            </a:rPr>
            <a:t>Планируемые к применению коммерческие препараты – </a:t>
          </a:r>
          <a:r>
            <a:rPr lang="ru-RU" sz="2400" b="1" dirty="0" err="1" smtClean="0">
              <a:latin typeface="Times New Roman" pitchFamily="18" charset="0"/>
              <a:cs typeface="Times New Roman" pitchFamily="18" charset="0"/>
            </a:rPr>
            <a:t>монопрепараты</a:t>
          </a:r>
          <a:r>
            <a:rPr lang="ru-RU" sz="2400" b="1" dirty="0" smtClean="0">
              <a:latin typeface="Times New Roman" pitchFamily="18" charset="0"/>
              <a:cs typeface="Times New Roman" pitchFamily="18" charset="0"/>
            </a:rPr>
            <a:t> и комплексные</a:t>
          </a:r>
          <a:endParaRPr lang="ru-RU" sz="2400" b="1" dirty="0">
            <a:latin typeface="Times New Roman" pitchFamily="18" charset="0"/>
            <a:cs typeface="Times New Roman" pitchFamily="18" charset="0"/>
          </a:endParaRPr>
        </a:p>
      </dgm:t>
    </dgm:pt>
    <dgm:pt modelId="{FB0D8C2C-37CD-4712-BD2D-F48ABC5C0A08}" type="sibTrans" cxnId="{4AE9D120-BFD0-4AEA-AE4F-E0649B438C6E}">
      <dgm:prSet/>
      <dgm:spPr/>
      <dgm:t>
        <a:bodyPr/>
        <a:lstStyle/>
        <a:p>
          <a:endParaRPr lang="ru-RU"/>
        </a:p>
      </dgm:t>
    </dgm:pt>
    <dgm:pt modelId="{70073043-63D9-48E8-954D-919FA93804BA}" type="parTrans" cxnId="{4AE9D120-BFD0-4AEA-AE4F-E0649B438C6E}">
      <dgm:prSet/>
      <dgm:spPr/>
      <dgm:t>
        <a:bodyPr/>
        <a:lstStyle/>
        <a:p>
          <a:endParaRPr lang="ru-RU"/>
        </a:p>
      </dgm:t>
    </dgm:pt>
    <dgm:pt modelId="{D6E4C2B3-70F2-44B4-9BB4-3BAE5CFD6984}">
      <dgm:prSet phldrT="[Текст]" custT="1"/>
      <dgm:spPr>
        <a:solidFill>
          <a:srgbClr val="0070C0"/>
        </a:solidFill>
      </dgm:spPr>
      <dgm:t>
        <a:bodyPr/>
        <a:lstStyle/>
        <a:p>
          <a:r>
            <a:rPr lang="ru-RU" sz="2800" dirty="0" smtClean="0">
              <a:latin typeface="Times New Roman" pitchFamily="18" charset="0"/>
              <a:cs typeface="Times New Roman" pitchFamily="18" charset="0"/>
            </a:rPr>
            <a:t>Бактериофаги</a:t>
          </a:r>
          <a:endParaRPr lang="ru-RU" sz="2800" dirty="0">
            <a:latin typeface="Times New Roman" pitchFamily="18" charset="0"/>
            <a:cs typeface="Times New Roman" pitchFamily="18" charset="0"/>
          </a:endParaRPr>
        </a:p>
      </dgm:t>
    </dgm:pt>
    <dgm:pt modelId="{BA72ADAC-28E4-46D2-B2CD-D3C62FB324D7}" type="sibTrans" cxnId="{F91FB833-9D96-49DA-B51A-B936FB6DB1F0}">
      <dgm:prSet/>
      <dgm:spPr/>
      <dgm:t>
        <a:bodyPr/>
        <a:lstStyle/>
        <a:p>
          <a:endParaRPr lang="ru-RU"/>
        </a:p>
      </dgm:t>
    </dgm:pt>
    <dgm:pt modelId="{9E679039-688C-4E95-8F39-12A7FD2701E2}" type="parTrans" cxnId="{F91FB833-9D96-49DA-B51A-B936FB6DB1F0}">
      <dgm:prSet/>
      <dgm:spPr/>
      <dgm:t>
        <a:bodyPr/>
        <a:lstStyle/>
        <a:p>
          <a:endParaRPr lang="ru-RU"/>
        </a:p>
      </dgm:t>
    </dgm:pt>
    <dgm:pt modelId="{F10BA3DC-B605-4D91-B4F5-760E6ECA9045}">
      <dgm:prSet phldrT="[Текст]" custT="1"/>
      <dgm:spPr>
        <a:solidFill>
          <a:schemeClr val="accent2">
            <a:alpha val="66000"/>
          </a:schemeClr>
        </a:solidFill>
      </dgm:spPr>
      <dgm:t>
        <a:bodyPr/>
        <a:lstStyle/>
        <a:p>
          <a:r>
            <a:rPr lang="ru-RU" sz="1800" b="1" dirty="0" smtClean="0">
              <a:latin typeface="Times New Roman" pitchFamily="18" charset="0"/>
              <a:cs typeface="Times New Roman" pitchFamily="18" charset="0"/>
            </a:rPr>
            <a:t>Коммерческие препараты, применяемые в данном ЛПО – все наименования (или из разных групп по активно действующему веществу)</a:t>
          </a:r>
          <a:endParaRPr lang="ru-RU" sz="1800" b="1" dirty="0">
            <a:latin typeface="Times New Roman" pitchFamily="18" charset="0"/>
            <a:cs typeface="Times New Roman" pitchFamily="18" charset="0"/>
          </a:endParaRPr>
        </a:p>
      </dgm:t>
    </dgm:pt>
    <dgm:pt modelId="{7DEA6951-6113-4AB7-A494-B8574FA390DF}" type="sibTrans" cxnId="{9CBC099A-FA00-41CA-B356-D8DA133D8AEB}">
      <dgm:prSet/>
      <dgm:spPr/>
      <dgm:t>
        <a:bodyPr/>
        <a:lstStyle/>
        <a:p>
          <a:endParaRPr lang="ru-RU"/>
        </a:p>
      </dgm:t>
    </dgm:pt>
    <dgm:pt modelId="{E8195052-E386-461E-8335-6295664E5947}" type="parTrans" cxnId="{9CBC099A-FA00-41CA-B356-D8DA133D8AEB}">
      <dgm:prSet/>
      <dgm:spPr/>
      <dgm:t>
        <a:bodyPr/>
        <a:lstStyle/>
        <a:p>
          <a:endParaRPr lang="ru-RU"/>
        </a:p>
      </dgm:t>
    </dgm:pt>
    <dgm:pt modelId="{57C08E87-18FC-477A-B682-29F4B27336D8}">
      <dgm:prSet phldrT="[Текст]" custT="1"/>
      <dgm:spPr>
        <a:solidFill>
          <a:schemeClr val="accent2">
            <a:alpha val="66000"/>
          </a:schemeClr>
        </a:solidFill>
      </dgm:spPr>
      <dgm:t>
        <a:bodyPr/>
        <a:lstStyle/>
        <a:p>
          <a:r>
            <a:rPr lang="ru-RU" sz="1800" b="1" dirty="0" smtClean="0">
              <a:latin typeface="Times New Roman" pitchFamily="18" charset="0"/>
              <a:cs typeface="Times New Roman" pitchFamily="18" charset="0"/>
            </a:rPr>
            <a:t>Коммерческие препараты </a:t>
          </a:r>
          <a:r>
            <a:rPr lang="ru-RU" sz="1800" b="1" dirty="0" err="1" smtClean="0">
              <a:latin typeface="Times New Roman" pitchFamily="18" charset="0"/>
              <a:cs typeface="Times New Roman" pitchFamily="18" charset="0"/>
            </a:rPr>
            <a:t>дезинфектантов</a:t>
          </a:r>
          <a:r>
            <a:rPr lang="ru-RU" sz="1800" b="1" dirty="0" smtClean="0">
              <a:latin typeface="Times New Roman" pitchFamily="18" charset="0"/>
              <a:cs typeface="Times New Roman" pitchFamily="18" charset="0"/>
            </a:rPr>
            <a:t> и антисептиков, планируемы е к применению </a:t>
          </a:r>
          <a:endParaRPr lang="ru-RU" sz="1800" b="1" dirty="0">
            <a:latin typeface="Times New Roman" pitchFamily="18" charset="0"/>
            <a:cs typeface="Times New Roman" pitchFamily="18" charset="0"/>
          </a:endParaRPr>
        </a:p>
      </dgm:t>
    </dgm:pt>
    <dgm:pt modelId="{4F2DE883-8E64-41AD-BF47-EA37C9DA33EB}" type="sibTrans" cxnId="{55A1460C-4E10-4C23-92B1-C280A53667C9}">
      <dgm:prSet/>
      <dgm:spPr/>
      <dgm:t>
        <a:bodyPr/>
        <a:lstStyle/>
        <a:p>
          <a:endParaRPr lang="ru-RU"/>
        </a:p>
      </dgm:t>
    </dgm:pt>
    <dgm:pt modelId="{C5F2E936-9686-4C6E-81A0-B9119D8C22DB}" type="parTrans" cxnId="{55A1460C-4E10-4C23-92B1-C280A53667C9}">
      <dgm:prSet/>
      <dgm:spPr/>
      <dgm:t>
        <a:bodyPr/>
        <a:lstStyle/>
        <a:p>
          <a:endParaRPr lang="ru-RU"/>
        </a:p>
      </dgm:t>
    </dgm:pt>
    <dgm:pt modelId="{76C48BA2-6DF5-4515-BB52-650C1BF01D4E}">
      <dgm:prSet phldrT="[Текст]" custT="1"/>
      <dgm:spPr>
        <a:solidFill>
          <a:srgbClr val="00B0F0">
            <a:alpha val="33000"/>
          </a:srgbClr>
        </a:solidFill>
      </dgm:spPr>
      <dgm:t>
        <a:bodyPr/>
        <a:lstStyle/>
        <a:p>
          <a:r>
            <a:rPr lang="ru-RU" sz="2400" b="1" dirty="0" smtClean="0">
              <a:latin typeface="Times New Roman" pitchFamily="18" charset="0"/>
              <a:cs typeface="Times New Roman" pitchFamily="18" charset="0"/>
            </a:rPr>
            <a:t>Применяемые коммерческие препараты</a:t>
          </a:r>
          <a:endParaRPr lang="ru-RU" sz="2400" b="1" dirty="0">
            <a:latin typeface="Times New Roman" pitchFamily="18" charset="0"/>
            <a:cs typeface="Times New Roman" pitchFamily="18" charset="0"/>
          </a:endParaRPr>
        </a:p>
      </dgm:t>
    </dgm:pt>
    <dgm:pt modelId="{35C96F5F-4296-46FC-BD6A-0D451E42282E}" type="parTrans" cxnId="{9449B71C-07D7-40B4-9E67-D196AA731749}">
      <dgm:prSet/>
      <dgm:spPr/>
      <dgm:t>
        <a:bodyPr/>
        <a:lstStyle/>
        <a:p>
          <a:endParaRPr lang="ru-RU"/>
        </a:p>
      </dgm:t>
    </dgm:pt>
    <dgm:pt modelId="{320D1ED1-726F-4E02-BE45-1088AA3D0068}" type="sibTrans" cxnId="{9449B71C-07D7-40B4-9E67-D196AA731749}">
      <dgm:prSet/>
      <dgm:spPr/>
      <dgm:t>
        <a:bodyPr/>
        <a:lstStyle/>
        <a:p>
          <a:endParaRPr lang="ru-RU"/>
        </a:p>
      </dgm:t>
    </dgm:pt>
    <dgm:pt modelId="{161464C4-E6CE-4A5D-9548-D8382040E776}" type="pres">
      <dgm:prSet presAssocID="{2A0EFE97-DBF9-473B-AB99-60A7DB4158B2}" presName="Name0" presStyleCnt="0">
        <dgm:presLayoutVars>
          <dgm:dir/>
          <dgm:animLvl val="lvl"/>
          <dgm:resizeHandles val="exact"/>
        </dgm:presLayoutVars>
      </dgm:prSet>
      <dgm:spPr/>
      <dgm:t>
        <a:bodyPr/>
        <a:lstStyle/>
        <a:p>
          <a:endParaRPr lang="ru-RU"/>
        </a:p>
      </dgm:t>
    </dgm:pt>
    <dgm:pt modelId="{6871DE9E-93D6-47AF-A5CB-019A2CC4F79A}" type="pres">
      <dgm:prSet presAssocID="{4AE4D5DC-269F-4B64-AF82-3F179D2DBE4F}" presName="composite" presStyleCnt="0"/>
      <dgm:spPr/>
    </dgm:pt>
    <dgm:pt modelId="{03E3877C-FB2F-4414-8086-C8B806F9E67B}" type="pres">
      <dgm:prSet presAssocID="{4AE4D5DC-269F-4B64-AF82-3F179D2DBE4F}" presName="parTx" presStyleLbl="alignNode1" presStyleIdx="0" presStyleCnt="3">
        <dgm:presLayoutVars>
          <dgm:chMax val="0"/>
          <dgm:chPref val="0"/>
          <dgm:bulletEnabled val="1"/>
        </dgm:presLayoutVars>
      </dgm:prSet>
      <dgm:spPr/>
      <dgm:t>
        <a:bodyPr/>
        <a:lstStyle/>
        <a:p>
          <a:endParaRPr lang="ru-RU"/>
        </a:p>
      </dgm:t>
    </dgm:pt>
    <dgm:pt modelId="{64B587AA-9C42-4F62-9696-50C15B40C71D}" type="pres">
      <dgm:prSet presAssocID="{4AE4D5DC-269F-4B64-AF82-3F179D2DBE4F}" presName="desTx" presStyleLbl="alignAccFollowNode1" presStyleIdx="0" presStyleCnt="3" custScaleX="109921">
        <dgm:presLayoutVars>
          <dgm:bulletEnabled val="1"/>
        </dgm:presLayoutVars>
      </dgm:prSet>
      <dgm:spPr/>
      <dgm:t>
        <a:bodyPr/>
        <a:lstStyle/>
        <a:p>
          <a:endParaRPr lang="ru-RU"/>
        </a:p>
      </dgm:t>
    </dgm:pt>
    <dgm:pt modelId="{8750DB46-F83E-44E9-8020-5C615DB273F5}" type="pres">
      <dgm:prSet presAssocID="{FD52CDCC-4D7D-4B8A-8AFC-DC8DA8C0CA4D}" presName="space" presStyleCnt="0"/>
      <dgm:spPr/>
    </dgm:pt>
    <dgm:pt modelId="{253258F6-79A4-4CC8-A619-76AED15CB505}" type="pres">
      <dgm:prSet presAssocID="{DB017C87-7AFF-4944-B1D4-2EED753190FA}" presName="composite" presStyleCnt="0"/>
      <dgm:spPr/>
    </dgm:pt>
    <dgm:pt modelId="{224A0C2B-88DB-4BE1-9127-7732700F2D55}" type="pres">
      <dgm:prSet presAssocID="{DB017C87-7AFF-4944-B1D4-2EED753190FA}" presName="parTx" presStyleLbl="alignNode1" presStyleIdx="1" presStyleCnt="3">
        <dgm:presLayoutVars>
          <dgm:chMax val="0"/>
          <dgm:chPref val="0"/>
          <dgm:bulletEnabled val="1"/>
        </dgm:presLayoutVars>
      </dgm:prSet>
      <dgm:spPr/>
      <dgm:t>
        <a:bodyPr/>
        <a:lstStyle/>
        <a:p>
          <a:endParaRPr lang="ru-RU"/>
        </a:p>
      </dgm:t>
    </dgm:pt>
    <dgm:pt modelId="{C33C7BCF-F25C-407A-9E8F-C17EAFAC6363}" type="pres">
      <dgm:prSet presAssocID="{DB017C87-7AFF-4944-B1D4-2EED753190FA}" presName="desTx" presStyleLbl="alignAccFollowNode1" presStyleIdx="1" presStyleCnt="3" custLinFactNeighborX="1" custLinFactNeighborY="133">
        <dgm:presLayoutVars>
          <dgm:bulletEnabled val="1"/>
        </dgm:presLayoutVars>
      </dgm:prSet>
      <dgm:spPr/>
      <dgm:t>
        <a:bodyPr/>
        <a:lstStyle/>
        <a:p>
          <a:endParaRPr lang="ru-RU"/>
        </a:p>
      </dgm:t>
    </dgm:pt>
    <dgm:pt modelId="{EDC8A4C9-2A05-4BC2-86A1-BA1B6A67F15E}" type="pres">
      <dgm:prSet presAssocID="{349F497D-41EC-4ADB-9475-E06D89462F8D}" presName="space" presStyleCnt="0"/>
      <dgm:spPr/>
    </dgm:pt>
    <dgm:pt modelId="{A091C21F-1740-49CA-AAD1-1A7C010D159F}" type="pres">
      <dgm:prSet presAssocID="{D6E4C2B3-70F2-44B4-9BB4-3BAE5CFD6984}" presName="composite" presStyleCnt="0"/>
      <dgm:spPr/>
    </dgm:pt>
    <dgm:pt modelId="{F4324DB0-5627-4C3E-81AE-6291BB34CE11}" type="pres">
      <dgm:prSet presAssocID="{D6E4C2B3-70F2-44B4-9BB4-3BAE5CFD6984}" presName="parTx" presStyleLbl="alignNode1" presStyleIdx="2" presStyleCnt="3" custScaleX="111802">
        <dgm:presLayoutVars>
          <dgm:chMax val="0"/>
          <dgm:chPref val="0"/>
          <dgm:bulletEnabled val="1"/>
        </dgm:presLayoutVars>
      </dgm:prSet>
      <dgm:spPr/>
      <dgm:t>
        <a:bodyPr/>
        <a:lstStyle/>
        <a:p>
          <a:endParaRPr lang="ru-RU"/>
        </a:p>
      </dgm:t>
    </dgm:pt>
    <dgm:pt modelId="{51A7263C-A26B-4693-ABD9-DD7FAE1940C7}" type="pres">
      <dgm:prSet presAssocID="{D6E4C2B3-70F2-44B4-9BB4-3BAE5CFD6984}" presName="desTx" presStyleLbl="alignAccFollowNode1" presStyleIdx="2" presStyleCnt="3" custScaleX="114650">
        <dgm:presLayoutVars>
          <dgm:bulletEnabled val="1"/>
        </dgm:presLayoutVars>
      </dgm:prSet>
      <dgm:spPr/>
      <dgm:t>
        <a:bodyPr/>
        <a:lstStyle/>
        <a:p>
          <a:endParaRPr lang="ru-RU"/>
        </a:p>
      </dgm:t>
    </dgm:pt>
  </dgm:ptLst>
  <dgm:cxnLst>
    <dgm:cxn modelId="{59840C24-9199-43D6-8A42-4B35F0D6BDEA}" type="presOf" srcId="{DB017C87-7AFF-4944-B1D4-2EED753190FA}" destId="{224A0C2B-88DB-4BE1-9127-7732700F2D55}" srcOrd="0" destOrd="0" presId="urn:microsoft.com/office/officeart/2005/8/layout/hList1"/>
    <dgm:cxn modelId="{AA746419-5D11-4945-A7CE-871CCDF80601}" srcId="{4AE4D5DC-269F-4B64-AF82-3F179D2DBE4F}" destId="{531DDE9B-3BD0-46C1-B6E1-38436D17241E}" srcOrd="0" destOrd="0" parTransId="{E5FA0D5E-50B5-4DF7-9565-FB1EBBF0DA91}" sibTransId="{4947A107-9092-4B77-A462-BD3B0DB5F763}"/>
    <dgm:cxn modelId="{E2705952-2A19-4F01-887E-C1607202A9C2}" srcId="{2A0EFE97-DBF9-473B-AB99-60A7DB4158B2}" destId="{DB017C87-7AFF-4944-B1D4-2EED753190FA}" srcOrd="1" destOrd="0" parTransId="{014D362D-B8F9-47B2-9CEB-79C25CDD899D}" sibTransId="{349F497D-41EC-4ADB-9475-E06D89462F8D}"/>
    <dgm:cxn modelId="{1ACFAD4D-9759-490C-BF15-B10692E1ED65}" type="presOf" srcId="{2A0EFE97-DBF9-473B-AB99-60A7DB4158B2}" destId="{161464C4-E6CE-4A5D-9548-D8382040E776}" srcOrd="0" destOrd="0" presId="urn:microsoft.com/office/officeart/2005/8/layout/hList1"/>
    <dgm:cxn modelId="{C77E92E2-315A-4790-973E-3563D4B8245A}" type="presOf" srcId="{DA546750-BE4C-404F-8DBA-C7FD8904540B}" destId="{51A7263C-A26B-4693-ABD9-DD7FAE1940C7}" srcOrd="0" destOrd="0" presId="urn:microsoft.com/office/officeart/2005/8/layout/hList1"/>
    <dgm:cxn modelId="{F91FB833-9D96-49DA-B51A-B936FB6DB1F0}" srcId="{2A0EFE97-DBF9-473B-AB99-60A7DB4158B2}" destId="{D6E4C2B3-70F2-44B4-9BB4-3BAE5CFD6984}" srcOrd="2" destOrd="0" parTransId="{9E679039-688C-4E95-8F39-12A7FD2701E2}" sibTransId="{BA72ADAC-28E4-46D2-B2CD-D3C62FB324D7}"/>
    <dgm:cxn modelId="{55A1460C-4E10-4C23-92B1-C280A53667C9}" srcId="{DB017C87-7AFF-4944-B1D4-2EED753190FA}" destId="{57C08E87-18FC-477A-B682-29F4B27336D8}" srcOrd="1" destOrd="0" parTransId="{C5F2E936-9686-4C6E-81A0-B9119D8C22DB}" sibTransId="{4F2DE883-8E64-41AD-BF47-EA37C9DA33EB}"/>
    <dgm:cxn modelId="{257122B3-FB4D-4CFB-A5EF-B70A9CD3FCD0}" type="presOf" srcId="{531DDE9B-3BD0-46C1-B6E1-38436D17241E}" destId="{64B587AA-9C42-4F62-9696-50C15B40C71D}" srcOrd="0" destOrd="0" presId="urn:microsoft.com/office/officeart/2005/8/layout/hList1"/>
    <dgm:cxn modelId="{9449B71C-07D7-40B4-9E67-D196AA731749}" srcId="{D6E4C2B3-70F2-44B4-9BB4-3BAE5CFD6984}" destId="{76C48BA2-6DF5-4515-BB52-650C1BF01D4E}" srcOrd="1" destOrd="0" parTransId="{35C96F5F-4296-46FC-BD6A-0D451E42282E}" sibTransId="{320D1ED1-726F-4E02-BE45-1088AA3D0068}"/>
    <dgm:cxn modelId="{CC0640CE-5ECB-4DE5-B512-58EF565E8B5C}" type="presOf" srcId="{F10BA3DC-B605-4D91-B4F5-760E6ECA9045}" destId="{C33C7BCF-F25C-407A-9E8F-C17EAFAC6363}" srcOrd="0" destOrd="0" presId="urn:microsoft.com/office/officeart/2005/8/layout/hList1"/>
    <dgm:cxn modelId="{4D5EF5BF-33B0-469A-A785-22F80201C79A}" type="presOf" srcId="{4AE4D5DC-269F-4B64-AF82-3F179D2DBE4F}" destId="{03E3877C-FB2F-4414-8086-C8B806F9E67B}" srcOrd="0" destOrd="0" presId="urn:microsoft.com/office/officeart/2005/8/layout/hList1"/>
    <dgm:cxn modelId="{9E61AE54-1190-4F70-94AB-29F4B77F9644}" type="presOf" srcId="{76C48BA2-6DF5-4515-BB52-650C1BF01D4E}" destId="{51A7263C-A26B-4693-ABD9-DD7FAE1940C7}" srcOrd="0" destOrd="1" presId="urn:microsoft.com/office/officeart/2005/8/layout/hList1"/>
    <dgm:cxn modelId="{DD3F06B0-E049-45DF-BC5D-E91A2FDED4FA}" type="presOf" srcId="{57C08E87-18FC-477A-B682-29F4B27336D8}" destId="{C33C7BCF-F25C-407A-9E8F-C17EAFAC6363}" srcOrd="0" destOrd="1" presId="urn:microsoft.com/office/officeart/2005/8/layout/hList1"/>
    <dgm:cxn modelId="{9CBC099A-FA00-41CA-B356-D8DA133D8AEB}" srcId="{DB017C87-7AFF-4944-B1D4-2EED753190FA}" destId="{F10BA3DC-B605-4D91-B4F5-760E6ECA9045}" srcOrd="0" destOrd="0" parTransId="{E8195052-E386-461E-8335-6295664E5947}" sibTransId="{7DEA6951-6113-4AB7-A494-B8574FA390DF}"/>
    <dgm:cxn modelId="{BDD409F7-B6D8-45C3-BADC-B380C33EA059}" type="presOf" srcId="{D6E4C2B3-70F2-44B4-9BB4-3BAE5CFD6984}" destId="{F4324DB0-5627-4C3E-81AE-6291BB34CE11}" srcOrd="0" destOrd="0" presId="urn:microsoft.com/office/officeart/2005/8/layout/hList1"/>
    <dgm:cxn modelId="{4AE9D120-BFD0-4AEA-AE4F-E0649B438C6E}" srcId="{D6E4C2B3-70F2-44B4-9BB4-3BAE5CFD6984}" destId="{DA546750-BE4C-404F-8DBA-C7FD8904540B}" srcOrd="0" destOrd="0" parTransId="{70073043-63D9-48E8-954D-919FA93804BA}" sibTransId="{FB0D8C2C-37CD-4712-BD2D-F48ABC5C0A08}"/>
    <dgm:cxn modelId="{2464FEB4-EB52-4820-9AA7-070FBD171795}" srcId="{2A0EFE97-DBF9-473B-AB99-60A7DB4158B2}" destId="{4AE4D5DC-269F-4B64-AF82-3F179D2DBE4F}" srcOrd="0" destOrd="0" parTransId="{5038C410-238C-46E7-A0FF-CF2C3B1A352B}" sibTransId="{FD52CDCC-4D7D-4B8A-8AFC-DC8DA8C0CA4D}"/>
    <dgm:cxn modelId="{D19F58B0-6C79-44CF-B43A-D36B8AD94213}" type="presParOf" srcId="{161464C4-E6CE-4A5D-9548-D8382040E776}" destId="{6871DE9E-93D6-47AF-A5CB-019A2CC4F79A}" srcOrd="0" destOrd="0" presId="urn:microsoft.com/office/officeart/2005/8/layout/hList1"/>
    <dgm:cxn modelId="{60FD8D52-28AE-43E4-B0AE-E26F78CE269F}" type="presParOf" srcId="{6871DE9E-93D6-47AF-A5CB-019A2CC4F79A}" destId="{03E3877C-FB2F-4414-8086-C8B806F9E67B}" srcOrd="0" destOrd="0" presId="urn:microsoft.com/office/officeart/2005/8/layout/hList1"/>
    <dgm:cxn modelId="{408D5634-5E0C-497E-8439-A7025BABA765}" type="presParOf" srcId="{6871DE9E-93D6-47AF-A5CB-019A2CC4F79A}" destId="{64B587AA-9C42-4F62-9696-50C15B40C71D}" srcOrd="1" destOrd="0" presId="urn:microsoft.com/office/officeart/2005/8/layout/hList1"/>
    <dgm:cxn modelId="{1B2B95A6-75EC-4C98-A816-F7F58E72A940}" type="presParOf" srcId="{161464C4-E6CE-4A5D-9548-D8382040E776}" destId="{8750DB46-F83E-44E9-8020-5C615DB273F5}" srcOrd="1" destOrd="0" presId="urn:microsoft.com/office/officeart/2005/8/layout/hList1"/>
    <dgm:cxn modelId="{8D988D81-507F-4D0E-8D8B-984F67175511}" type="presParOf" srcId="{161464C4-E6CE-4A5D-9548-D8382040E776}" destId="{253258F6-79A4-4CC8-A619-76AED15CB505}" srcOrd="2" destOrd="0" presId="urn:microsoft.com/office/officeart/2005/8/layout/hList1"/>
    <dgm:cxn modelId="{8C60711A-A36B-4AAE-A8CD-EC661138146E}" type="presParOf" srcId="{253258F6-79A4-4CC8-A619-76AED15CB505}" destId="{224A0C2B-88DB-4BE1-9127-7732700F2D55}" srcOrd="0" destOrd="0" presId="urn:microsoft.com/office/officeart/2005/8/layout/hList1"/>
    <dgm:cxn modelId="{9AB0A55E-5520-49EE-A76D-543032E8CFA1}" type="presParOf" srcId="{253258F6-79A4-4CC8-A619-76AED15CB505}" destId="{C33C7BCF-F25C-407A-9E8F-C17EAFAC6363}" srcOrd="1" destOrd="0" presId="urn:microsoft.com/office/officeart/2005/8/layout/hList1"/>
    <dgm:cxn modelId="{E1DA3A59-F070-40EB-A7F6-0183D5715744}" type="presParOf" srcId="{161464C4-E6CE-4A5D-9548-D8382040E776}" destId="{EDC8A4C9-2A05-4BC2-86A1-BA1B6A67F15E}" srcOrd="3" destOrd="0" presId="urn:microsoft.com/office/officeart/2005/8/layout/hList1"/>
    <dgm:cxn modelId="{2CE86729-253A-4A60-AC5C-794FFBEC3245}" type="presParOf" srcId="{161464C4-E6CE-4A5D-9548-D8382040E776}" destId="{A091C21F-1740-49CA-AAD1-1A7C010D159F}" srcOrd="4" destOrd="0" presId="urn:microsoft.com/office/officeart/2005/8/layout/hList1"/>
    <dgm:cxn modelId="{97A36F71-C33F-4863-87E4-EB19BFD4B2E9}" type="presParOf" srcId="{A091C21F-1740-49CA-AAD1-1A7C010D159F}" destId="{F4324DB0-5627-4C3E-81AE-6291BB34CE11}" srcOrd="0" destOrd="0" presId="urn:microsoft.com/office/officeart/2005/8/layout/hList1"/>
    <dgm:cxn modelId="{922F4D14-B81D-4BAA-97F6-9EBBB98C128B}" type="presParOf" srcId="{A091C21F-1740-49CA-AAD1-1A7C010D159F}" destId="{51A7263C-A26B-4693-ABD9-DD7FAE1940C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0EFE97-DBF9-473B-AB99-60A7DB4158B2}" type="doc">
      <dgm:prSet loTypeId="urn:microsoft.com/office/officeart/2005/8/layout/hList1" loCatId="list" qsTypeId="urn:microsoft.com/office/officeart/2005/8/quickstyle/3d3" qsCatId="3D" csTypeId="urn:microsoft.com/office/officeart/2005/8/colors/accent1_2" csCatId="accent1" phldr="1"/>
      <dgm:spPr/>
      <dgm:t>
        <a:bodyPr/>
        <a:lstStyle/>
        <a:p>
          <a:endParaRPr lang="ru-RU"/>
        </a:p>
      </dgm:t>
    </dgm:pt>
    <dgm:pt modelId="{4AE4D5DC-269F-4B64-AF82-3F179D2DBE4F}">
      <dgm:prSet phldrT="[Текст]" custT="1"/>
      <dgm:spPr/>
      <dgm:t>
        <a:bodyPr/>
        <a:lstStyle/>
        <a:p>
          <a:r>
            <a:rPr lang="ru-RU" sz="2000" b="1" dirty="0" smtClean="0">
              <a:latin typeface="Times New Roman" pitchFamily="18" charset="0"/>
              <a:ea typeface="宋体" pitchFamily="2" charset="-122"/>
              <a:cs typeface="Times New Roman" pitchFamily="18" charset="0"/>
            </a:rPr>
            <a:t>Антибиотики</a:t>
          </a:r>
          <a:endParaRPr lang="ru-RU" sz="2800" dirty="0">
            <a:latin typeface="Times New Roman" pitchFamily="18" charset="0"/>
            <a:cs typeface="Times New Roman" pitchFamily="18" charset="0"/>
          </a:endParaRPr>
        </a:p>
      </dgm:t>
    </dgm:pt>
    <dgm:pt modelId="{FD52CDCC-4D7D-4B8A-8AFC-DC8DA8C0CA4D}" type="sibTrans" cxnId="{2464FEB4-EB52-4820-9AA7-070FBD171795}">
      <dgm:prSet/>
      <dgm:spPr/>
      <dgm:t>
        <a:bodyPr/>
        <a:lstStyle/>
        <a:p>
          <a:endParaRPr lang="ru-RU"/>
        </a:p>
      </dgm:t>
    </dgm:pt>
    <dgm:pt modelId="{5038C410-238C-46E7-A0FF-CF2C3B1A352B}" type="parTrans" cxnId="{2464FEB4-EB52-4820-9AA7-070FBD171795}">
      <dgm:prSet/>
      <dgm:spPr/>
      <dgm:t>
        <a:bodyPr/>
        <a:lstStyle/>
        <a:p>
          <a:endParaRPr lang="ru-RU"/>
        </a:p>
      </dgm:t>
    </dgm:pt>
    <dgm:pt modelId="{DA546750-BE4C-404F-8DBA-C7FD8904540B}">
      <dgm:prSet phldrT="[Текст]" custT="1"/>
      <dgm:spPr>
        <a:solidFill>
          <a:srgbClr val="00B0F0">
            <a:alpha val="33000"/>
          </a:srgbClr>
        </a:solidFill>
      </dgm:spPr>
      <dgm:t>
        <a:bodyPr/>
        <a:lstStyle/>
        <a:p>
          <a:r>
            <a:rPr lang="ru-RU" sz="1800" b="1" u="none" dirty="0" smtClean="0">
              <a:latin typeface="Times New Roman" panose="02020603050405020304" pitchFamily="18" charset="0"/>
              <a:cs typeface="Times New Roman" panose="02020603050405020304" pitchFamily="18" charset="0"/>
            </a:rPr>
            <a:t>Режим: до начала применения и весь период применения – периодически (еженедельно, 1 раз в две недели)</a:t>
          </a:r>
          <a:endParaRPr lang="ru-RU" sz="1800" b="1" u="none" dirty="0">
            <a:latin typeface="Times New Roman" pitchFamily="18" charset="0"/>
            <a:cs typeface="Times New Roman" pitchFamily="18" charset="0"/>
          </a:endParaRPr>
        </a:p>
      </dgm:t>
    </dgm:pt>
    <dgm:pt modelId="{FB0D8C2C-37CD-4712-BD2D-F48ABC5C0A08}" type="sibTrans" cxnId="{4AE9D120-BFD0-4AEA-AE4F-E0649B438C6E}">
      <dgm:prSet/>
      <dgm:spPr/>
      <dgm:t>
        <a:bodyPr/>
        <a:lstStyle/>
        <a:p>
          <a:endParaRPr lang="ru-RU"/>
        </a:p>
      </dgm:t>
    </dgm:pt>
    <dgm:pt modelId="{70073043-63D9-48E8-954D-919FA93804BA}" type="parTrans" cxnId="{4AE9D120-BFD0-4AEA-AE4F-E0649B438C6E}">
      <dgm:prSet/>
      <dgm:spPr/>
      <dgm:t>
        <a:bodyPr/>
        <a:lstStyle/>
        <a:p>
          <a:endParaRPr lang="ru-RU"/>
        </a:p>
      </dgm:t>
    </dgm:pt>
    <dgm:pt modelId="{D6E4C2B3-70F2-44B4-9BB4-3BAE5CFD6984}">
      <dgm:prSet phldrT="[Текст]" custT="1"/>
      <dgm:spPr>
        <a:solidFill>
          <a:srgbClr val="0070C0"/>
        </a:solidFill>
      </dgm:spPr>
      <dgm:t>
        <a:bodyPr/>
        <a:lstStyle/>
        <a:p>
          <a:r>
            <a:rPr lang="ru-RU" sz="2800" dirty="0" smtClean="0">
              <a:latin typeface="Times New Roman" pitchFamily="18" charset="0"/>
              <a:cs typeface="Times New Roman" pitchFamily="18" charset="0"/>
            </a:rPr>
            <a:t>Бактериофаги</a:t>
          </a:r>
          <a:endParaRPr lang="ru-RU" sz="2800" dirty="0">
            <a:latin typeface="Times New Roman" pitchFamily="18" charset="0"/>
            <a:cs typeface="Times New Roman" pitchFamily="18" charset="0"/>
          </a:endParaRPr>
        </a:p>
      </dgm:t>
    </dgm:pt>
    <dgm:pt modelId="{BA72ADAC-28E4-46D2-B2CD-D3C62FB324D7}" type="sibTrans" cxnId="{F91FB833-9D96-49DA-B51A-B936FB6DB1F0}">
      <dgm:prSet/>
      <dgm:spPr/>
      <dgm:t>
        <a:bodyPr/>
        <a:lstStyle/>
        <a:p>
          <a:endParaRPr lang="ru-RU"/>
        </a:p>
      </dgm:t>
    </dgm:pt>
    <dgm:pt modelId="{9E679039-688C-4E95-8F39-12A7FD2701E2}" type="parTrans" cxnId="{F91FB833-9D96-49DA-B51A-B936FB6DB1F0}">
      <dgm:prSet/>
      <dgm:spPr/>
      <dgm:t>
        <a:bodyPr/>
        <a:lstStyle/>
        <a:p>
          <a:endParaRPr lang="ru-RU"/>
        </a:p>
      </dgm:t>
    </dgm:pt>
    <dgm:pt modelId="{F10BA3DC-B605-4D91-B4F5-760E6ECA9045}">
      <dgm:prSet phldrT="[Текст]" custT="1"/>
      <dgm:spPr>
        <a:solidFill>
          <a:schemeClr val="accent2">
            <a:alpha val="66000"/>
          </a:schemeClr>
        </a:solidFill>
      </dgm:spPr>
      <dgm:t>
        <a:bodyPr/>
        <a:lstStyle/>
        <a:p>
          <a:r>
            <a:rPr lang="ru-RU" sz="1600" b="1" u="sng" dirty="0" smtClean="0">
              <a:latin typeface="Times New Roman" panose="02020603050405020304" pitchFamily="18" charset="0"/>
              <a:cs typeface="Times New Roman" panose="02020603050405020304" pitchFamily="18" charset="0"/>
            </a:rPr>
            <a:t>При обычной эпидемиологической обстановке</a:t>
          </a:r>
          <a:endParaRPr lang="ru-RU" sz="1600" b="1" dirty="0">
            <a:latin typeface="Times New Roman" pitchFamily="18" charset="0"/>
            <a:cs typeface="Times New Roman" pitchFamily="18" charset="0"/>
          </a:endParaRPr>
        </a:p>
      </dgm:t>
    </dgm:pt>
    <dgm:pt modelId="{7DEA6951-6113-4AB7-A494-B8574FA390DF}" type="sibTrans" cxnId="{9CBC099A-FA00-41CA-B356-D8DA133D8AEB}">
      <dgm:prSet/>
      <dgm:spPr/>
      <dgm:t>
        <a:bodyPr/>
        <a:lstStyle/>
        <a:p>
          <a:endParaRPr lang="ru-RU"/>
        </a:p>
      </dgm:t>
    </dgm:pt>
    <dgm:pt modelId="{E8195052-E386-461E-8335-6295664E5947}" type="parTrans" cxnId="{9CBC099A-FA00-41CA-B356-D8DA133D8AEB}">
      <dgm:prSet/>
      <dgm:spPr/>
      <dgm:t>
        <a:bodyPr/>
        <a:lstStyle/>
        <a:p>
          <a:endParaRPr lang="ru-RU"/>
        </a:p>
      </dgm:t>
    </dgm:pt>
    <dgm:pt modelId="{DB017C87-7AFF-4944-B1D4-2EED753190FA}">
      <dgm:prSet phldrT="[Текст]" custT="1"/>
      <dgm:spPr>
        <a:solidFill>
          <a:schemeClr val="accent2"/>
        </a:solidFill>
      </dgm:spPr>
      <dgm:t>
        <a:bodyPr/>
        <a:lstStyle/>
        <a:p>
          <a:r>
            <a:rPr lang="ru-RU" sz="2400" b="1" dirty="0" err="1" smtClean="0">
              <a:latin typeface="Times New Roman" pitchFamily="18" charset="0"/>
              <a:ea typeface="宋体" pitchFamily="2" charset="-122"/>
              <a:cs typeface="Times New Roman" pitchFamily="18" charset="0"/>
            </a:rPr>
            <a:t>Дезинфектанты</a:t>
          </a:r>
          <a:endParaRPr lang="ru-RU" sz="2400" b="1" dirty="0" smtClean="0">
            <a:latin typeface="Times New Roman" pitchFamily="18" charset="0"/>
            <a:ea typeface="宋体" pitchFamily="2" charset="-122"/>
            <a:cs typeface="Times New Roman" pitchFamily="18" charset="0"/>
          </a:endParaRPr>
        </a:p>
        <a:p>
          <a:r>
            <a:rPr lang="ru-RU" sz="2400" b="1" dirty="0" smtClean="0">
              <a:latin typeface="Times New Roman" pitchFamily="18" charset="0"/>
              <a:ea typeface="宋体" pitchFamily="2" charset="-122"/>
              <a:cs typeface="Times New Roman" pitchFamily="18" charset="0"/>
            </a:rPr>
            <a:t>антисептики</a:t>
          </a:r>
          <a:endParaRPr lang="ru-RU" sz="2400" dirty="0">
            <a:latin typeface="Times New Roman" pitchFamily="18" charset="0"/>
            <a:cs typeface="Times New Roman" pitchFamily="18" charset="0"/>
          </a:endParaRPr>
        </a:p>
      </dgm:t>
    </dgm:pt>
    <dgm:pt modelId="{349F497D-41EC-4ADB-9475-E06D89462F8D}" type="sibTrans" cxnId="{E2705952-2A19-4F01-887E-C1607202A9C2}">
      <dgm:prSet/>
      <dgm:spPr/>
      <dgm:t>
        <a:bodyPr/>
        <a:lstStyle/>
        <a:p>
          <a:endParaRPr lang="ru-RU"/>
        </a:p>
      </dgm:t>
    </dgm:pt>
    <dgm:pt modelId="{014D362D-B8F9-47B2-9CEB-79C25CDD899D}" type="parTrans" cxnId="{E2705952-2A19-4F01-887E-C1607202A9C2}">
      <dgm:prSet/>
      <dgm:spPr/>
      <dgm:t>
        <a:bodyPr/>
        <a:lstStyle/>
        <a:p>
          <a:endParaRPr lang="ru-RU"/>
        </a:p>
      </dgm:t>
    </dgm:pt>
    <dgm:pt modelId="{FF03BC6C-34FD-40FF-A4BB-935A37714DB9}">
      <dgm:prSet phldrT="[Текст]" custT="1"/>
      <dgm:spPr/>
      <dgm:t>
        <a:bodyPr/>
        <a:lstStyle/>
        <a:p>
          <a:r>
            <a:rPr lang="ru-RU" sz="2000" b="1" dirty="0" smtClean="0">
              <a:latin typeface="Times New Roman" pitchFamily="18" charset="0"/>
              <a:ea typeface="宋体" pitchFamily="2" charset="-122"/>
              <a:cs typeface="Times New Roman" pitchFamily="18" charset="0"/>
            </a:rPr>
            <a:t> </a:t>
          </a:r>
          <a:r>
            <a:rPr lang="ru-RU" sz="1600" b="1" dirty="0" smtClean="0">
              <a:latin typeface="Times New Roman" panose="02020603050405020304" pitchFamily="18" charset="0"/>
              <a:cs typeface="Times New Roman" panose="02020603050405020304" pitchFamily="18" charset="0"/>
            </a:rPr>
            <a:t>Режим: постоянно</a:t>
          </a:r>
          <a:endParaRPr lang="ru-RU" sz="1600" dirty="0">
            <a:latin typeface="Times New Roman" pitchFamily="18" charset="0"/>
            <a:cs typeface="Times New Roman" pitchFamily="18" charset="0"/>
          </a:endParaRPr>
        </a:p>
      </dgm:t>
    </dgm:pt>
    <dgm:pt modelId="{A9C61A57-2208-4485-B0D7-8C9DB494C919}" type="parTrans" cxnId="{B38F6614-23D9-4D38-9B41-F29CE3311A2F}">
      <dgm:prSet/>
      <dgm:spPr/>
      <dgm:t>
        <a:bodyPr/>
        <a:lstStyle/>
        <a:p>
          <a:endParaRPr lang="ru-RU"/>
        </a:p>
      </dgm:t>
    </dgm:pt>
    <dgm:pt modelId="{B169E474-EA92-41AB-BF1B-4295D75CBA35}" type="sibTrans" cxnId="{B38F6614-23D9-4D38-9B41-F29CE3311A2F}">
      <dgm:prSet/>
      <dgm:spPr/>
      <dgm:t>
        <a:bodyPr/>
        <a:lstStyle/>
        <a:p>
          <a:endParaRPr lang="ru-RU"/>
        </a:p>
      </dgm:t>
    </dgm:pt>
    <dgm:pt modelId="{03C6704D-9F4E-4A9A-BC56-56F881C44982}">
      <dgm:prSet custT="1"/>
      <dgm:spPr/>
      <dgm:t>
        <a:bodyPr/>
        <a:lstStyle/>
        <a:p>
          <a:r>
            <a:rPr lang="ru-RU" sz="1600" b="1" dirty="0" smtClean="0">
              <a:latin typeface="Times New Roman" panose="02020603050405020304" pitchFamily="18" charset="0"/>
              <a:cs typeface="Times New Roman" panose="02020603050405020304" pitchFamily="18" charset="0"/>
            </a:rPr>
            <a:t>Тип: сплошной (тотальный)</a:t>
          </a:r>
          <a:endParaRPr lang="ru-RU" sz="1600" dirty="0">
            <a:latin typeface="Times New Roman" panose="02020603050405020304" pitchFamily="18" charset="0"/>
            <a:cs typeface="Times New Roman" panose="02020603050405020304" pitchFamily="18" charset="0"/>
          </a:endParaRPr>
        </a:p>
      </dgm:t>
    </dgm:pt>
    <dgm:pt modelId="{562AA780-2621-45CA-A39F-61D67EBE48F8}" type="parTrans" cxnId="{D36D2B2A-9937-4DB3-A6DD-F95A8A0DBFAA}">
      <dgm:prSet/>
      <dgm:spPr/>
      <dgm:t>
        <a:bodyPr/>
        <a:lstStyle/>
        <a:p>
          <a:endParaRPr lang="ru-RU"/>
        </a:p>
      </dgm:t>
    </dgm:pt>
    <dgm:pt modelId="{F5C30F34-804A-40CA-A5FC-6F9C7F8A1824}" type="sibTrans" cxnId="{D36D2B2A-9937-4DB3-A6DD-F95A8A0DBFAA}">
      <dgm:prSet/>
      <dgm:spPr/>
      <dgm:t>
        <a:bodyPr/>
        <a:lstStyle/>
        <a:p>
          <a:endParaRPr lang="ru-RU"/>
        </a:p>
      </dgm:t>
    </dgm:pt>
    <dgm:pt modelId="{A954645B-4D3B-4FFC-A76B-FB3C6BDBE917}">
      <dgm:prSet custT="1"/>
      <dgm:spPr/>
      <dgm:t>
        <a:bodyPr/>
        <a:lstStyle/>
        <a:p>
          <a:r>
            <a:rPr lang="ru-RU" sz="1600" b="1" dirty="0" smtClean="0">
              <a:latin typeface="Times New Roman" panose="02020603050405020304" pitchFamily="18" charset="0"/>
              <a:cs typeface="Times New Roman" panose="02020603050405020304" pitchFamily="18" charset="0"/>
            </a:rPr>
            <a:t>Усиленный за актуальными микроорганизмами  (</a:t>
          </a:r>
          <a:r>
            <a:rPr lang="en-US" sz="1600" b="1" dirty="0" smtClean="0">
              <a:latin typeface="Times New Roman" panose="02020603050405020304" pitchFamily="18" charset="0"/>
              <a:cs typeface="Times New Roman" panose="02020603050405020304" pitchFamily="18" charset="0"/>
            </a:rPr>
            <a:t>MRSA</a:t>
          </a:r>
          <a:r>
            <a:rPr lang="ru-RU" sz="1600" b="1"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dgm:t>
    </dgm:pt>
    <dgm:pt modelId="{6407597F-7051-4A60-8530-CB9B29F6EE31}" type="parTrans" cxnId="{A94AEA91-97A2-4B5F-9376-02E42D299320}">
      <dgm:prSet/>
      <dgm:spPr/>
      <dgm:t>
        <a:bodyPr/>
        <a:lstStyle/>
        <a:p>
          <a:endParaRPr lang="ru-RU"/>
        </a:p>
      </dgm:t>
    </dgm:pt>
    <dgm:pt modelId="{A99B7F07-1E71-4A46-9AF9-EED3D94BE3BB}" type="sibTrans" cxnId="{A94AEA91-97A2-4B5F-9376-02E42D299320}">
      <dgm:prSet/>
      <dgm:spPr/>
      <dgm:t>
        <a:bodyPr/>
        <a:lstStyle/>
        <a:p>
          <a:endParaRPr lang="ru-RU"/>
        </a:p>
      </dgm:t>
    </dgm:pt>
    <dgm:pt modelId="{518F7FAB-71E3-4E12-AF8E-544B99830095}">
      <dgm:prSet custT="1"/>
      <dgm:spPr/>
      <dgm:t>
        <a:bodyPr/>
        <a:lstStyle/>
        <a:p>
          <a:r>
            <a:rPr lang="ru-RU" sz="1600" b="1" dirty="0" smtClean="0">
              <a:latin typeface="Times New Roman" panose="02020603050405020304" pitchFamily="18" charset="0"/>
              <a:cs typeface="Times New Roman" panose="02020603050405020304" pitchFamily="18" charset="0"/>
            </a:rPr>
            <a:t>Возможность молекулярно-генетического мониторинга</a:t>
          </a:r>
          <a:endParaRPr lang="ru-RU" sz="1600" dirty="0">
            <a:latin typeface="Times New Roman" panose="02020603050405020304" pitchFamily="18" charset="0"/>
            <a:cs typeface="Times New Roman" panose="02020603050405020304" pitchFamily="18" charset="0"/>
          </a:endParaRPr>
        </a:p>
      </dgm:t>
    </dgm:pt>
    <dgm:pt modelId="{F106F911-9B96-459C-B118-A6CF21557317}" type="parTrans" cxnId="{54A09979-E8CA-4D05-A37C-3E9E1FD90502}">
      <dgm:prSet/>
      <dgm:spPr/>
      <dgm:t>
        <a:bodyPr/>
        <a:lstStyle/>
        <a:p>
          <a:endParaRPr lang="ru-RU"/>
        </a:p>
      </dgm:t>
    </dgm:pt>
    <dgm:pt modelId="{DBA54D67-9826-42CD-A276-905CEC0F7783}" type="sibTrans" cxnId="{54A09979-E8CA-4D05-A37C-3E9E1FD90502}">
      <dgm:prSet/>
      <dgm:spPr/>
      <dgm:t>
        <a:bodyPr/>
        <a:lstStyle/>
        <a:p>
          <a:endParaRPr lang="ru-RU"/>
        </a:p>
      </dgm:t>
    </dgm:pt>
    <dgm:pt modelId="{57D724F8-5D28-4802-B028-41BE3906702C}">
      <dgm:prSet custT="1"/>
      <dgm:spPr/>
      <dgm:t>
        <a:bodyPr/>
        <a:lstStyle/>
        <a:p>
          <a:r>
            <a:rPr lang="ru-RU" sz="1600" b="1" dirty="0" smtClean="0">
              <a:latin typeface="Times New Roman" panose="02020603050405020304" pitchFamily="18" charset="0"/>
              <a:cs typeface="Times New Roman" panose="02020603050405020304" pitchFamily="18" charset="0"/>
            </a:rPr>
            <a:t>Наличие программного обеспечения</a:t>
          </a:r>
          <a:endParaRPr lang="ru-RU" sz="1600" dirty="0">
            <a:latin typeface="Times New Roman" panose="02020603050405020304" pitchFamily="18" charset="0"/>
            <a:cs typeface="Times New Roman" panose="02020603050405020304" pitchFamily="18" charset="0"/>
          </a:endParaRPr>
        </a:p>
      </dgm:t>
    </dgm:pt>
    <dgm:pt modelId="{A32319D7-9D5C-42DB-AA3E-C3256C87D03E}" type="parTrans" cxnId="{66A6474E-ADAF-4563-A848-4BB633ED34CC}">
      <dgm:prSet/>
      <dgm:spPr/>
      <dgm:t>
        <a:bodyPr/>
        <a:lstStyle/>
        <a:p>
          <a:endParaRPr lang="ru-RU"/>
        </a:p>
      </dgm:t>
    </dgm:pt>
    <dgm:pt modelId="{3A1D8F0A-21C4-4629-9812-38E050010990}" type="sibTrans" cxnId="{66A6474E-ADAF-4563-A848-4BB633ED34CC}">
      <dgm:prSet/>
      <dgm:spPr/>
      <dgm:t>
        <a:bodyPr/>
        <a:lstStyle/>
        <a:p>
          <a:endParaRPr lang="ru-RU"/>
        </a:p>
      </dgm:t>
    </dgm:pt>
    <dgm:pt modelId="{DBC07D2B-4E05-4F03-9B4B-7978FE2D729F}">
      <dgm:prSet custT="1"/>
      <dgm:spPr/>
      <dgm:t>
        <a:bodyPr/>
        <a:lstStyle/>
        <a:p>
          <a:r>
            <a:rPr lang="ru-RU" sz="1600" b="1" dirty="0" smtClean="0">
              <a:latin typeface="Times New Roman" panose="02020603050405020304" pitchFamily="18" charset="0"/>
              <a:cs typeface="Times New Roman" panose="02020603050405020304" pitchFamily="18" charset="0"/>
            </a:rPr>
            <a:t>Наличие специалистов  (клинический фармаколог) </a:t>
          </a:r>
          <a:endParaRPr lang="ru-RU" sz="1600" dirty="0">
            <a:latin typeface="Times New Roman" panose="02020603050405020304" pitchFamily="18" charset="0"/>
            <a:cs typeface="Times New Roman" panose="02020603050405020304" pitchFamily="18" charset="0"/>
          </a:endParaRPr>
        </a:p>
      </dgm:t>
    </dgm:pt>
    <dgm:pt modelId="{6B5349A1-7D9F-42E3-97DB-35FFD0D0C1B2}" type="parTrans" cxnId="{C0CC4B73-AB91-4935-9CA2-F3194FD082DD}">
      <dgm:prSet/>
      <dgm:spPr/>
      <dgm:t>
        <a:bodyPr/>
        <a:lstStyle/>
        <a:p>
          <a:endParaRPr lang="ru-RU"/>
        </a:p>
      </dgm:t>
    </dgm:pt>
    <dgm:pt modelId="{CC9E7833-6E39-4236-8853-E454CCF0F6BF}" type="sibTrans" cxnId="{C0CC4B73-AB91-4935-9CA2-F3194FD082DD}">
      <dgm:prSet/>
      <dgm:spPr/>
      <dgm:t>
        <a:bodyPr/>
        <a:lstStyle/>
        <a:p>
          <a:endParaRPr lang="ru-RU"/>
        </a:p>
      </dgm:t>
    </dgm:pt>
    <dgm:pt modelId="{09652586-4F7A-463C-8F4D-D00663FAF442}">
      <dgm:prSet phldrT="[Текст]" custT="1"/>
      <dgm:spPr>
        <a:solidFill>
          <a:schemeClr val="accent2">
            <a:alpha val="66000"/>
          </a:schemeClr>
        </a:solidFill>
      </dgm:spPr>
      <dgm:t>
        <a:bodyPr/>
        <a:lstStyle/>
        <a:p>
          <a:r>
            <a:rPr lang="ru-RU" sz="1600" b="1" dirty="0" smtClean="0">
              <a:latin typeface="Times New Roman" panose="02020603050405020304" pitchFamily="18" charset="0"/>
              <a:cs typeface="Times New Roman" panose="02020603050405020304" pitchFamily="18" charset="0"/>
            </a:rPr>
            <a:t>Режим: периодически (ежеквартально)</a:t>
          </a:r>
          <a:endParaRPr lang="ru-RU" sz="1600" dirty="0">
            <a:latin typeface="Times New Roman" panose="02020603050405020304" pitchFamily="18" charset="0"/>
            <a:cs typeface="Times New Roman" panose="02020603050405020304" pitchFamily="18" charset="0"/>
          </a:endParaRPr>
        </a:p>
      </dgm:t>
    </dgm:pt>
    <dgm:pt modelId="{BC99AF36-1170-4CDE-9AD7-15D8F3958676}" type="parTrans" cxnId="{7A24C642-B3A1-4921-865D-2FA4A49878B6}">
      <dgm:prSet/>
      <dgm:spPr/>
      <dgm:t>
        <a:bodyPr/>
        <a:lstStyle/>
        <a:p>
          <a:endParaRPr lang="ru-RU"/>
        </a:p>
      </dgm:t>
    </dgm:pt>
    <dgm:pt modelId="{A10DCFC2-D485-425F-A251-1C6DCD02A7EE}" type="sibTrans" cxnId="{7A24C642-B3A1-4921-865D-2FA4A49878B6}">
      <dgm:prSet/>
      <dgm:spPr/>
      <dgm:t>
        <a:bodyPr/>
        <a:lstStyle/>
        <a:p>
          <a:endParaRPr lang="ru-RU"/>
        </a:p>
      </dgm:t>
    </dgm:pt>
    <dgm:pt modelId="{16765C0E-1C04-4A73-88BA-11FCF8BA3180}">
      <dgm:prSet phldrT="[Текст]" custT="1"/>
      <dgm:spPr>
        <a:solidFill>
          <a:schemeClr val="accent2">
            <a:alpha val="66000"/>
          </a:schemeClr>
        </a:solidFill>
      </dgm:spPr>
      <dgm:t>
        <a:bodyPr/>
        <a:lstStyle/>
        <a:p>
          <a:r>
            <a:rPr lang="ru-RU" sz="1600" b="1" dirty="0" smtClean="0">
              <a:latin typeface="Times New Roman" panose="02020603050405020304" pitchFamily="18" charset="0"/>
              <a:cs typeface="Times New Roman" panose="02020603050405020304" pitchFamily="18" charset="0"/>
            </a:rPr>
            <a:t>Тип: направленный, сплошной, комбинированный</a:t>
          </a:r>
          <a:endParaRPr lang="ru-RU" sz="1600" dirty="0">
            <a:latin typeface="Times New Roman" panose="02020603050405020304" pitchFamily="18" charset="0"/>
            <a:cs typeface="Times New Roman" panose="02020603050405020304" pitchFamily="18" charset="0"/>
          </a:endParaRPr>
        </a:p>
      </dgm:t>
    </dgm:pt>
    <dgm:pt modelId="{47A6C4EB-8989-4271-BC63-00275EFEEF6F}" type="parTrans" cxnId="{BD829496-008C-44E5-993B-28844E02D1D0}">
      <dgm:prSet/>
      <dgm:spPr/>
      <dgm:t>
        <a:bodyPr/>
        <a:lstStyle/>
        <a:p>
          <a:endParaRPr lang="ru-RU"/>
        </a:p>
      </dgm:t>
    </dgm:pt>
    <dgm:pt modelId="{9F0C1D2A-3033-4E49-BB58-4BCB8F6EA04F}" type="sibTrans" cxnId="{BD829496-008C-44E5-993B-28844E02D1D0}">
      <dgm:prSet/>
      <dgm:spPr/>
      <dgm:t>
        <a:bodyPr/>
        <a:lstStyle/>
        <a:p>
          <a:endParaRPr lang="ru-RU"/>
        </a:p>
      </dgm:t>
    </dgm:pt>
    <dgm:pt modelId="{BF9BA603-68C3-4251-932B-D4F09F641314}">
      <dgm:prSet phldrT="[Текст]" custT="1"/>
      <dgm:spPr>
        <a:solidFill>
          <a:schemeClr val="accent2">
            <a:alpha val="66000"/>
          </a:schemeClr>
        </a:solidFill>
      </dgm:spPr>
      <dgm:t>
        <a:bodyPr/>
        <a:lstStyle/>
        <a:p>
          <a:r>
            <a:rPr lang="ru-RU" sz="1600" b="1" u="sng" dirty="0" smtClean="0">
              <a:latin typeface="Times New Roman" panose="02020603050405020304" pitchFamily="18" charset="0"/>
              <a:cs typeface="Times New Roman" panose="02020603050405020304" pitchFamily="18" charset="0"/>
            </a:rPr>
            <a:t>При ухудшении эпидемической обстановки - усиленный</a:t>
          </a:r>
          <a:endParaRPr lang="ru-RU" sz="1600" dirty="0">
            <a:latin typeface="Times New Roman" panose="02020603050405020304" pitchFamily="18" charset="0"/>
            <a:cs typeface="Times New Roman" panose="02020603050405020304" pitchFamily="18" charset="0"/>
          </a:endParaRPr>
        </a:p>
      </dgm:t>
    </dgm:pt>
    <dgm:pt modelId="{BF7210A4-6FF4-4934-A09D-8603CAB80D95}" type="parTrans" cxnId="{E8223866-4492-4D99-9182-5E4A60FF0014}">
      <dgm:prSet/>
      <dgm:spPr/>
      <dgm:t>
        <a:bodyPr/>
        <a:lstStyle/>
        <a:p>
          <a:endParaRPr lang="ru-RU"/>
        </a:p>
      </dgm:t>
    </dgm:pt>
    <dgm:pt modelId="{16FD34FC-3572-45F8-9AE0-83C500B63E4A}" type="sibTrans" cxnId="{E8223866-4492-4D99-9182-5E4A60FF0014}">
      <dgm:prSet/>
      <dgm:spPr/>
      <dgm:t>
        <a:bodyPr/>
        <a:lstStyle/>
        <a:p>
          <a:endParaRPr lang="ru-RU"/>
        </a:p>
      </dgm:t>
    </dgm:pt>
    <dgm:pt modelId="{F8F6D88D-7F82-48F0-8706-5AFE50BC3C85}">
      <dgm:prSet phldrT="[Текст]" custT="1"/>
      <dgm:spPr>
        <a:solidFill>
          <a:schemeClr val="accent2">
            <a:alpha val="66000"/>
          </a:schemeClr>
        </a:solidFill>
      </dgm:spPr>
      <dgm:t>
        <a:bodyPr/>
        <a:lstStyle/>
        <a:p>
          <a:r>
            <a:rPr lang="ru-RU" sz="1600" b="1" dirty="0" smtClean="0">
              <a:latin typeface="Times New Roman" pitchFamily="18" charset="0"/>
              <a:cs typeface="Times New Roman" pitchFamily="18" charset="0"/>
            </a:rPr>
            <a:t> </a:t>
          </a:r>
          <a:endParaRPr lang="ru-RU" sz="1600" dirty="0">
            <a:latin typeface="Times New Roman" panose="02020603050405020304" pitchFamily="18" charset="0"/>
            <a:cs typeface="Times New Roman" panose="02020603050405020304" pitchFamily="18" charset="0"/>
          </a:endParaRPr>
        </a:p>
      </dgm:t>
    </dgm:pt>
    <dgm:pt modelId="{5229BCA5-00F4-4EE6-8C78-F127BF8D4DC3}" type="parTrans" cxnId="{0087FC13-EE95-463D-BB8D-3076D523C9A3}">
      <dgm:prSet/>
      <dgm:spPr/>
      <dgm:t>
        <a:bodyPr/>
        <a:lstStyle/>
        <a:p>
          <a:endParaRPr lang="ru-RU"/>
        </a:p>
      </dgm:t>
    </dgm:pt>
    <dgm:pt modelId="{4917349F-7A59-4686-8293-81F30C827383}" type="sibTrans" cxnId="{0087FC13-EE95-463D-BB8D-3076D523C9A3}">
      <dgm:prSet/>
      <dgm:spPr/>
      <dgm:t>
        <a:bodyPr/>
        <a:lstStyle/>
        <a:p>
          <a:endParaRPr lang="ru-RU"/>
        </a:p>
      </dgm:t>
    </dgm:pt>
    <dgm:pt modelId="{2FBB7243-7AC3-494E-B853-44B7F0A6FD12}">
      <dgm:prSet phldrT="[Текст]" custT="1"/>
      <dgm:spPr>
        <a:solidFill>
          <a:srgbClr val="00B0F0">
            <a:alpha val="33000"/>
          </a:srgbClr>
        </a:solidFill>
      </dgm:spPr>
      <dgm:t>
        <a:bodyPr/>
        <a:lstStyle/>
        <a:p>
          <a:r>
            <a:rPr lang="ru-RU" sz="1800" b="1" u="none" dirty="0" smtClean="0">
              <a:latin typeface="Times New Roman" panose="02020603050405020304" pitchFamily="18" charset="0"/>
              <a:cs typeface="Times New Roman" panose="02020603050405020304" pitchFamily="18" charset="0"/>
            </a:rPr>
            <a:t>Тип: направленный на отделения, где применяют бактериофаг и на категории пациентов, которым может быть назначено применение бактериофагов</a:t>
          </a:r>
          <a:endParaRPr lang="ru-RU" sz="1800" u="none" dirty="0">
            <a:latin typeface="Times New Roman" panose="02020603050405020304" pitchFamily="18" charset="0"/>
            <a:cs typeface="Times New Roman" panose="02020603050405020304" pitchFamily="18" charset="0"/>
          </a:endParaRPr>
        </a:p>
      </dgm:t>
    </dgm:pt>
    <dgm:pt modelId="{DCC3A25D-6D96-48E1-A633-C70E0ACFA9CC}" type="parTrans" cxnId="{7A93083C-CE3B-4526-B476-86ABCEEF1402}">
      <dgm:prSet/>
      <dgm:spPr/>
      <dgm:t>
        <a:bodyPr/>
        <a:lstStyle/>
        <a:p>
          <a:endParaRPr lang="ru-RU"/>
        </a:p>
      </dgm:t>
    </dgm:pt>
    <dgm:pt modelId="{C1EE506F-49D3-418E-BCA4-69E3DA3780CE}" type="sibTrans" cxnId="{7A93083C-CE3B-4526-B476-86ABCEEF1402}">
      <dgm:prSet/>
      <dgm:spPr/>
      <dgm:t>
        <a:bodyPr/>
        <a:lstStyle/>
        <a:p>
          <a:endParaRPr lang="ru-RU"/>
        </a:p>
      </dgm:t>
    </dgm:pt>
    <dgm:pt modelId="{161464C4-E6CE-4A5D-9548-D8382040E776}" type="pres">
      <dgm:prSet presAssocID="{2A0EFE97-DBF9-473B-AB99-60A7DB4158B2}" presName="Name0" presStyleCnt="0">
        <dgm:presLayoutVars>
          <dgm:dir/>
          <dgm:animLvl val="lvl"/>
          <dgm:resizeHandles val="exact"/>
        </dgm:presLayoutVars>
      </dgm:prSet>
      <dgm:spPr/>
      <dgm:t>
        <a:bodyPr/>
        <a:lstStyle/>
        <a:p>
          <a:endParaRPr lang="ru-RU"/>
        </a:p>
      </dgm:t>
    </dgm:pt>
    <dgm:pt modelId="{6871DE9E-93D6-47AF-A5CB-019A2CC4F79A}" type="pres">
      <dgm:prSet presAssocID="{4AE4D5DC-269F-4B64-AF82-3F179D2DBE4F}" presName="composite" presStyleCnt="0"/>
      <dgm:spPr/>
    </dgm:pt>
    <dgm:pt modelId="{03E3877C-FB2F-4414-8086-C8B806F9E67B}" type="pres">
      <dgm:prSet presAssocID="{4AE4D5DC-269F-4B64-AF82-3F179D2DBE4F}" presName="parTx" presStyleLbl="alignNode1" presStyleIdx="0" presStyleCnt="3">
        <dgm:presLayoutVars>
          <dgm:chMax val="0"/>
          <dgm:chPref val="0"/>
          <dgm:bulletEnabled val="1"/>
        </dgm:presLayoutVars>
      </dgm:prSet>
      <dgm:spPr/>
      <dgm:t>
        <a:bodyPr/>
        <a:lstStyle/>
        <a:p>
          <a:endParaRPr lang="ru-RU"/>
        </a:p>
      </dgm:t>
    </dgm:pt>
    <dgm:pt modelId="{64B587AA-9C42-4F62-9696-50C15B40C71D}" type="pres">
      <dgm:prSet presAssocID="{4AE4D5DC-269F-4B64-AF82-3F179D2DBE4F}" presName="desTx" presStyleLbl="alignAccFollowNode1" presStyleIdx="0" presStyleCnt="3">
        <dgm:presLayoutVars>
          <dgm:bulletEnabled val="1"/>
        </dgm:presLayoutVars>
      </dgm:prSet>
      <dgm:spPr/>
      <dgm:t>
        <a:bodyPr/>
        <a:lstStyle/>
        <a:p>
          <a:endParaRPr lang="ru-RU"/>
        </a:p>
      </dgm:t>
    </dgm:pt>
    <dgm:pt modelId="{8750DB46-F83E-44E9-8020-5C615DB273F5}" type="pres">
      <dgm:prSet presAssocID="{FD52CDCC-4D7D-4B8A-8AFC-DC8DA8C0CA4D}" presName="space" presStyleCnt="0"/>
      <dgm:spPr/>
    </dgm:pt>
    <dgm:pt modelId="{253258F6-79A4-4CC8-A619-76AED15CB505}" type="pres">
      <dgm:prSet presAssocID="{DB017C87-7AFF-4944-B1D4-2EED753190FA}" presName="composite" presStyleCnt="0"/>
      <dgm:spPr/>
    </dgm:pt>
    <dgm:pt modelId="{224A0C2B-88DB-4BE1-9127-7732700F2D55}" type="pres">
      <dgm:prSet presAssocID="{DB017C87-7AFF-4944-B1D4-2EED753190FA}" presName="parTx" presStyleLbl="alignNode1" presStyleIdx="1" presStyleCnt="3">
        <dgm:presLayoutVars>
          <dgm:chMax val="0"/>
          <dgm:chPref val="0"/>
          <dgm:bulletEnabled val="1"/>
        </dgm:presLayoutVars>
      </dgm:prSet>
      <dgm:spPr/>
      <dgm:t>
        <a:bodyPr/>
        <a:lstStyle/>
        <a:p>
          <a:endParaRPr lang="ru-RU"/>
        </a:p>
      </dgm:t>
    </dgm:pt>
    <dgm:pt modelId="{C33C7BCF-F25C-407A-9E8F-C17EAFAC6363}" type="pres">
      <dgm:prSet presAssocID="{DB017C87-7AFF-4944-B1D4-2EED753190FA}" presName="desTx" presStyleLbl="alignAccFollowNode1" presStyleIdx="1" presStyleCnt="3" custLinFactNeighborX="1" custLinFactNeighborY="133">
        <dgm:presLayoutVars>
          <dgm:bulletEnabled val="1"/>
        </dgm:presLayoutVars>
      </dgm:prSet>
      <dgm:spPr/>
      <dgm:t>
        <a:bodyPr/>
        <a:lstStyle/>
        <a:p>
          <a:endParaRPr lang="ru-RU"/>
        </a:p>
      </dgm:t>
    </dgm:pt>
    <dgm:pt modelId="{EDC8A4C9-2A05-4BC2-86A1-BA1B6A67F15E}" type="pres">
      <dgm:prSet presAssocID="{349F497D-41EC-4ADB-9475-E06D89462F8D}" presName="space" presStyleCnt="0"/>
      <dgm:spPr/>
    </dgm:pt>
    <dgm:pt modelId="{A091C21F-1740-49CA-AAD1-1A7C010D159F}" type="pres">
      <dgm:prSet presAssocID="{D6E4C2B3-70F2-44B4-9BB4-3BAE5CFD6984}" presName="composite" presStyleCnt="0"/>
      <dgm:spPr/>
    </dgm:pt>
    <dgm:pt modelId="{F4324DB0-5627-4C3E-81AE-6291BB34CE11}" type="pres">
      <dgm:prSet presAssocID="{D6E4C2B3-70F2-44B4-9BB4-3BAE5CFD6984}" presName="parTx" presStyleLbl="alignNode1" presStyleIdx="2" presStyleCnt="3" custScaleX="111802">
        <dgm:presLayoutVars>
          <dgm:chMax val="0"/>
          <dgm:chPref val="0"/>
          <dgm:bulletEnabled val="1"/>
        </dgm:presLayoutVars>
      </dgm:prSet>
      <dgm:spPr/>
      <dgm:t>
        <a:bodyPr/>
        <a:lstStyle/>
        <a:p>
          <a:endParaRPr lang="ru-RU"/>
        </a:p>
      </dgm:t>
    </dgm:pt>
    <dgm:pt modelId="{51A7263C-A26B-4693-ABD9-DD7FAE1940C7}" type="pres">
      <dgm:prSet presAssocID="{D6E4C2B3-70F2-44B4-9BB4-3BAE5CFD6984}" presName="desTx" presStyleLbl="alignAccFollowNode1" presStyleIdx="2" presStyleCnt="3" custScaleX="114650">
        <dgm:presLayoutVars>
          <dgm:bulletEnabled val="1"/>
        </dgm:presLayoutVars>
      </dgm:prSet>
      <dgm:spPr/>
      <dgm:t>
        <a:bodyPr/>
        <a:lstStyle/>
        <a:p>
          <a:endParaRPr lang="ru-RU"/>
        </a:p>
      </dgm:t>
    </dgm:pt>
  </dgm:ptLst>
  <dgm:cxnLst>
    <dgm:cxn modelId="{966CF109-FFA0-43D5-B161-4946923953B5}" type="presOf" srcId="{2A0EFE97-DBF9-473B-AB99-60A7DB4158B2}" destId="{161464C4-E6CE-4A5D-9548-D8382040E776}" srcOrd="0" destOrd="0" presId="urn:microsoft.com/office/officeart/2005/8/layout/hList1"/>
    <dgm:cxn modelId="{E8223866-4492-4D99-9182-5E4A60FF0014}" srcId="{DB017C87-7AFF-4944-B1D4-2EED753190FA}" destId="{BF9BA603-68C3-4251-932B-D4F09F641314}" srcOrd="3" destOrd="0" parTransId="{BF7210A4-6FF4-4934-A09D-8603CAB80D95}" sibTransId="{16FD34FC-3572-45F8-9AE0-83C500B63E4A}"/>
    <dgm:cxn modelId="{BD829496-008C-44E5-993B-28844E02D1D0}" srcId="{DB017C87-7AFF-4944-B1D4-2EED753190FA}" destId="{16765C0E-1C04-4A73-88BA-11FCF8BA3180}" srcOrd="2" destOrd="0" parTransId="{47A6C4EB-8989-4271-BC63-00275EFEEF6F}" sibTransId="{9F0C1D2A-3033-4E49-BB58-4BCB8F6EA04F}"/>
    <dgm:cxn modelId="{54D6F870-EEB0-48D3-8F5B-DD06B16879C0}" type="presOf" srcId="{DB017C87-7AFF-4944-B1D4-2EED753190FA}" destId="{224A0C2B-88DB-4BE1-9127-7732700F2D55}" srcOrd="0" destOrd="0" presId="urn:microsoft.com/office/officeart/2005/8/layout/hList1"/>
    <dgm:cxn modelId="{8D468B42-43E5-4E1D-B0DE-D4960050A121}" type="presOf" srcId="{FF03BC6C-34FD-40FF-A4BB-935A37714DB9}" destId="{64B587AA-9C42-4F62-9696-50C15B40C71D}" srcOrd="0" destOrd="0" presId="urn:microsoft.com/office/officeart/2005/8/layout/hList1"/>
    <dgm:cxn modelId="{9474A9D2-9321-4775-AF64-4BB3AF14AF82}" type="presOf" srcId="{4AE4D5DC-269F-4B64-AF82-3F179D2DBE4F}" destId="{03E3877C-FB2F-4414-8086-C8B806F9E67B}" srcOrd="0" destOrd="0" presId="urn:microsoft.com/office/officeart/2005/8/layout/hList1"/>
    <dgm:cxn modelId="{E2705952-2A19-4F01-887E-C1607202A9C2}" srcId="{2A0EFE97-DBF9-473B-AB99-60A7DB4158B2}" destId="{DB017C87-7AFF-4944-B1D4-2EED753190FA}" srcOrd="1" destOrd="0" parTransId="{014D362D-B8F9-47B2-9CEB-79C25CDD899D}" sibTransId="{349F497D-41EC-4ADB-9475-E06D89462F8D}"/>
    <dgm:cxn modelId="{06E8356F-D617-47B9-A8C6-1A117C3B054A}" type="presOf" srcId="{BF9BA603-68C3-4251-932B-D4F09F641314}" destId="{C33C7BCF-F25C-407A-9E8F-C17EAFAC6363}" srcOrd="0" destOrd="3" presId="urn:microsoft.com/office/officeart/2005/8/layout/hList1"/>
    <dgm:cxn modelId="{01B02161-01A5-47BB-8909-C26ACE7A2013}" type="presOf" srcId="{D6E4C2B3-70F2-44B4-9BB4-3BAE5CFD6984}" destId="{F4324DB0-5627-4C3E-81AE-6291BB34CE11}" srcOrd="0" destOrd="0" presId="urn:microsoft.com/office/officeart/2005/8/layout/hList1"/>
    <dgm:cxn modelId="{4AE9D120-BFD0-4AEA-AE4F-E0649B438C6E}" srcId="{D6E4C2B3-70F2-44B4-9BB4-3BAE5CFD6984}" destId="{DA546750-BE4C-404F-8DBA-C7FD8904540B}" srcOrd="0" destOrd="0" parTransId="{70073043-63D9-48E8-954D-919FA93804BA}" sibTransId="{FB0D8C2C-37CD-4712-BD2D-F48ABC5C0A08}"/>
    <dgm:cxn modelId="{A94AEA91-97A2-4B5F-9376-02E42D299320}" srcId="{4AE4D5DC-269F-4B64-AF82-3F179D2DBE4F}" destId="{A954645B-4D3B-4FFC-A76B-FB3C6BDBE917}" srcOrd="2" destOrd="0" parTransId="{6407597F-7051-4A60-8530-CB9B29F6EE31}" sibTransId="{A99B7F07-1E71-4A46-9AF9-EED3D94BE3BB}"/>
    <dgm:cxn modelId="{32CBF309-9C1A-421C-8425-7DF387974293}" type="presOf" srcId="{F10BA3DC-B605-4D91-B4F5-760E6ECA9045}" destId="{C33C7BCF-F25C-407A-9E8F-C17EAFAC6363}" srcOrd="0" destOrd="0" presId="urn:microsoft.com/office/officeart/2005/8/layout/hList1"/>
    <dgm:cxn modelId="{7A24C642-B3A1-4921-865D-2FA4A49878B6}" srcId="{DB017C87-7AFF-4944-B1D4-2EED753190FA}" destId="{09652586-4F7A-463C-8F4D-D00663FAF442}" srcOrd="1" destOrd="0" parTransId="{BC99AF36-1170-4CDE-9AD7-15D8F3958676}" sibTransId="{A10DCFC2-D485-425F-A251-1C6DCD02A7EE}"/>
    <dgm:cxn modelId="{F91FB833-9D96-49DA-B51A-B936FB6DB1F0}" srcId="{2A0EFE97-DBF9-473B-AB99-60A7DB4158B2}" destId="{D6E4C2B3-70F2-44B4-9BB4-3BAE5CFD6984}" srcOrd="2" destOrd="0" parTransId="{9E679039-688C-4E95-8F39-12A7FD2701E2}" sibTransId="{BA72ADAC-28E4-46D2-B2CD-D3C62FB324D7}"/>
    <dgm:cxn modelId="{B38F6614-23D9-4D38-9B41-F29CE3311A2F}" srcId="{4AE4D5DC-269F-4B64-AF82-3F179D2DBE4F}" destId="{FF03BC6C-34FD-40FF-A4BB-935A37714DB9}" srcOrd="0" destOrd="0" parTransId="{A9C61A57-2208-4485-B0D7-8C9DB494C919}" sibTransId="{B169E474-EA92-41AB-BF1B-4295D75CBA35}"/>
    <dgm:cxn modelId="{66A6474E-ADAF-4563-A848-4BB633ED34CC}" srcId="{4AE4D5DC-269F-4B64-AF82-3F179D2DBE4F}" destId="{57D724F8-5D28-4802-B028-41BE3906702C}" srcOrd="4" destOrd="0" parTransId="{A32319D7-9D5C-42DB-AA3E-C3256C87D03E}" sibTransId="{3A1D8F0A-21C4-4629-9812-38E050010990}"/>
    <dgm:cxn modelId="{9CBC099A-FA00-41CA-B356-D8DA133D8AEB}" srcId="{DB017C87-7AFF-4944-B1D4-2EED753190FA}" destId="{F10BA3DC-B605-4D91-B4F5-760E6ECA9045}" srcOrd="0" destOrd="0" parTransId="{E8195052-E386-461E-8335-6295664E5947}" sibTransId="{7DEA6951-6113-4AB7-A494-B8574FA390DF}"/>
    <dgm:cxn modelId="{1319F7B5-3E7A-47A9-9D60-279A41786E91}" type="presOf" srcId="{518F7FAB-71E3-4E12-AF8E-544B99830095}" destId="{64B587AA-9C42-4F62-9696-50C15B40C71D}" srcOrd="0" destOrd="3" presId="urn:microsoft.com/office/officeart/2005/8/layout/hList1"/>
    <dgm:cxn modelId="{D36D2B2A-9937-4DB3-A6DD-F95A8A0DBFAA}" srcId="{4AE4D5DC-269F-4B64-AF82-3F179D2DBE4F}" destId="{03C6704D-9F4E-4A9A-BC56-56F881C44982}" srcOrd="1" destOrd="0" parTransId="{562AA780-2621-45CA-A39F-61D67EBE48F8}" sibTransId="{F5C30F34-804A-40CA-A5FC-6F9C7F8A1824}"/>
    <dgm:cxn modelId="{54A09979-E8CA-4D05-A37C-3E9E1FD90502}" srcId="{4AE4D5DC-269F-4B64-AF82-3F179D2DBE4F}" destId="{518F7FAB-71E3-4E12-AF8E-544B99830095}" srcOrd="3" destOrd="0" parTransId="{F106F911-9B96-459C-B118-A6CF21557317}" sibTransId="{DBA54D67-9826-42CD-A276-905CEC0F7783}"/>
    <dgm:cxn modelId="{8BAF29D3-04C9-4BEC-9884-E661D69AD898}" type="presOf" srcId="{DBC07D2B-4E05-4F03-9B4B-7978FE2D729F}" destId="{64B587AA-9C42-4F62-9696-50C15B40C71D}" srcOrd="0" destOrd="5" presId="urn:microsoft.com/office/officeart/2005/8/layout/hList1"/>
    <dgm:cxn modelId="{F6962DE9-D6DA-4A77-94AB-3A379C58FCEB}" type="presOf" srcId="{A954645B-4D3B-4FFC-A76B-FB3C6BDBE917}" destId="{64B587AA-9C42-4F62-9696-50C15B40C71D}" srcOrd="0" destOrd="2" presId="urn:microsoft.com/office/officeart/2005/8/layout/hList1"/>
    <dgm:cxn modelId="{C0CC4B73-AB91-4935-9CA2-F3194FD082DD}" srcId="{4AE4D5DC-269F-4B64-AF82-3F179D2DBE4F}" destId="{DBC07D2B-4E05-4F03-9B4B-7978FE2D729F}" srcOrd="5" destOrd="0" parTransId="{6B5349A1-7D9F-42E3-97DB-35FFD0D0C1B2}" sibTransId="{CC9E7833-6E39-4236-8853-E454CCF0F6BF}"/>
    <dgm:cxn modelId="{0087FC13-EE95-463D-BB8D-3076D523C9A3}" srcId="{DB017C87-7AFF-4944-B1D4-2EED753190FA}" destId="{F8F6D88D-7F82-48F0-8706-5AFE50BC3C85}" srcOrd="4" destOrd="0" parTransId="{5229BCA5-00F4-4EE6-8C78-F127BF8D4DC3}" sibTransId="{4917349F-7A59-4686-8293-81F30C827383}"/>
    <dgm:cxn modelId="{AAC3DA1E-EDB6-41D2-A4CC-0CFBC49FE420}" type="presOf" srcId="{16765C0E-1C04-4A73-88BA-11FCF8BA3180}" destId="{C33C7BCF-F25C-407A-9E8F-C17EAFAC6363}" srcOrd="0" destOrd="2" presId="urn:microsoft.com/office/officeart/2005/8/layout/hList1"/>
    <dgm:cxn modelId="{7A93083C-CE3B-4526-B476-86ABCEEF1402}" srcId="{D6E4C2B3-70F2-44B4-9BB4-3BAE5CFD6984}" destId="{2FBB7243-7AC3-494E-B853-44B7F0A6FD12}" srcOrd="1" destOrd="0" parTransId="{DCC3A25D-6D96-48E1-A633-C70E0ACFA9CC}" sibTransId="{C1EE506F-49D3-418E-BCA4-69E3DA3780CE}"/>
    <dgm:cxn modelId="{F41074F4-28AB-4887-B5A1-275246AF601A}" type="presOf" srcId="{2FBB7243-7AC3-494E-B853-44B7F0A6FD12}" destId="{51A7263C-A26B-4693-ABD9-DD7FAE1940C7}" srcOrd="0" destOrd="1" presId="urn:microsoft.com/office/officeart/2005/8/layout/hList1"/>
    <dgm:cxn modelId="{CDC2B5F9-C2DB-4BCC-97A4-94A7941201F5}" type="presOf" srcId="{57D724F8-5D28-4802-B028-41BE3906702C}" destId="{64B587AA-9C42-4F62-9696-50C15B40C71D}" srcOrd="0" destOrd="4" presId="urn:microsoft.com/office/officeart/2005/8/layout/hList1"/>
    <dgm:cxn modelId="{B8E73EEE-D254-4599-B78B-6639572FF973}" type="presOf" srcId="{09652586-4F7A-463C-8F4D-D00663FAF442}" destId="{C33C7BCF-F25C-407A-9E8F-C17EAFAC6363}" srcOrd="0" destOrd="1" presId="urn:microsoft.com/office/officeart/2005/8/layout/hList1"/>
    <dgm:cxn modelId="{4CA55370-B02A-44F2-A2ED-8B1794307B51}" type="presOf" srcId="{03C6704D-9F4E-4A9A-BC56-56F881C44982}" destId="{64B587AA-9C42-4F62-9696-50C15B40C71D}" srcOrd="0" destOrd="1" presId="urn:microsoft.com/office/officeart/2005/8/layout/hList1"/>
    <dgm:cxn modelId="{864EF82F-498B-4DCC-BE99-6C2DB59A72CE}" type="presOf" srcId="{F8F6D88D-7F82-48F0-8706-5AFE50BC3C85}" destId="{C33C7BCF-F25C-407A-9E8F-C17EAFAC6363}" srcOrd="0" destOrd="4" presId="urn:microsoft.com/office/officeart/2005/8/layout/hList1"/>
    <dgm:cxn modelId="{555B76DD-0C46-42C3-95FA-3B855B7A2008}" type="presOf" srcId="{DA546750-BE4C-404F-8DBA-C7FD8904540B}" destId="{51A7263C-A26B-4693-ABD9-DD7FAE1940C7}" srcOrd="0" destOrd="0" presId="urn:microsoft.com/office/officeart/2005/8/layout/hList1"/>
    <dgm:cxn modelId="{2464FEB4-EB52-4820-9AA7-070FBD171795}" srcId="{2A0EFE97-DBF9-473B-AB99-60A7DB4158B2}" destId="{4AE4D5DC-269F-4B64-AF82-3F179D2DBE4F}" srcOrd="0" destOrd="0" parTransId="{5038C410-238C-46E7-A0FF-CF2C3B1A352B}" sibTransId="{FD52CDCC-4D7D-4B8A-8AFC-DC8DA8C0CA4D}"/>
    <dgm:cxn modelId="{51F44BB7-6CDF-47D4-B2A7-E76037EFB25E}" type="presParOf" srcId="{161464C4-E6CE-4A5D-9548-D8382040E776}" destId="{6871DE9E-93D6-47AF-A5CB-019A2CC4F79A}" srcOrd="0" destOrd="0" presId="urn:microsoft.com/office/officeart/2005/8/layout/hList1"/>
    <dgm:cxn modelId="{3976E099-2082-4036-A24D-23D872CB1966}" type="presParOf" srcId="{6871DE9E-93D6-47AF-A5CB-019A2CC4F79A}" destId="{03E3877C-FB2F-4414-8086-C8B806F9E67B}" srcOrd="0" destOrd="0" presId="urn:microsoft.com/office/officeart/2005/8/layout/hList1"/>
    <dgm:cxn modelId="{3ABD7FF5-0753-4DFA-808D-D66F28DE6EE1}" type="presParOf" srcId="{6871DE9E-93D6-47AF-A5CB-019A2CC4F79A}" destId="{64B587AA-9C42-4F62-9696-50C15B40C71D}" srcOrd="1" destOrd="0" presId="urn:microsoft.com/office/officeart/2005/8/layout/hList1"/>
    <dgm:cxn modelId="{4AD7E3D1-F47C-4090-A498-206C12D93143}" type="presParOf" srcId="{161464C4-E6CE-4A5D-9548-D8382040E776}" destId="{8750DB46-F83E-44E9-8020-5C615DB273F5}" srcOrd="1" destOrd="0" presId="urn:microsoft.com/office/officeart/2005/8/layout/hList1"/>
    <dgm:cxn modelId="{92939A07-CDDF-44F6-863E-C52C34420D11}" type="presParOf" srcId="{161464C4-E6CE-4A5D-9548-D8382040E776}" destId="{253258F6-79A4-4CC8-A619-76AED15CB505}" srcOrd="2" destOrd="0" presId="urn:microsoft.com/office/officeart/2005/8/layout/hList1"/>
    <dgm:cxn modelId="{63501608-EB80-4858-9185-107E842EE8F7}" type="presParOf" srcId="{253258F6-79A4-4CC8-A619-76AED15CB505}" destId="{224A0C2B-88DB-4BE1-9127-7732700F2D55}" srcOrd="0" destOrd="0" presId="urn:microsoft.com/office/officeart/2005/8/layout/hList1"/>
    <dgm:cxn modelId="{A42BA7A2-44E1-45A8-94D4-836C3A8D5E0C}" type="presParOf" srcId="{253258F6-79A4-4CC8-A619-76AED15CB505}" destId="{C33C7BCF-F25C-407A-9E8F-C17EAFAC6363}" srcOrd="1" destOrd="0" presId="urn:microsoft.com/office/officeart/2005/8/layout/hList1"/>
    <dgm:cxn modelId="{A899BB83-DB81-4563-98EC-97B13C0950FA}" type="presParOf" srcId="{161464C4-E6CE-4A5D-9548-D8382040E776}" destId="{EDC8A4C9-2A05-4BC2-86A1-BA1B6A67F15E}" srcOrd="3" destOrd="0" presId="urn:microsoft.com/office/officeart/2005/8/layout/hList1"/>
    <dgm:cxn modelId="{0E8368A6-431D-4ACA-B841-04A0ED0C63E2}" type="presParOf" srcId="{161464C4-E6CE-4A5D-9548-D8382040E776}" destId="{A091C21F-1740-49CA-AAD1-1A7C010D159F}" srcOrd="4" destOrd="0" presId="urn:microsoft.com/office/officeart/2005/8/layout/hList1"/>
    <dgm:cxn modelId="{390B8283-6A25-4B48-A7A5-470E34032464}" type="presParOf" srcId="{A091C21F-1740-49CA-AAD1-1A7C010D159F}" destId="{F4324DB0-5627-4C3E-81AE-6291BB34CE11}" srcOrd="0" destOrd="0" presId="urn:microsoft.com/office/officeart/2005/8/layout/hList1"/>
    <dgm:cxn modelId="{00D85E55-A747-4675-9F3D-3ED8645F8714}" type="presParOf" srcId="{A091C21F-1740-49CA-AAD1-1A7C010D159F}" destId="{51A7263C-A26B-4693-ABD9-DD7FAE1940C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312859-4609-4865-8296-E2F4464C2EFB}" type="doc">
      <dgm:prSet loTypeId="urn:microsoft.com/office/officeart/2005/8/layout/radial6" loCatId="relationship" qsTypeId="urn:microsoft.com/office/officeart/2005/8/quickstyle/3d3" qsCatId="3D" csTypeId="urn:microsoft.com/office/officeart/2005/8/colors/accent0_3" csCatId="mainScheme" phldr="1"/>
      <dgm:spPr/>
      <dgm:t>
        <a:bodyPr/>
        <a:lstStyle/>
        <a:p>
          <a:endParaRPr lang="ru-RU"/>
        </a:p>
      </dgm:t>
    </dgm:pt>
    <dgm:pt modelId="{FFB95B1A-0A19-46E6-B99F-E7AC83CB8798}">
      <dgm:prSet phldrT="[Текст]"/>
      <dgm:spPr/>
      <dgm:t>
        <a:bodyPr/>
        <a:lstStyle/>
        <a:p>
          <a:r>
            <a:rPr lang="ru-RU" dirty="0" smtClean="0"/>
            <a:t>Центр МУ к ДС</a:t>
          </a:r>
          <a:endParaRPr lang="ru-RU" dirty="0"/>
        </a:p>
      </dgm:t>
    </dgm:pt>
    <dgm:pt modelId="{74385A6C-3B5D-4F7B-89D5-E8471C62A98C}" type="parTrans" cxnId="{D72632D5-4A7B-46B9-879A-1C2B1FFAC7D7}">
      <dgm:prSet/>
      <dgm:spPr/>
      <dgm:t>
        <a:bodyPr/>
        <a:lstStyle/>
        <a:p>
          <a:endParaRPr lang="ru-RU"/>
        </a:p>
      </dgm:t>
    </dgm:pt>
    <dgm:pt modelId="{5E0F35D7-A0AF-4EB4-9307-C2A937AC6EF0}" type="sibTrans" cxnId="{D72632D5-4A7B-46B9-879A-1C2B1FFAC7D7}">
      <dgm:prSet/>
      <dgm:spPr/>
      <dgm:t>
        <a:bodyPr/>
        <a:lstStyle/>
        <a:p>
          <a:endParaRPr lang="ru-RU"/>
        </a:p>
      </dgm:t>
    </dgm:pt>
    <dgm:pt modelId="{976070C6-56F3-40E4-812A-64CD1A3D627A}">
      <dgm:prSet phldrT="[Текст]" custT="1"/>
      <dgm:spPr/>
      <dgm:t>
        <a:bodyPr/>
        <a:lstStyle/>
        <a:p>
          <a:r>
            <a:rPr lang="ru-RU" sz="2000" b="1" dirty="0" err="1" smtClean="0"/>
            <a:t>Роспотребнадзор</a:t>
          </a:r>
          <a:endParaRPr lang="ru-RU" sz="2000" b="1" dirty="0"/>
        </a:p>
      </dgm:t>
    </dgm:pt>
    <dgm:pt modelId="{57B94325-268A-49FA-B046-D15891ED13F7}" type="parTrans" cxnId="{6FEBBAA0-2A3B-445E-B5B6-C6D69D376971}">
      <dgm:prSet/>
      <dgm:spPr/>
      <dgm:t>
        <a:bodyPr/>
        <a:lstStyle/>
        <a:p>
          <a:endParaRPr lang="ru-RU"/>
        </a:p>
      </dgm:t>
    </dgm:pt>
    <dgm:pt modelId="{6E0047C4-550D-439C-AA75-5C0325374FEF}" type="sibTrans" cxnId="{6FEBBAA0-2A3B-445E-B5B6-C6D69D376971}">
      <dgm:prSet/>
      <dgm:spPr/>
      <dgm:t>
        <a:bodyPr/>
        <a:lstStyle/>
        <a:p>
          <a:endParaRPr lang="ru-RU"/>
        </a:p>
      </dgm:t>
    </dgm:pt>
    <dgm:pt modelId="{999414A3-403E-4637-86BA-E274C391125E}">
      <dgm:prSet phldrT="[Текст]" custT="1"/>
      <dgm:spPr/>
      <dgm:t>
        <a:bodyPr/>
        <a:lstStyle/>
        <a:p>
          <a:r>
            <a:rPr lang="ru-RU" sz="2000" b="1" dirty="0" smtClean="0"/>
            <a:t>ЛПО</a:t>
          </a:r>
          <a:endParaRPr lang="ru-RU" sz="2000" b="1" dirty="0"/>
        </a:p>
      </dgm:t>
    </dgm:pt>
    <dgm:pt modelId="{D55BB4EF-AF9C-4C54-AB60-A7AC37853D8E}" type="parTrans" cxnId="{6B089188-7AFE-46E0-BC92-BAC85F22C60E}">
      <dgm:prSet/>
      <dgm:spPr/>
      <dgm:t>
        <a:bodyPr/>
        <a:lstStyle/>
        <a:p>
          <a:endParaRPr lang="ru-RU"/>
        </a:p>
      </dgm:t>
    </dgm:pt>
    <dgm:pt modelId="{428F11D1-A7FE-4C2E-94EA-4611AAF32991}" type="sibTrans" cxnId="{6B089188-7AFE-46E0-BC92-BAC85F22C60E}">
      <dgm:prSet/>
      <dgm:spPr/>
      <dgm:t>
        <a:bodyPr/>
        <a:lstStyle/>
        <a:p>
          <a:endParaRPr lang="ru-RU"/>
        </a:p>
      </dgm:t>
    </dgm:pt>
    <dgm:pt modelId="{87A5A472-0258-4048-9A39-40FB6AC448A4}">
      <dgm:prSet phldrT="[Текст]" custT="1"/>
      <dgm:spPr/>
      <dgm:t>
        <a:bodyPr/>
        <a:lstStyle/>
        <a:p>
          <a:r>
            <a:rPr lang="ru-RU" sz="2000" b="1" dirty="0" smtClean="0"/>
            <a:t>МЗ</a:t>
          </a:r>
          <a:endParaRPr lang="ru-RU" sz="2000" b="1" dirty="0"/>
        </a:p>
      </dgm:t>
    </dgm:pt>
    <dgm:pt modelId="{A04F51A7-3130-4581-BD6F-B4957BD784EE}" type="parTrans" cxnId="{76DCDC83-2CD4-47B3-A04B-E7D7936545D0}">
      <dgm:prSet/>
      <dgm:spPr/>
      <dgm:t>
        <a:bodyPr/>
        <a:lstStyle/>
        <a:p>
          <a:endParaRPr lang="ru-RU"/>
        </a:p>
      </dgm:t>
    </dgm:pt>
    <dgm:pt modelId="{26432F6C-E1C3-4C90-B408-C85C3512224E}" type="sibTrans" cxnId="{76DCDC83-2CD4-47B3-A04B-E7D7936545D0}">
      <dgm:prSet/>
      <dgm:spPr/>
      <dgm:t>
        <a:bodyPr/>
        <a:lstStyle/>
        <a:p>
          <a:endParaRPr lang="ru-RU"/>
        </a:p>
      </dgm:t>
    </dgm:pt>
    <dgm:pt modelId="{5E3B425D-2685-4287-95C2-06C5FF67D618}">
      <dgm:prSet phldrT="[Текст]" custT="1"/>
      <dgm:spPr/>
      <dgm:t>
        <a:bodyPr/>
        <a:lstStyle/>
        <a:p>
          <a:r>
            <a:rPr lang="ru-RU" sz="2000" b="1" dirty="0" err="1" smtClean="0"/>
            <a:t>Произво-дители</a:t>
          </a:r>
          <a:r>
            <a:rPr lang="ru-RU" sz="2000" b="1" dirty="0" smtClean="0"/>
            <a:t>,</a:t>
          </a:r>
          <a:br>
            <a:rPr lang="ru-RU" sz="2000" b="1" dirty="0" smtClean="0"/>
          </a:br>
          <a:r>
            <a:rPr lang="ru-RU" sz="2000" b="1" dirty="0" smtClean="0"/>
            <a:t>дилеры</a:t>
          </a:r>
        </a:p>
      </dgm:t>
    </dgm:pt>
    <dgm:pt modelId="{0C8E84EE-AF45-4FED-8051-B9D4DFA4903A}" type="parTrans" cxnId="{403F0BCC-B55C-4D7E-AAC1-15676C192545}">
      <dgm:prSet/>
      <dgm:spPr/>
      <dgm:t>
        <a:bodyPr/>
        <a:lstStyle/>
        <a:p>
          <a:endParaRPr lang="ru-RU"/>
        </a:p>
      </dgm:t>
    </dgm:pt>
    <dgm:pt modelId="{3D602AE9-F425-45FF-9D27-007E0DB258C5}" type="sibTrans" cxnId="{403F0BCC-B55C-4D7E-AAC1-15676C192545}">
      <dgm:prSet/>
      <dgm:spPr/>
      <dgm:t>
        <a:bodyPr/>
        <a:lstStyle/>
        <a:p>
          <a:endParaRPr lang="ru-RU"/>
        </a:p>
      </dgm:t>
    </dgm:pt>
    <dgm:pt modelId="{2623545A-7600-4A77-859D-5DF8CFFC7B57}">
      <dgm:prSet phldrT="[Текст]" phldr="1"/>
      <dgm:spPr/>
      <dgm:t>
        <a:bodyPr/>
        <a:lstStyle/>
        <a:p>
          <a:endParaRPr lang="ru-RU" dirty="0"/>
        </a:p>
      </dgm:t>
    </dgm:pt>
    <dgm:pt modelId="{2DD8DD52-9721-4A16-A040-0CC2D7D153CE}" type="parTrans" cxnId="{365499A1-E9A0-4BBC-8F38-FD5CB3C3870E}">
      <dgm:prSet/>
      <dgm:spPr/>
      <dgm:t>
        <a:bodyPr/>
        <a:lstStyle/>
        <a:p>
          <a:endParaRPr lang="ru-RU"/>
        </a:p>
      </dgm:t>
    </dgm:pt>
    <dgm:pt modelId="{92FA0B6D-2D2E-4DB0-B53C-6F24152F3E00}" type="sibTrans" cxnId="{365499A1-E9A0-4BBC-8F38-FD5CB3C3870E}">
      <dgm:prSet/>
      <dgm:spPr/>
      <dgm:t>
        <a:bodyPr/>
        <a:lstStyle/>
        <a:p>
          <a:endParaRPr lang="ru-RU"/>
        </a:p>
      </dgm:t>
    </dgm:pt>
    <dgm:pt modelId="{03A53577-EF26-4D3D-98AB-8EC7A44F8314}" type="pres">
      <dgm:prSet presAssocID="{F8312859-4609-4865-8296-E2F4464C2EFB}" presName="Name0" presStyleCnt="0">
        <dgm:presLayoutVars>
          <dgm:chMax val="1"/>
          <dgm:dir/>
          <dgm:animLvl val="ctr"/>
          <dgm:resizeHandles val="exact"/>
        </dgm:presLayoutVars>
      </dgm:prSet>
      <dgm:spPr/>
      <dgm:t>
        <a:bodyPr/>
        <a:lstStyle/>
        <a:p>
          <a:endParaRPr lang="ru-RU"/>
        </a:p>
      </dgm:t>
    </dgm:pt>
    <dgm:pt modelId="{6A592CC8-FB7C-46BA-B427-9FF65926829B}" type="pres">
      <dgm:prSet presAssocID="{FFB95B1A-0A19-46E6-B99F-E7AC83CB8798}" presName="centerShape" presStyleLbl="node0" presStyleIdx="0" presStyleCnt="1"/>
      <dgm:spPr/>
      <dgm:t>
        <a:bodyPr/>
        <a:lstStyle/>
        <a:p>
          <a:endParaRPr lang="ru-RU"/>
        </a:p>
      </dgm:t>
    </dgm:pt>
    <dgm:pt modelId="{DD9166E1-7918-478F-A306-98C4196F5EC0}" type="pres">
      <dgm:prSet presAssocID="{976070C6-56F3-40E4-812A-64CD1A3D627A}" presName="node" presStyleLbl="node1" presStyleIdx="0" presStyleCnt="4" custScaleX="111420" custScaleY="100445">
        <dgm:presLayoutVars>
          <dgm:bulletEnabled val="1"/>
        </dgm:presLayoutVars>
      </dgm:prSet>
      <dgm:spPr/>
      <dgm:t>
        <a:bodyPr/>
        <a:lstStyle/>
        <a:p>
          <a:endParaRPr lang="ru-RU"/>
        </a:p>
      </dgm:t>
    </dgm:pt>
    <dgm:pt modelId="{1366C22B-A409-4D5B-A9EB-2C28101DDC76}" type="pres">
      <dgm:prSet presAssocID="{976070C6-56F3-40E4-812A-64CD1A3D627A}" presName="dummy" presStyleCnt="0"/>
      <dgm:spPr/>
    </dgm:pt>
    <dgm:pt modelId="{C3B065A7-69A2-4878-89C2-5C4B93836469}" type="pres">
      <dgm:prSet presAssocID="{6E0047C4-550D-439C-AA75-5C0325374FEF}" presName="sibTrans" presStyleLbl="sibTrans2D1" presStyleIdx="0" presStyleCnt="4"/>
      <dgm:spPr/>
      <dgm:t>
        <a:bodyPr/>
        <a:lstStyle/>
        <a:p>
          <a:endParaRPr lang="ru-RU"/>
        </a:p>
      </dgm:t>
    </dgm:pt>
    <dgm:pt modelId="{007415F3-9263-4C03-81B4-B1547CE70D3F}" type="pres">
      <dgm:prSet presAssocID="{999414A3-403E-4637-86BA-E274C391125E}" presName="node" presStyleLbl="node1" presStyleIdx="1" presStyleCnt="4" custRadScaleRad="97824" custRadScaleInc="2899">
        <dgm:presLayoutVars>
          <dgm:bulletEnabled val="1"/>
        </dgm:presLayoutVars>
      </dgm:prSet>
      <dgm:spPr/>
      <dgm:t>
        <a:bodyPr/>
        <a:lstStyle/>
        <a:p>
          <a:endParaRPr lang="ru-RU"/>
        </a:p>
      </dgm:t>
    </dgm:pt>
    <dgm:pt modelId="{2663680C-9DD1-47F8-8C13-9CE483F50C1C}" type="pres">
      <dgm:prSet presAssocID="{999414A3-403E-4637-86BA-E274C391125E}" presName="dummy" presStyleCnt="0"/>
      <dgm:spPr/>
    </dgm:pt>
    <dgm:pt modelId="{0ECCD819-13C5-4C18-9622-ADC52583B089}" type="pres">
      <dgm:prSet presAssocID="{428F11D1-A7FE-4C2E-94EA-4611AAF32991}" presName="sibTrans" presStyleLbl="sibTrans2D1" presStyleIdx="1" presStyleCnt="4"/>
      <dgm:spPr/>
      <dgm:t>
        <a:bodyPr/>
        <a:lstStyle/>
        <a:p>
          <a:endParaRPr lang="ru-RU"/>
        </a:p>
      </dgm:t>
    </dgm:pt>
    <dgm:pt modelId="{767D401F-779F-4F29-B0DF-038A902DE402}" type="pres">
      <dgm:prSet presAssocID="{87A5A472-0258-4048-9A39-40FB6AC448A4}" presName="node" presStyleLbl="node1" presStyleIdx="2" presStyleCnt="4" custScaleX="113924" custScaleY="101542">
        <dgm:presLayoutVars>
          <dgm:bulletEnabled val="1"/>
        </dgm:presLayoutVars>
      </dgm:prSet>
      <dgm:spPr/>
      <dgm:t>
        <a:bodyPr/>
        <a:lstStyle/>
        <a:p>
          <a:endParaRPr lang="ru-RU"/>
        </a:p>
      </dgm:t>
    </dgm:pt>
    <dgm:pt modelId="{15E03D02-BCD6-4C72-BF74-38078D7BB5DF}" type="pres">
      <dgm:prSet presAssocID="{87A5A472-0258-4048-9A39-40FB6AC448A4}" presName="dummy" presStyleCnt="0"/>
      <dgm:spPr/>
    </dgm:pt>
    <dgm:pt modelId="{6EB3EA2B-86C8-4A89-951A-560ED628BFBD}" type="pres">
      <dgm:prSet presAssocID="{26432F6C-E1C3-4C90-B408-C85C3512224E}" presName="sibTrans" presStyleLbl="sibTrans2D1" presStyleIdx="2" presStyleCnt="4"/>
      <dgm:spPr/>
      <dgm:t>
        <a:bodyPr/>
        <a:lstStyle/>
        <a:p>
          <a:endParaRPr lang="ru-RU"/>
        </a:p>
      </dgm:t>
    </dgm:pt>
    <dgm:pt modelId="{80778065-9818-41FD-A966-FB04204A8442}" type="pres">
      <dgm:prSet presAssocID="{5E3B425D-2685-4287-95C2-06C5FF67D618}" presName="node" presStyleLbl="node1" presStyleIdx="3" presStyleCnt="4" custScaleX="116214" custScaleY="105891">
        <dgm:presLayoutVars>
          <dgm:bulletEnabled val="1"/>
        </dgm:presLayoutVars>
      </dgm:prSet>
      <dgm:spPr/>
      <dgm:t>
        <a:bodyPr/>
        <a:lstStyle/>
        <a:p>
          <a:endParaRPr lang="ru-RU"/>
        </a:p>
      </dgm:t>
    </dgm:pt>
    <dgm:pt modelId="{345357DC-D86F-4C20-BB0F-940940B7388D}" type="pres">
      <dgm:prSet presAssocID="{5E3B425D-2685-4287-95C2-06C5FF67D618}" presName="dummy" presStyleCnt="0"/>
      <dgm:spPr/>
    </dgm:pt>
    <dgm:pt modelId="{7C37CF50-527D-4C37-8B97-BD95DD3685F8}" type="pres">
      <dgm:prSet presAssocID="{3D602AE9-F425-45FF-9D27-007E0DB258C5}" presName="sibTrans" presStyleLbl="sibTrans2D1" presStyleIdx="3" presStyleCnt="4" custLinFactNeighborX="1243" custLinFactNeighborY="-3034"/>
      <dgm:spPr/>
      <dgm:t>
        <a:bodyPr/>
        <a:lstStyle/>
        <a:p>
          <a:endParaRPr lang="ru-RU"/>
        </a:p>
      </dgm:t>
    </dgm:pt>
  </dgm:ptLst>
  <dgm:cxnLst>
    <dgm:cxn modelId="{B57194DD-B91F-4B29-BAEE-7389B127143B}" type="presOf" srcId="{3D602AE9-F425-45FF-9D27-007E0DB258C5}" destId="{7C37CF50-527D-4C37-8B97-BD95DD3685F8}" srcOrd="0" destOrd="0" presId="urn:microsoft.com/office/officeart/2005/8/layout/radial6"/>
    <dgm:cxn modelId="{D72632D5-4A7B-46B9-879A-1C2B1FFAC7D7}" srcId="{F8312859-4609-4865-8296-E2F4464C2EFB}" destId="{FFB95B1A-0A19-46E6-B99F-E7AC83CB8798}" srcOrd="0" destOrd="0" parTransId="{74385A6C-3B5D-4F7B-89D5-E8471C62A98C}" sibTransId="{5E0F35D7-A0AF-4EB4-9307-C2A937AC6EF0}"/>
    <dgm:cxn modelId="{403F0BCC-B55C-4D7E-AAC1-15676C192545}" srcId="{FFB95B1A-0A19-46E6-B99F-E7AC83CB8798}" destId="{5E3B425D-2685-4287-95C2-06C5FF67D618}" srcOrd="3" destOrd="0" parTransId="{0C8E84EE-AF45-4FED-8051-B9D4DFA4903A}" sibTransId="{3D602AE9-F425-45FF-9D27-007E0DB258C5}"/>
    <dgm:cxn modelId="{5F6B9E37-02D6-435F-B959-1FC4688FEFE3}" type="presOf" srcId="{6E0047C4-550D-439C-AA75-5C0325374FEF}" destId="{C3B065A7-69A2-4878-89C2-5C4B93836469}" srcOrd="0" destOrd="0" presId="urn:microsoft.com/office/officeart/2005/8/layout/radial6"/>
    <dgm:cxn modelId="{6B089188-7AFE-46E0-BC92-BAC85F22C60E}" srcId="{FFB95B1A-0A19-46E6-B99F-E7AC83CB8798}" destId="{999414A3-403E-4637-86BA-E274C391125E}" srcOrd="1" destOrd="0" parTransId="{D55BB4EF-AF9C-4C54-AB60-A7AC37853D8E}" sibTransId="{428F11D1-A7FE-4C2E-94EA-4611AAF32991}"/>
    <dgm:cxn modelId="{6FEBBAA0-2A3B-445E-B5B6-C6D69D376971}" srcId="{FFB95B1A-0A19-46E6-B99F-E7AC83CB8798}" destId="{976070C6-56F3-40E4-812A-64CD1A3D627A}" srcOrd="0" destOrd="0" parTransId="{57B94325-268A-49FA-B046-D15891ED13F7}" sibTransId="{6E0047C4-550D-439C-AA75-5C0325374FEF}"/>
    <dgm:cxn modelId="{D91689D7-9FC5-491F-B55D-872B4EB37C9B}" type="presOf" srcId="{87A5A472-0258-4048-9A39-40FB6AC448A4}" destId="{767D401F-779F-4F29-B0DF-038A902DE402}" srcOrd="0" destOrd="0" presId="urn:microsoft.com/office/officeart/2005/8/layout/radial6"/>
    <dgm:cxn modelId="{76DCDC83-2CD4-47B3-A04B-E7D7936545D0}" srcId="{FFB95B1A-0A19-46E6-B99F-E7AC83CB8798}" destId="{87A5A472-0258-4048-9A39-40FB6AC448A4}" srcOrd="2" destOrd="0" parTransId="{A04F51A7-3130-4581-BD6F-B4957BD784EE}" sibTransId="{26432F6C-E1C3-4C90-B408-C85C3512224E}"/>
    <dgm:cxn modelId="{365499A1-E9A0-4BBC-8F38-FD5CB3C3870E}" srcId="{F8312859-4609-4865-8296-E2F4464C2EFB}" destId="{2623545A-7600-4A77-859D-5DF8CFFC7B57}" srcOrd="1" destOrd="0" parTransId="{2DD8DD52-9721-4A16-A040-0CC2D7D153CE}" sibTransId="{92FA0B6D-2D2E-4DB0-B53C-6F24152F3E00}"/>
    <dgm:cxn modelId="{6760B7B5-50FF-4463-9139-27D68181ECCF}" type="presOf" srcId="{26432F6C-E1C3-4C90-B408-C85C3512224E}" destId="{6EB3EA2B-86C8-4A89-951A-560ED628BFBD}" srcOrd="0" destOrd="0" presId="urn:microsoft.com/office/officeart/2005/8/layout/radial6"/>
    <dgm:cxn modelId="{0EC6A18D-88AA-4013-B620-31918779948E}" type="presOf" srcId="{999414A3-403E-4637-86BA-E274C391125E}" destId="{007415F3-9263-4C03-81B4-B1547CE70D3F}" srcOrd="0" destOrd="0" presId="urn:microsoft.com/office/officeart/2005/8/layout/radial6"/>
    <dgm:cxn modelId="{BD3E4994-7A82-4DDB-B5F2-00906E705715}" type="presOf" srcId="{F8312859-4609-4865-8296-E2F4464C2EFB}" destId="{03A53577-EF26-4D3D-98AB-8EC7A44F8314}" srcOrd="0" destOrd="0" presId="urn:microsoft.com/office/officeart/2005/8/layout/radial6"/>
    <dgm:cxn modelId="{9D3B95E5-82D1-4822-ACCB-98ABEA07086A}" type="presOf" srcId="{FFB95B1A-0A19-46E6-B99F-E7AC83CB8798}" destId="{6A592CC8-FB7C-46BA-B427-9FF65926829B}" srcOrd="0" destOrd="0" presId="urn:microsoft.com/office/officeart/2005/8/layout/radial6"/>
    <dgm:cxn modelId="{C0945E5C-043F-4151-AB50-9B4951C92CB4}" type="presOf" srcId="{428F11D1-A7FE-4C2E-94EA-4611AAF32991}" destId="{0ECCD819-13C5-4C18-9622-ADC52583B089}" srcOrd="0" destOrd="0" presId="urn:microsoft.com/office/officeart/2005/8/layout/radial6"/>
    <dgm:cxn modelId="{40BBAF16-D234-426F-8CF2-E3EB269BA79E}" type="presOf" srcId="{976070C6-56F3-40E4-812A-64CD1A3D627A}" destId="{DD9166E1-7918-478F-A306-98C4196F5EC0}" srcOrd="0" destOrd="0" presId="urn:microsoft.com/office/officeart/2005/8/layout/radial6"/>
    <dgm:cxn modelId="{362E689A-4987-4C65-A147-053B8F005278}" type="presOf" srcId="{5E3B425D-2685-4287-95C2-06C5FF67D618}" destId="{80778065-9818-41FD-A966-FB04204A8442}" srcOrd="0" destOrd="0" presId="urn:microsoft.com/office/officeart/2005/8/layout/radial6"/>
    <dgm:cxn modelId="{1558D6C6-0690-4ADB-99E6-F7097F09F3FB}" type="presParOf" srcId="{03A53577-EF26-4D3D-98AB-8EC7A44F8314}" destId="{6A592CC8-FB7C-46BA-B427-9FF65926829B}" srcOrd="0" destOrd="0" presId="urn:microsoft.com/office/officeart/2005/8/layout/radial6"/>
    <dgm:cxn modelId="{0A59A4C9-CCE8-44BF-8D5C-00DC3D7730BF}" type="presParOf" srcId="{03A53577-EF26-4D3D-98AB-8EC7A44F8314}" destId="{DD9166E1-7918-478F-A306-98C4196F5EC0}" srcOrd="1" destOrd="0" presId="urn:microsoft.com/office/officeart/2005/8/layout/radial6"/>
    <dgm:cxn modelId="{9B165642-4AA8-423F-BCB7-C8E1D27E4856}" type="presParOf" srcId="{03A53577-EF26-4D3D-98AB-8EC7A44F8314}" destId="{1366C22B-A409-4D5B-A9EB-2C28101DDC76}" srcOrd="2" destOrd="0" presId="urn:microsoft.com/office/officeart/2005/8/layout/radial6"/>
    <dgm:cxn modelId="{C9EC971A-691B-4738-AD4F-49320DD8FD10}" type="presParOf" srcId="{03A53577-EF26-4D3D-98AB-8EC7A44F8314}" destId="{C3B065A7-69A2-4878-89C2-5C4B93836469}" srcOrd="3" destOrd="0" presId="urn:microsoft.com/office/officeart/2005/8/layout/radial6"/>
    <dgm:cxn modelId="{B787F9F4-84BB-4F74-AA69-79262D860929}" type="presParOf" srcId="{03A53577-EF26-4D3D-98AB-8EC7A44F8314}" destId="{007415F3-9263-4C03-81B4-B1547CE70D3F}" srcOrd="4" destOrd="0" presId="urn:microsoft.com/office/officeart/2005/8/layout/radial6"/>
    <dgm:cxn modelId="{3838F14B-CA4A-43A2-858A-07051E9DDB29}" type="presParOf" srcId="{03A53577-EF26-4D3D-98AB-8EC7A44F8314}" destId="{2663680C-9DD1-47F8-8C13-9CE483F50C1C}" srcOrd="5" destOrd="0" presId="urn:microsoft.com/office/officeart/2005/8/layout/radial6"/>
    <dgm:cxn modelId="{0CECF98E-B606-41EE-9D4D-AA63CE86B077}" type="presParOf" srcId="{03A53577-EF26-4D3D-98AB-8EC7A44F8314}" destId="{0ECCD819-13C5-4C18-9622-ADC52583B089}" srcOrd="6" destOrd="0" presId="urn:microsoft.com/office/officeart/2005/8/layout/radial6"/>
    <dgm:cxn modelId="{2443BFC0-9F01-474A-B581-152333255E1B}" type="presParOf" srcId="{03A53577-EF26-4D3D-98AB-8EC7A44F8314}" destId="{767D401F-779F-4F29-B0DF-038A902DE402}" srcOrd="7" destOrd="0" presId="urn:microsoft.com/office/officeart/2005/8/layout/radial6"/>
    <dgm:cxn modelId="{E8761E6A-FE28-475B-A5BA-66A440C9AF72}" type="presParOf" srcId="{03A53577-EF26-4D3D-98AB-8EC7A44F8314}" destId="{15E03D02-BCD6-4C72-BF74-38078D7BB5DF}" srcOrd="8" destOrd="0" presId="urn:microsoft.com/office/officeart/2005/8/layout/radial6"/>
    <dgm:cxn modelId="{615D5D5D-0ADF-41C2-A717-E8C63355474C}" type="presParOf" srcId="{03A53577-EF26-4D3D-98AB-8EC7A44F8314}" destId="{6EB3EA2B-86C8-4A89-951A-560ED628BFBD}" srcOrd="9" destOrd="0" presId="urn:microsoft.com/office/officeart/2005/8/layout/radial6"/>
    <dgm:cxn modelId="{7B38C6DF-FEB1-4909-B983-D891BC5343E8}" type="presParOf" srcId="{03A53577-EF26-4D3D-98AB-8EC7A44F8314}" destId="{80778065-9818-41FD-A966-FB04204A8442}" srcOrd="10" destOrd="0" presId="urn:microsoft.com/office/officeart/2005/8/layout/radial6"/>
    <dgm:cxn modelId="{84935B83-9E2A-4DBE-B4AF-96826E2A9295}" type="presParOf" srcId="{03A53577-EF26-4D3D-98AB-8EC7A44F8314}" destId="{345357DC-D86F-4C20-BB0F-940940B7388D}" srcOrd="11" destOrd="0" presId="urn:microsoft.com/office/officeart/2005/8/layout/radial6"/>
    <dgm:cxn modelId="{88128E2A-884C-4879-8693-99B9910CE227}" type="presParOf" srcId="{03A53577-EF26-4D3D-98AB-8EC7A44F8314}" destId="{7C37CF50-527D-4C37-8B97-BD95DD3685F8}"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297CBC-16B8-47BE-9365-E7DF274BEDD3}" type="doc">
      <dgm:prSet loTypeId="urn:microsoft.com/office/officeart/2005/8/layout/radial2" loCatId="relationship" qsTypeId="urn:microsoft.com/office/officeart/2005/8/quickstyle/simple5" qsCatId="simple" csTypeId="urn:microsoft.com/office/officeart/2005/8/colors/accent0_1" csCatId="mainScheme" phldr="1"/>
      <dgm:spPr/>
      <dgm:t>
        <a:bodyPr/>
        <a:lstStyle/>
        <a:p>
          <a:endParaRPr lang="ru-RU"/>
        </a:p>
      </dgm:t>
    </dgm:pt>
    <dgm:pt modelId="{68BC64B4-5692-4266-98F9-CD724DFB77FB}">
      <dgm:prSet phldrT="[Текст]" phldr="1"/>
      <dgm:spPr>
        <a:blipFill rotWithShape="0">
          <a:blip xmlns:r="http://schemas.openxmlformats.org/officeDocument/2006/relationships" r:embed="rId1"/>
          <a:stretch>
            <a:fillRect/>
          </a:stretch>
        </a:blipFill>
      </dgm:spPr>
      <dgm:t>
        <a:bodyPr/>
        <a:lstStyle/>
        <a:p>
          <a:endParaRPr lang="ru-RU" dirty="0"/>
        </a:p>
      </dgm:t>
    </dgm:pt>
    <dgm:pt modelId="{FAF2C718-9CBF-463C-BC86-A5FF5533690D}" type="parTrans" cxnId="{4E3C120D-1EBB-4E53-8E54-1552211F7041}">
      <dgm:prSet/>
      <dgm:spPr/>
      <dgm:t>
        <a:bodyPr/>
        <a:lstStyle/>
        <a:p>
          <a:endParaRPr lang="ru-RU"/>
        </a:p>
      </dgm:t>
    </dgm:pt>
    <dgm:pt modelId="{0ADC179B-044C-4A7F-AD7A-76F722A21C0A}" type="sibTrans" cxnId="{4E3C120D-1EBB-4E53-8E54-1552211F7041}">
      <dgm:prSet/>
      <dgm:spPr/>
      <dgm:t>
        <a:bodyPr/>
        <a:lstStyle/>
        <a:p>
          <a:endParaRPr lang="ru-RU"/>
        </a:p>
      </dgm:t>
    </dgm:pt>
    <dgm:pt modelId="{7D61C52A-52F3-4FED-B35B-A2C07057B667}">
      <dgm:prSet phldrT="[Текст]" phldr="1"/>
      <dgm:spPr>
        <a:blipFill rotWithShape="0">
          <a:blip xmlns:r="http://schemas.openxmlformats.org/officeDocument/2006/relationships" r:embed="rId2"/>
          <a:stretch>
            <a:fillRect/>
          </a:stretch>
        </a:blipFill>
      </dgm:spPr>
      <dgm:t>
        <a:bodyPr/>
        <a:lstStyle/>
        <a:p>
          <a:endParaRPr lang="ru-RU" dirty="0"/>
        </a:p>
      </dgm:t>
    </dgm:pt>
    <dgm:pt modelId="{D48CB9A4-E3D1-4833-A661-83650C920892}" type="parTrans" cxnId="{1B9488E5-9163-42F0-B870-720A08B6BF67}">
      <dgm:prSet/>
      <dgm:spPr/>
      <dgm:t>
        <a:bodyPr/>
        <a:lstStyle/>
        <a:p>
          <a:endParaRPr lang="ru-RU"/>
        </a:p>
      </dgm:t>
    </dgm:pt>
    <dgm:pt modelId="{6623FF91-BF5C-4E4E-80EE-A7005D3CE747}" type="sibTrans" cxnId="{1B9488E5-9163-42F0-B870-720A08B6BF67}">
      <dgm:prSet/>
      <dgm:spPr/>
      <dgm:t>
        <a:bodyPr/>
        <a:lstStyle/>
        <a:p>
          <a:endParaRPr lang="ru-RU"/>
        </a:p>
      </dgm:t>
    </dgm:pt>
    <dgm:pt modelId="{80E97EF6-FDD6-4D0E-AADB-A91DDBAD1244}">
      <dgm:prSet phldrT="[Текст]" phldr="1"/>
      <dgm:spPr>
        <a:blipFill rotWithShape="0">
          <a:blip xmlns:r="http://schemas.openxmlformats.org/officeDocument/2006/relationships" r:embed="rId3"/>
          <a:stretch>
            <a:fillRect/>
          </a:stretch>
        </a:blipFill>
      </dgm:spPr>
      <dgm:t>
        <a:bodyPr/>
        <a:lstStyle/>
        <a:p>
          <a:endParaRPr lang="ru-RU" dirty="0"/>
        </a:p>
      </dgm:t>
    </dgm:pt>
    <dgm:pt modelId="{812AAE77-4ED1-457D-AEE9-2096FDE5A514}" type="parTrans" cxnId="{66E84204-D27A-455D-9303-175CF0389B05}">
      <dgm:prSet/>
      <dgm:spPr/>
      <dgm:t>
        <a:bodyPr/>
        <a:lstStyle/>
        <a:p>
          <a:endParaRPr lang="ru-RU"/>
        </a:p>
      </dgm:t>
    </dgm:pt>
    <dgm:pt modelId="{5D8A8FD9-D9AD-4201-B6CE-EFF2E35A1B4C}" type="sibTrans" cxnId="{66E84204-D27A-455D-9303-175CF0389B05}">
      <dgm:prSet/>
      <dgm:spPr/>
      <dgm:t>
        <a:bodyPr/>
        <a:lstStyle/>
        <a:p>
          <a:endParaRPr lang="ru-RU"/>
        </a:p>
      </dgm:t>
    </dgm:pt>
    <dgm:pt modelId="{A685FB18-4CC1-4AF1-AD7F-AAF2927BF597}" type="pres">
      <dgm:prSet presAssocID="{8F297CBC-16B8-47BE-9365-E7DF274BEDD3}" presName="composite" presStyleCnt="0">
        <dgm:presLayoutVars>
          <dgm:chMax val="5"/>
          <dgm:dir/>
          <dgm:animLvl val="ctr"/>
          <dgm:resizeHandles val="exact"/>
        </dgm:presLayoutVars>
      </dgm:prSet>
      <dgm:spPr/>
      <dgm:t>
        <a:bodyPr/>
        <a:lstStyle/>
        <a:p>
          <a:endParaRPr lang="ru-RU"/>
        </a:p>
      </dgm:t>
    </dgm:pt>
    <dgm:pt modelId="{3B05225D-3675-47BA-AC45-393EE0E7A706}" type="pres">
      <dgm:prSet presAssocID="{8F297CBC-16B8-47BE-9365-E7DF274BEDD3}" presName="cycle" presStyleCnt="0"/>
      <dgm:spPr/>
    </dgm:pt>
    <dgm:pt modelId="{1C784DD8-5A53-41B0-BA85-7D3DB72F6E86}" type="pres">
      <dgm:prSet presAssocID="{8F297CBC-16B8-47BE-9365-E7DF274BEDD3}" presName="centerShape" presStyleCnt="0"/>
      <dgm:spPr/>
    </dgm:pt>
    <dgm:pt modelId="{9BE81392-6515-42CC-9BCC-62E326B459C9}" type="pres">
      <dgm:prSet presAssocID="{8F297CBC-16B8-47BE-9365-E7DF274BEDD3}" presName="connSite" presStyleLbl="node1" presStyleIdx="0" presStyleCnt="4"/>
      <dgm:spPr/>
    </dgm:pt>
    <dgm:pt modelId="{A3D0DB7D-32C5-4023-BD70-2DEB337BC381}" type="pres">
      <dgm:prSet presAssocID="{8F297CBC-16B8-47BE-9365-E7DF274BEDD3}" presName="visible" presStyleLbl="node1" presStyleIdx="0" presStyleCnt="4" custScaleX="114057" custScaleY="109075" custLinFactNeighborX="15" custLinFactNeighborY="-1687"/>
      <dgm:spPr>
        <a:blipFill rotWithShape="0">
          <a:blip xmlns:r="http://schemas.openxmlformats.org/officeDocument/2006/relationships" r:embed="rId4"/>
          <a:stretch>
            <a:fillRect/>
          </a:stretch>
        </a:blipFill>
      </dgm:spPr>
    </dgm:pt>
    <dgm:pt modelId="{64A537DE-4EF0-47A6-BD00-C13AD867A13A}" type="pres">
      <dgm:prSet presAssocID="{FAF2C718-9CBF-463C-BC86-A5FF5533690D}" presName="Name25" presStyleLbl="parChTrans1D1" presStyleIdx="0" presStyleCnt="3"/>
      <dgm:spPr/>
      <dgm:t>
        <a:bodyPr/>
        <a:lstStyle/>
        <a:p>
          <a:endParaRPr lang="ru-RU"/>
        </a:p>
      </dgm:t>
    </dgm:pt>
    <dgm:pt modelId="{E9D1CFF5-F215-4213-8E1C-16A85E569A18}" type="pres">
      <dgm:prSet presAssocID="{68BC64B4-5692-4266-98F9-CD724DFB77FB}" presName="node" presStyleCnt="0"/>
      <dgm:spPr/>
    </dgm:pt>
    <dgm:pt modelId="{A0C3FFB3-B1A5-4278-905E-093B765D6150}" type="pres">
      <dgm:prSet presAssocID="{68BC64B4-5692-4266-98F9-CD724DFB77FB}" presName="parentNode" presStyleLbl="node1" presStyleIdx="1" presStyleCnt="4" custLinFactX="22606" custLinFactNeighborX="100000" custLinFactNeighborY="-5706">
        <dgm:presLayoutVars>
          <dgm:chMax val="1"/>
          <dgm:bulletEnabled val="1"/>
        </dgm:presLayoutVars>
      </dgm:prSet>
      <dgm:spPr/>
      <dgm:t>
        <a:bodyPr/>
        <a:lstStyle/>
        <a:p>
          <a:endParaRPr lang="ru-RU"/>
        </a:p>
      </dgm:t>
    </dgm:pt>
    <dgm:pt modelId="{58490612-8360-45CC-9B34-302AD38B7F44}" type="pres">
      <dgm:prSet presAssocID="{68BC64B4-5692-4266-98F9-CD724DFB77FB}" presName="childNode" presStyleLbl="revTx" presStyleIdx="0" presStyleCnt="0">
        <dgm:presLayoutVars>
          <dgm:bulletEnabled val="1"/>
        </dgm:presLayoutVars>
      </dgm:prSet>
      <dgm:spPr/>
      <dgm:t>
        <a:bodyPr/>
        <a:lstStyle/>
        <a:p>
          <a:endParaRPr lang="ru-RU"/>
        </a:p>
      </dgm:t>
    </dgm:pt>
    <dgm:pt modelId="{9D29F610-5D9A-41EF-B424-736B4B7BD805}" type="pres">
      <dgm:prSet presAssocID="{D48CB9A4-E3D1-4833-A661-83650C920892}" presName="Name25" presStyleLbl="parChTrans1D1" presStyleIdx="1" presStyleCnt="3"/>
      <dgm:spPr/>
      <dgm:t>
        <a:bodyPr/>
        <a:lstStyle/>
        <a:p>
          <a:endParaRPr lang="ru-RU"/>
        </a:p>
      </dgm:t>
    </dgm:pt>
    <dgm:pt modelId="{6FA16ED1-DF33-489C-B31D-5AB5DCBC6418}" type="pres">
      <dgm:prSet presAssocID="{7D61C52A-52F3-4FED-B35B-A2C07057B667}" presName="node" presStyleCnt="0"/>
      <dgm:spPr/>
    </dgm:pt>
    <dgm:pt modelId="{C193CD63-BDC7-4698-ADB3-B36E93940C4A}" type="pres">
      <dgm:prSet presAssocID="{7D61C52A-52F3-4FED-B35B-A2C07057B667}" presName="parentNode" presStyleLbl="node1" presStyleIdx="2" presStyleCnt="4" custLinFactNeighborX="95277" custLinFactNeighborY="-15311">
        <dgm:presLayoutVars>
          <dgm:chMax val="1"/>
          <dgm:bulletEnabled val="1"/>
        </dgm:presLayoutVars>
      </dgm:prSet>
      <dgm:spPr/>
      <dgm:t>
        <a:bodyPr/>
        <a:lstStyle/>
        <a:p>
          <a:endParaRPr lang="ru-RU"/>
        </a:p>
      </dgm:t>
    </dgm:pt>
    <dgm:pt modelId="{49D7086E-A75E-4A5E-B1D7-08F5C0A38843}" type="pres">
      <dgm:prSet presAssocID="{7D61C52A-52F3-4FED-B35B-A2C07057B667}" presName="childNode" presStyleLbl="revTx" presStyleIdx="0" presStyleCnt="0">
        <dgm:presLayoutVars>
          <dgm:bulletEnabled val="1"/>
        </dgm:presLayoutVars>
      </dgm:prSet>
      <dgm:spPr/>
      <dgm:t>
        <a:bodyPr/>
        <a:lstStyle/>
        <a:p>
          <a:endParaRPr lang="ru-RU"/>
        </a:p>
      </dgm:t>
    </dgm:pt>
    <dgm:pt modelId="{367B69DD-C5F5-4001-82AC-B309E834BB2C}" type="pres">
      <dgm:prSet presAssocID="{812AAE77-4ED1-457D-AEE9-2096FDE5A514}" presName="Name25" presStyleLbl="parChTrans1D1" presStyleIdx="2" presStyleCnt="3"/>
      <dgm:spPr/>
      <dgm:t>
        <a:bodyPr/>
        <a:lstStyle/>
        <a:p>
          <a:endParaRPr lang="ru-RU"/>
        </a:p>
      </dgm:t>
    </dgm:pt>
    <dgm:pt modelId="{C5DC858C-36EF-4A1D-9FB1-C0E4A76A55F3}" type="pres">
      <dgm:prSet presAssocID="{80E97EF6-FDD6-4D0E-AADB-A91DDBAD1244}" presName="node" presStyleCnt="0"/>
      <dgm:spPr/>
    </dgm:pt>
    <dgm:pt modelId="{36FB2D27-2E42-4B62-B87D-8FB0B542E278}" type="pres">
      <dgm:prSet presAssocID="{80E97EF6-FDD6-4D0E-AADB-A91DDBAD1244}" presName="parentNode" presStyleLbl="node1" presStyleIdx="3" presStyleCnt="4" custLinFactX="28286" custLinFactNeighborX="100000" custLinFactNeighborY="-30595">
        <dgm:presLayoutVars>
          <dgm:chMax val="1"/>
          <dgm:bulletEnabled val="1"/>
        </dgm:presLayoutVars>
      </dgm:prSet>
      <dgm:spPr/>
      <dgm:t>
        <a:bodyPr/>
        <a:lstStyle/>
        <a:p>
          <a:endParaRPr lang="ru-RU"/>
        </a:p>
      </dgm:t>
    </dgm:pt>
    <dgm:pt modelId="{5BAD674D-E73F-4386-B233-8828299F03BB}" type="pres">
      <dgm:prSet presAssocID="{80E97EF6-FDD6-4D0E-AADB-A91DDBAD1244}" presName="childNode" presStyleLbl="revTx" presStyleIdx="0" presStyleCnt="0">
        <dgm:presLayoutVars>
          <dgm:bulletEnabled val="1"/>
        </dgm:presLayoutVars>
      </dgm:prSet>
      <dgm:spPr/>
      <dgm:t>
        <a:bodyPr/>
        <a:lstStyle/>
        <a:p>
          <a:endParaRPr lang="ru-RU"/>
        </a:p>
      </dgm:t>
    </dgm:pt>
  </dgm:ptLst>
  <dgm:cxnLst>
    <dgm:cxn modelId="{5633227B-34FB-48CE-BFB9-7C09731C1FF1}" type="presOf" srcId="{80E97EF6-FDD6-4D0E-AADB-A91DDBAD1244}" destId="{36FB2D27-2E42-4B62-B87D-8FB0B542E278}" srcOrd="0" destOrd="0" presId="urn:microsoft.com/office/officeart/2005/8/layout/radial2"/>
    <dgm:cxn modelId="{CA926272-2F8C-44DB-858A-19C10FEE23E2}" type="presOf" srcId="{68BC64B4-5692-4266-98F9-CD724DFB77FB}" destId="{A0C3FFB3-B1A5-4278-905E-093B765D6150}" srcOrd="0" destOrd="0" presId="urn:microsoft.com/office/officeart/2005/8/layout/radial2"/>
    <dgm:cxn modelId="{E2E9D7C1-8DC9-43B1-BBFB-D1EA7CD4862C}" type="presOf" srcId="{FAF2C718-9CBF-463C-BC86-A5FF5533690D}" destId="{64A537DE-4EF0-47A6-BD00-C13AD867A13A}" srcOrd="0" destOrd="0" presId="urn:microsoft.com/office/officeart/2005/8/layout/radial2"/>
    <dgm:cxn modelId="{2BBF5C74-B1BF-408D-B836-A04DB2E4A326}" type="presOf" srcId="{7D61C52A-52F3-4FED-B35B-A2C07057B667}" destId="{C193CD63-BDC7-4698-ADB3-B36E93940C4A}" srcOrd="0" destOrd="0" presId="urn:microsoft.com/office/officeart/2005/8/layout/radial2"/>
    <dgm:cxn modelId="{5982CA89-6345-4A0A-9316-4FBD97F995F2}" type="presOf" srcId="{8F297CBC-16B8-47BE-9365-E7DF274BEDD3}" destId="{A685FB18-4CC1-4AF1-AD7F-AAF2927BF597}" srcOrd="0" destOrd="0" presId="urn:microsoft.com/office/officeart/2005/8/layout/radial2"/>
    <dgm:cxn modelId="{4E3C120D-1EBB-4E53-8E54-1552211F7041}" srcId="{8F297CBC-16B8-47BE-9365-E7DF274BEDD3}" destId="{68BC64B4-5692-4266-98F9-CD724DFB77FB}" srcOrd="0" destOrd="0" parTransId="{FAF2C718-9CBF-463C-BC86-A5FF5533690D}" sibTransId="{0ADC179B-044C-4A7F-AD7A-76F722A21C0A}"/>
    <dgm:cxn modelId="{66E84204-D27A-455D-9303-175CF0389B05}" srcId="{8F297CBC-16B8-47BE-9365-E7DF274BEDD3}" destId="{80E97EF6-FDD6-4D0E-AADB-A91DDBAD1244}" srcOrd="2" destOrd="0" parTransId="{812AAE77-4ED1-457D-AEE9-2096FDE5A514}" sibTransId="{5D8A8FD9-D9AD-4201-B6CE-EFF2E35A1B4C}"/>
    <dgm:cxn modelId="{492072EE-1FE0-462F-AA88-A28A12660359}" type="presOf" srcId="{812AAE77-4ED1-457D-AEE9-2096FDE5A514}" destId="{367B69DD-C5F5-4001-82AC-B309E834BB2C}" srcOrd="0" destOrd="0" presId="urn:microsoft.com/office/officeart/2005/8/layout/radial2"/>
    <dgm:cxn modelId="{1B9488E5-9163-42F0-B870-720A08B6BF67}" srcId="{8F297CBC-16B8-47BE-9365-E7DF274BEDD3}" destId="{7D61C52A-52F3-4FED-B35B-A2C07057B667}" srcOrd="1" destOrd="0" parTransId="{D48CB9A4-E3D1-4833-A661-83650C920892}" sibTransId="{6623FF91-BF5C-4E4E-80EE-A7005D3CE747}"/>
    <dgm:cxn modelId="{5F12CE6B-CF48-43EA-92B9-6DF16174B909}" type="presOf" srcId="{D48CB9A4-E3D1-4833-A661-83650C920892}" destId="{9D29F610-5D9A-41EF-B424-736B4B7BD805}" srcOrd="0" destOrd="0" presId="urn:microsoft.com/office/officeart/2005/8/layout/radial2"/>
    <dgm:cxn modelId="{AC5F9B22-61E7-4787-BAAD-19A3924F1731}" type="presParOf" srcId="{A685FB18-4CC1-4AF1-AD7F-AAF2927BF597}" destId="{3B05225D-3675-47BA-AC45-393EE0E7A706}" srcOrd="0" destOrd="0" presId="urn:microsoft.com/office/officeart/2005/8/layout/radial2"/>
    <dgm:cxn modelId="{FA9CD385-46BB-4B1E-BC78-C0E3C164BA54}" type="presParOf" srcId="{3B05225D-3675-47BA-AC45-393EE0E7A706}" destId="{1C784DD8-5A53-41B0-BA85-7D3DB72F6E86}" srcOrd="0" destOrd="0" presId="urn:microsoft.com/office/officeart/2005/8/layout/radial2"/>
    <dgm:cxn modelId="{07AC93D6-F48B-404D-90B4-83AAB3B3D9F7}" type="presParOf" srcId="{1C784DD8-5A53-41B0-BA85-7D3DB72F6E86}" destId="{9BE81392-6515-42CC-9BCC-62E326B459C9}" srcOrd="0" destOrd="0" presId="urn:microsoft.com/office/officeart/2005/8/layout/radial2"/>
    <dgm:cxn modelId="{618687E1-BC6C-45C5-9D1D-2BEA3D4E7103}" type="presParOf" srcId="{1C784DD8-5A53-41B0-BA85-7D3DB72F6E86}" destId="{A3D0DB7D-32C5-4023-BD70-2DEB337BC381}" srcOrd="1" destOrd="0" presId="urn:microsoft.com/office/officeart/2005/8/layout/radial2"/>
    <dgm:cxn modelId="{A5F94938-02E1-4A53-85AB-A8F0C12F83BE}" type="presParOf" srcId="{3B05225D-3675-47BA-AC45-393EE0E7A706}" destId="{64A537DE-4EF0-47A6-BD00-C13AD867A13A}" srcOrd="1" destOrd="0" presId="urn:microsoft.com/office/officeart/2005/8/layout/radial2"/>
    <dgm:cxn modelId="{1130D352-F787-4F1C-A42D-399C5A4C0B83}" type="presParOf" srcId="{3B05225D-3675-47BA-AC45-393EE0E7A706}" destId="{E9D1CFF5-F215-4213-8E1C-16A85E569A18}" srcOrd="2" destOrd="0" presId="urn:microsoft.com/office/officeart/2005/8/layout/radial2"/>
    <dgm:cxn modelId="{C2B8B3A4-51E2-4ACD-AE66-754BA8741FB6}" type="presParOf" srcId="{E9D1CFF5-F215-4213-8E1C-16A85E569A18}" destId="{A0C3FFB3-B1A5-4278-905E-093B765D6150}" srcOrd="0" destOrd="0" presId="urn:microsoft.com/office/officeart/2005/8/layout/radial2"/>
    <dgm:cxn modelId="{17E227C6-07AE-4B32-B4A3-D4A4A7F0FEBC}" type="presParOf" srcId="{E9D1CFF5-F215-4213-8E1C-16A85E569A18}" destId="{58490612-8360-45CC-9B34-302AD38B7F44}" srcOrd="1" destOrd="0" presId="urn:microsoft.com/office/officeart/2005/8/layout/radial2"/>
    <dgm:cxn modelId="{63A4EEF0-0754-41F1-9556-FD68F5BB07E4}" type="presParOf" srcId="{3B05225D-3675-47BA-AC45-393EE0E7A706}" destId="{9D29F610-5D9A-41EF-B424-736B4B7BD805}" srcOrd="3" destOrd="0" presId="urn:microsoft.com/office/officeart/2005/8/layout/radial2"/>
    <dgm:cxn modelId="{194C32AF-315E-41B7-A7D0-CC73999798F8}" type="presParOf" srcId="{3B05225D-3675-47BA-AC45-393EE0E7A706}" destId="{6FA16ED1-DF33-489C-B31D-5AB5DCBC6418}" srcOrd="4" destOrd="0" presId="urn:microsoft.com/office/officeart/2005/8/layout/radial2"/>
    <dgm:cxn modelId="{719E3575-EB93-425D-9C71-A3AF37B13716}" type="presParOf" srcId="{6FA16ED1-DF33-489C-B31D-5AB5DCBC6418}" destId="{C193CD63-BDC7-4698-ADB3-B36E93940C4A}" srcOrd="0" destOrd="0" presId="urn:microsoft.com/office/officeart/2005/8/layout/radial2"/>
    <dgm:cxn modelId="{562D4746-5C8F-4148-9F56-A09301AD1FF9}" type="presParOf" srcId="{6FA16ED1-DF33-489C-B31D-5AB5DCBC6418}" destId="{49D7086E-A75E-4A5E-B1D7-08F5C0A38843}" srcOrd="1" destOrd="0" presId="urn:microsoft.com/office/officeart/2005/8/layout/radial2"/>
    <dgm:cxn modelId="{E83819BD-4B38-4EFE-84B3-742788CC4DD0}" type="presParOf" srcId="{3B05225D-3675-47BA-AC45-393EE0E7A706}" destId="{367B69DD-C5F5-4001-82AC-B309E834BB2C}" srcOrd="5" destOrd="0" presId="urn:microsoft.com/office/officeart/2005/8/layout/radial2"/>
    <dgm:cxn modelId="{D51F5416-E743-46A9-A718-ECEDFFBD95B5}" type="presParOf" srcId="{3B05225D-3675-47BA-AC45-393EE0E7A706}" destId="{C5DC858C-36EF-4A1D-9FB1-C0E4A76A55F3}" srcOrd="6" destOrd="0" presId="urn:microsoft.com/office/officeart/2005/8/layout/radial2"/>
    <dgm:cxn modelId="{997E734A-9EF4-4135-97E9-F7DE73CDF0D1}" type="presParOf" srcId="{C5DC858C-36EF-4A1D-9FB1-C0E4A76A55F3}" destId="{36FB2D27-2E42-4B62-B87D-8FB0B542E278}" srcOrd="0" destOrd="0" presId="urn:microsoft.com/office/officeart/2005/8/layout/radial2"/>
    <dgm:cxn modelId="{2BD63C95-E228-4CDA-8797-0FE211533784}" type="presParOf" srcId="{C5DC858C-36EF-4A1D-9FB1-C0E4A76A55F3}" destId="{5BAD674D-E73F-4386-B233-8828299F03BB}" srcOrd="1" destOrd="0" presId="urn:microsoft.com/office/officeart/2005/8/layout/radial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312859-4609-4865-8296-E2F4464C2EFB}" type="doc">
      <dgm:prSet loTypeId="urn:microsoft.com/office/officeart/2005/8/layout/radial6" loCatId="relationship" qsTypeId="urn:microsoft.com/office/officeart/2005/8/quickstyle/3d3" qsCatId="3D" csTypeId="urn:microsoft.com/office/officeart/2005/8/colors/accent0_3" csCatId="mainScheme" phldr="1"/>
      <dgm:spPr/>
      <dgm:t>
        <a:bodyPr/>
        <a:lstStyle/>
        <a:p>
          <a:endParaRPr lang="ru-RU"/>
        </a:p>
      </dgm:t>
    </dgm:pt>
    <dgm:pt modelId="{FFB95B1A-0A19-46E6-B99F-E7AC83CB8798}">
      <dgm:prSet phldrT="[Текст]"/>
      <dgm:spPr/>
      <dgm:t>
        <a:bodyPr/>
        <a:lstStyle/>
        <a:p>
          <a:r>
            <a:rPr lang="ru-RU" dirty="0" smtClean="0"/>
            <a:t>Центр МУ к ДС</a:t>
          </a:r>
          <a:endParaRPr lang="ru-RU" dirty="0"/>
        </a:p>
      </dgm:t>
    </dgm:pt>
    <dgm:pt modelId="{74385A6C-3B5D-4F7B-89D5-E8471C62A98C}" type="parTrans" cxnId="{D72632D5-4A7B-46B9-879A-1C2B1FFAC7D7}">
      <dgm:prSet/>
      <dgm:spPr/>
      <dgm:t>
        <a:bodyPr/>
        <a:lstStyle/>
        <a:p>
          <a:endParaRPr lang="ru-RU"/>
        </a:p>
      </dgm:t>
    </dgm:pt>
    <dgm:pt modelId="{5E0F35D7-A0AF-4EB4-9307-C2A937AC6EF0}" type="sibTrans" cxnId="{D72632D5-4A7B-46B9-879A-1C2B1FFAC7D7}">
      <dgm:prSet/>
      <dgm:spPr/>
      <dgm:t>
        <a:bodyPr/>
        <a:lstStyle/>
        <a:p>
          <a:endParaRPr lang="ru-RU"/>
        </a:p>
      </dgm:t>
    </dgm:pt>
    <dgm:pt modelId="{976070C6-56F3-40E4-812A-64CD1A3D627A}">
      <dgm:prSet phldrT="[Текст]" custT="1"/>
      <dgm:spPr/>
      <dgm:t>
        <a:bodyPr/>
        <a:lstStyle/>
        <a:p>
          <a:r>
            <a:rPr lang="ru-RU" sz="2000" b="1" dirty="0" err="1" smtClean="0"/>
            <a:t>Роспотребнадзор</a:t>
          </a:r>
          <a:endParaRPr lang="ru-RU" sz="2000" b="1" dirty="0"/>
        </a:p>
      </dgm:t>
    </dgm:pt>
    <dgm:pt modelId="{57B94325-268A-49FA-B046-D15891ED13F7}" type="parTrans" cxnId="{6FEBBAA0-2A3B-445E-B5B6-C6D69D376971}">
      <dgm:prSet/>
      <dgm:spPr/>
      <dgm:t>
        <a:bodyPr/>
        <a:lstStyle/>
        <a:p>
          <a:endParaRPr lang="ru-RU"/>
        </a:p>
      </dgm:t>
    </dgm:pt>
    <dgm:pt modelId="{6E0047C4-550D-439C-AA75-5C0325374FEF}" type="sibTrans" cxnId="{6FEBBAA0-2A3B-445E-B5B6-C6D69D376971}">
      <dgm:prSet/>
      <dgm:spPr/>
      <dgm:t>
        <a:bodyPr/>
        <a:lstStyle/>
        <a:p>
          <a:endParaRPr lang="ru-RU"/>
        </a:p>
      </dgm:t>
    </dgm:pt>
    <dgm:pt modelId="{999414A3-403E-4637-86BA-E274C391125E}">
      <dgm:prSet phldrT="[Текст]" custT="1"/>
      <dgm:spPr/>
      <dgm:t>
        <a:bodyPr/>
        <a:lstStyle/>
        <a:p>
          <a:r>
            <a:rPr lang="ru-RU" sz="2000" b="1" dirty="0" smtClean="0"/>
            <a:t>ЛПО</a:t>
          </a:r>
          <a:endParaRPr lang="ru-RU" sz="2000" b="1" dirty="0"/>
        </a:p>
      </dgm:t>
    </dgm:pt>
    <dgm:pt modelId="{D55BB4EF-AF9C-4C54-AB60-A7AC37853D8E}" type="parTrans" cxnId="{6B089188-7AFE-46E0-BC92-BAC85F22C60E}">
      <dgm:prSet/>
      <dgm:spPr/>
      <dgm:t>
        <a:bodyPr/>
        <a:lstStyle/>
        <a:p>
          <a:endParaRPr lang="ru-RU"/>
        </a:p>
      </dgm:t>
    </dgm:pt>
    <dgm:pt modelId="{428F11D1-A7FE-4C2E-94EA-4611AAF32991}" type="sibTrans" cxnId="{6B089188-7AFE-46E0-BC92-BAC85F22C60E}">
      <dgm:prSet/>
      <dgm:spPr/>
      <dgm:t>
        <a:bodyPr/>
        <a:lstStyle/>
        <a:p>
          <a:endParaRPr lang="ru-RU"/>
        </a:p>
      </dgm:t>
    </dgm:pt>
    <dgm:pt modelId="{87A5A472-0258-4048-9A39-40FB6AC448A4}">
      <dgm:prSet phldrT="[Текст]" custT="1"/>
      <dgm:spPr/>
      <dgm:t>
        <a:bodyPr/>
        <a:lstStyle/>
        <a:p>
          <a:r>
            <a:rPr lang="ru-RU" sz="2000" b="1" dirty="0" smtClean="0"/>
            <a:t>МЗ</a:t>
          </a:r>
          <a:endParaRPr lang="ru-RU" sz="2000" b="1" dirty="0"/>
        </a:p>
      </dgm:t>
    </dgm:pt>
    <dgm:pt modelId="{A04F51A7-3130-4581-BD6F-B4957BD784EE}" type="parTrans" cxnId="{76DCDC83-2CD4-47B3-A04B-E7D7936545D0}">
      <dgm:prSet/>
      <dgm:spPr/>
      <dgm:t>
        <a:bodyPr/>
        <a:lstStyle/>
        <a:p>
          <a:endParaRPr lang="ru-RU"/>
        </a:p>
      </dgm:t>
    </dgm:pt>
    <dgm:pt modelId="{26432F6C-E1C3-4C90-B408-C85C3512224E}" type="sibTrans" cxnId="{76DCDC83-2CD4-47B3-A04B-E7D7936545D0}">
      <dgm:prSet/>
      <dgm:spPr/>
      <dgm:t>
        <a:bodyPr/>
        <a:lstStyle/>
        <a:p>
          <a:endParaRPr lang="ru-RU"/>
        </a:p>
      </dgm:t>
    </dgm:pt>
    <dgm:pt modelId="{5E3B425D-2685-4287-95C2-06C5FF67D618}">
      <dgm:prSet phldrT="[Текст]" custT="1"/>
      <dgm:spPr/>
      <dgm:t>
        <a:bodyPr/>
        <a:lstStyle/>
        <a:p>
          <a:r>
            <a:rPr lang="ru-RU" sz="2000" b="1" dirty="0" smtClean="0"/>
            <a:t>Центр</a:t>
          </a:r>
        </a:p>
        <a:p>
          <a:r>
            <a:rPr lang="ru-RU" sz="2000" b="1" dirty="0" smtClean="0"/>
            <a:t>МУ</a:t>
          </a:r>
          <a:br>
            <a:rPr lang="ru-RU" sz="2000" b="1" dirty="0" smtClean="0"/>
          </a:br>
          <a:r>
            <a:rPr lang="ru-RU" sz="2000" b="1" dirty="0" smtClean="0"/>
            <a:t>к АМП</a:t>
          </a:r>
          <a:endParaRPr lang="ru-RU" sz="2000" b="1" dirty="0"/>
        </a:p>
      </dgm:t>
    </dgm:pt>
    <dgm:pt modelId="{0C8E84EE-AF45-4FED-8051-B9D4DFA4903A}" type="parTrans" cxnId="{403F0BCC-B55C-4D7E-AAC1-15676C192545}">
      <dgm:prSet/>
      <dgm:spPr/>
      <dgm:t>
        <a:bodyPr/>
        <a:lstStyle/>
        <a:p>
          <a:endParaRPr lang="ru-RU"/>
        </a:p>
      </dgm:t>
    </dgm:pt>
    <dgm:pt modelId="{3D602AE9-F425-45FF-9D27-007E0DB258C5}" type="sibTrans" cxnId="{403F0BCC-B55C-4D7E-AAC1-15676C192545}">
      <dgm:prSet/>
      <dgm:spPr/>
      <dgm:t>
        <a:bodyPr/>
        <a:lstStyle/>
        <a:p>
          <a:endParaRPr lang="ru-RU"/>
        </a:p>
      </dgm:t>
    </dgm:pt>
    <dgm:pt modelId="{2623545A-7600-4A77-859D-5DF8CFFC7B57}">
      <dgm:prSet phldrT="[Текст]" phldr="1"/>
      <dgm:spPr/>
      <dgm:t>
        <a:bodyPr/>
        <a:lstStyle/>
        <a:p>
          <a:endParaRPr lang="ru-RU" dirty="0"/>
        </a:p>
      </dgm:t>
    </dgm:pt>
    <dgm:pt modelId="{2DD8DD52-9721-4A16-A040-0CC2D7D153CE}" type="parTrans" cxnId="{365499A1-E9A0-4BBC-8F38-FD5CB3C3870E}">
      <dgm:prSet/>
      <dgm:spPr/>
      <dgm:t>
        <a:bodyPr/>
        <a:lstStyle/>
        <a:p>
          <a:endParaRPr lang="ru-RU"/>
        </a:p>
      </dgm:t>
    </dgm:pt>
    <dgm:pt modelId="{92FA0B6D-2D2E-4DB0-B53C-6F24152F3E00}" type="sibTrans" cxnId="{365499A1-E9A0-4BBC-8F38-FD5CB3C3870E}">
      <dgm:prSet/>
      <dgm:spPr/>
      <dgm:t>
        <a:bodyPr/>
        <a:lstStyle/>
        <a:p>
          <a:endParaRPr lang="ru-RU"/>
        </a:p>
      </dgm:t>
    </dgm:pt>
    <dgm:pt modelId="{03A53577-EF26-4D3D-98AB-8EC7A44F8314}" type="pres">
      <dgm:prSet presAssocID="{F8312859-4609-4865-8296-E2F4464C2EFB}" presName="Name0" presStyleCnt="0">
        <dgm:presLayoutVars>
          <dgm:chMax val="1"/>
          <dgm:dir/>
          <dgm:animLvl val="ctr"/>
          <dgm:resizeHandles val="exact"/>
        </dgm:presLayoutVars>
      </dgm:prSet>
      <dgm:spPr/>
      <dgm:t>
        <a:bodyPr/>
        <a:lstStyle/>
        <a:p>
          <a:endParaRPr lang="ru-RU"/>
        </a:p>
      </dgm:t>
    </dgm:pt>
    <dgm:pt modelId="{6A592CC8-FB7C-46BA-B427-9FF65926829B}" type="pres">
      <dgm:prSet presAssocID="{FFB95B1A-0A19-46E6-B99F-E7AC83CB8798}" presName="centerShape" presStyleLbl="node0" presStyleIdx="0" presStyleCnt="1"/>
      <dgm:spPr/>
      <dgm:t>
        <a:bodyPr/>
        <a:lstStyle/>
        <a:p>
          <a:endParaRPr lang="ru-RU"/>
        </a:p>
      </dgm:t>
    </dgm:pt>
    <dgm:pt modelId="{DD9166E1-7918-478F-A306-98C4196F5EC0}" type="pres">
      <dgm:prSet presAssocID="{976070C6-56F3-40E4-812A-64CD1A3D627A}" presName="node" presStyleLbl="node1" presStyleIdx="0" presStyleCnt="4" custScaleX="122031" custScaleY="101320">
        <dgm:presLayoutVars>
          <dgm:bulletEnabled val="1"/>
        </dgm:presLayoutVars>
      </dgm:prSet>
      <dgm:spPr/>
      <dgm:t>
        <a:bodyPr/>
        <a:lstStyle/>
        <a:p>
          <a:endParaRPr lang="ru-RU"/>
        </a:p>
      </dgm:t>
    </dgm:pt>
    <dgm:pt modelId="{1366C22B-A409-4D5B-A9EB-2C28101DDC76}" type="pres">
      <dgm:prSet presAssocID="{976070C6-56F3-40E4-812A-64CD1A3D627A}" presName="dummy" presStyleCnt="0"/>
      <dgm:spPr/>
    </dgm:pt>
    <dgm:pt modelId="{C3B065A7-69A2-4878-89C2-5C4B93836469}" type="pres">
      <dgm:prSet presAssocID="{6E0047C4-550D-439C-AA75-5C0325374FEF}" presName="sibTrans" presStyleLbl="sibTrans2D1" presStyleIdx="0" presStyleCnt="4"/>
      <dgm:spPr/>
      <dgm:t>
        <a:bodyPr/>
        <a:lstStyle/>
        <a:p>
          <a:endParaRPr lang="ru-RU"/>
        </a:p>
      </dgm:t>
    </dgm:pt>
    <dgm:pt modelId="{007415F3-9263-4C03-81B4-B1547CE70D3F}" type="pres">
      <dgm:prSet presAssocID="{999414A3-403E-4637-86BA-E274C391125E}" presName="node" presStyleLbl="node1" presStyleIdx="1" presStyleCnt="4" custRadScaleRad="97824" custRadScaleInc="2899">
        <dgm:presLayoutVars>
          <dgm:bulletEnabled val="1"/>
        </dgm:presLayoutVars>
      </dgm:prSet>
      <dgm:spPr/>
      <dgm:t>
        <a:bodyPr/>
        <a:lstStyle/>
        <a:p>
          <a:endParaRPr lang="ru-RU"/>
        </a:p>
      </dgm:t>
    </dgm:pt>
    <dgm:pt modelId="{2663680C-9DD1-47F8-8C13-9CE483F50C1C}" type="pres">
      <dgm:prSet presAssocID="{999414A3-403E-4637-86BA-E274C391125E}" presName="dummy" presStyleCnt="0"/>
      <dgm:spPr/>
    </dgm:pt>
    <dgm:pt modelId="{0ECCD819-13C5-4C18-9622-ADC52583B089}" type="pres">
      <dgm:prSet presAssocID="{428F11D1-A7FE-4C2E-94EA-4611AAF32991}" presName="sibTrans" presStyleLbl="sibTrans2D1" presStyleIdx="1" presStyleCnt="4"/>
      <dgm:spPr/>
      <dgm:t>
        <a:bodyPr/>
        <a:lstStyle/>
        <a:p>
          <a:endParaRPr lang="ru-RU"/>
        </a:p>
      </dgm:t>
    </dgm:pt>
    <dgm:pt modelId="{767D401F-779F-4F29-B0DF-038A902DE402}" type="pres">
      <dgm:prSet presAssocID="{87A5A472-0258-4048-9A39-40FB6AC448A4}" presName="node" presStyleLbl="node1" presStyleIdx="2" presStyleCnt="4">
        <dgm:presLayoutVars>
          <dgm:bulletEnabled val="1"/>
        </dgm:presLayoutVars>
      </dgm:prSet>
      <dgm:spPr/>
      <dgm:t>
        <a:bodyPr/>
        <a:lstStyle/>
        <a:p>
          <a:endParaRPr lang="ru-RU"/>
        </a:p>
      </dgm:t>
    </dgm:pt>
    <dgm:pt modelId="{15E03D02-BCD6-4C72-BF74-38078D7BB5DF}" type="pres">
      <dgm:prSet presAssocID="{87A5A472-0258-4048-9A39-40FB6AC448A4}" presName="dummy" presStyleCnt="0"/>
      <dgm:spPr/>
    </dgm:pt>
    <dgm:pt modelId="{6EB3EA2B-86C8-4A89-951A-560ED628BFBD}" type="pres">
      <dgm:prSet presAssocID="{26432F6C-E1C3-4C90-B408-C85C3512224E}" presName="sibTrans" presStyleLbl="sibTrans2D1" presStyleIdx="2" presStyleCnt="4"/>
      <dgm:spPr/>
      <dgm:t>
        <a:bodyPr/>
        <a:lstStyle/>
        <a:p>
          <a:endParaRPr lang="ru-RU"/>
        </a:p>
      </dgm:t>
    </dgm:pt>
    <dgm:pt modelId="{80778065-9818-41FD-A966-FB04204A8442}" type="pres">
      <dgm:prSet presAssocID="{5E3B425D-2685-4287-95C2-06C5FF67D618}" presName="node" presStyleLbl="node1" presStyleIdx="3" presStyleCnt="4">
        <dgm:presLayoutVars>
          <dgm:bulletEnabled val="1"/>
        </dgm:presLayoutVars>
      </dgm:prSet>
      <dgm:spPr/>
      <dgm:t>
        <a:bodyPr/>
        <a:lstStyle/>
        <a:p>
          <a:endParaRPr lang="ru-RU"/>
        </a:p>
      </dgm:t>
    </dgm:pt>
    <dgm:pt modelId="{345357DC-D86F-4C20-BB0F-940940B7388D}" type="pres">
      <dgm:prSet presAssocID="{5E3B425D-2685-4287-95C2-06C5FF67D618}" presName="dummy" presStyleCnt="0"/>
      <dgm:spPr/>
    </dgm:pt>
    <dgm:pt modelId="{7C37CF50-527D-4C37-8B97-BD95DD3685F8}" type="pres">
      <dgm:prSet presAssocID="{3D602AE9-F425-45FF-9D27-007E0DB258C5}" presName="sibTrans" presStyleLbl="sibTrans2D1" presStyleIdx="3" presStyleCnt="4" custLinFactNeighborX="1243" custLinFactNeighborY="-3034"/>
      <dgm:spPr/>
      <dgm:t>
        <a:bodyPr/>
        <a:lstStyle/>
        <a:p>
          <a:endParaRPr lang="ru-RU"/>
        </a:p>
      </dgm:t>
    </dgm:pt>
  </dgm:ptLst>
  <dgm:cxnLst>
    <dgm:cxn modelId="{2BA337EE-AD52-4B80-8A0C-19582566956A}" type="presOf" srcId="{3D602AE9-F425-45FF-9D27-007E0DB258C5}" destId="{7C37CF50-527D-4C37-8B97-BD95DD3685F8}" srcOrd="0" destOrd="0" presId="urn:microsoft.com/office/officeart/2005/8/layout/radial6"/>
    <dgm:cxn modelId="{D72632D5-4A7B-46B9-879A-1C2B1FFAC7D7}" srcId="{F8312859-4609-4865-8296-E2F4464C2EFB}" destId="{FFB95B1A-0A19-46E6-B99F-E7AC83CB8798}" srcOrd="0" destOrd="0" parTransId="{74385A6C-3B5D-4F7B-89D5-E8471C62A98C}" sibTransId="{5E0F35D7-A0AF-4EB4-9307-C2A937AC6EF0}"/>
    <dgm:cxn modelId="{403F0BCC-B55C-4D7E-AAC1-15676C192545}" srcId="{FFB95B1A-0A19-46E6-B99F-E7AC83CB8798}" destId="{5E3B425D-2685-4287-95C2-06C5FF67D618}" srcOrd="3" destOrd="0" parTransId="{0C8E84EE-AF45-4FED-8051-B9D4DFA4903A}" sibTransId="{3D602AE9-F425-45FF-9D27-007E0DB258C5}"/>
    <dgm:cxn modelId="{0A10304F-046A-48FC-8B80-CC6C95BD29B4}" type="presOf" srcId="{FFB95B1A-0A19-46E6-B99F-E7AC83CB8798}" destId="{6A592CC8-FB7C-46BA-B427-9FF65926829B}" srcOrd="0" destOrd="0" presId="urn:microsoft.com/office/officeart/2005/8/layout/radial6"/>
    <dgm:cxn modelId="{6B089188-7AFE-46E0-BC92-BAC85F22C60E}" srcId="{FFB95B1A-0A19-46E6-B99F-E7AC83CB8798}" destId="{999414A3-403E-4637-86BA-E274C391125E}" srcOrd="1" destOrd="0" parTransId="{D55BB4EF-AF9C-4C54-AB60-A7AC37853D8E}" sibTransId="{428F11D1-A7FE-4C2E-94EA-4611AAF32991}"/>
    <dgm:cxn modelId="{6FEBBAA0-2A3B-445E-B5B6-C6D69D376971}" srcId="{FFB95B1A-0A19-46E6-B99F-E7AC83CB8798}" destId="{976070C6-56F3-40E4-812A-64CD1A3D627A}" srcOrd="0" destOrd="0" parTransId="{57B94325-268A-49FA-B046-D15891ED13F7}" sibTransId="{6E0047C4-550D-439C-AA75-5C0325374FEF}"/>
    <dgm:cxn modelId="{76DCDC83-2CD4-47B3-A04B-E7D7936545D0}" srcId="{FFB95B1A-0A19-46E6-B99F-E7AC83CB8798}" destId="{87A5A472-0258-4048-9A39-40FB6AC448A4}" srcOrd="2" destOrd="0" parTransId="{A04F51A7-3130-4581-BD6F-B4957BD784EE}" sibTransId="{26432F6C-E1C3-4C90-B408-C85C3512224E}"/>
    <dgm:cxn modelId="{849AC245-F819-41CA-87BD-CC6BE4FE2BD4}" type="presOf" srcId="{F8312859-4609-4865-8296-E2F4464C2EFB}" destId="{03A53577-EF26-4D3D-98AB-8EC7A44F8314}" srcOrd="0" destOrd="0" presId="urn:microsoft.com/office/officeart/2005/8/layout/radial6"/>
    <dgm:cxn modelId="{365499A1-E9A0-4BBC-8F38-FD5CB3C3870E}" srcId="{F8312859-4609-4865-8296-E2F4464C2EFB}" destId="{2623545A-7600-4A77-859D-5DF8CFFC7B57}" srcOrd="1" destOrd="0" parTransId="{2DD8DD52-9721-4A16-A040-0CC2D7D153CE}" sibTransId="{92FA0B6D-2D2E-4DB0-B53C-6F24152F3E00}"/>
    <dgm:cxn modelId="{75B9DCE1-4AD4-4E5A-B098-9753B37DDE61}" type="presOf" srcId="{428F11D1-A7FE-4C2E-94EA-4611AAF32991}" destId="{0ECCD819-13C5-4C18-9622-ADC52583B089}" srcOrd="0" destOrd="0" presId="urn:microsoft.com/office/officeart/2005/8/layout/radial6"/>
    <dgm:cxn modelId="{BC0C84C1-1BA7-4910-9DA7-505BC441D3D8}" type="presOf" srcId="{999414A3-403E-4637-86BA-E274C391125E}" destId="{007415F3-9263-4C03-81B4-B1547CE70D3F}" srcOrd="0" destOrd="0" presId="urn:microsoft.com/office/officeart/2005/8/layout/radial6"/>
    <dgm:cxn modelId="{FC1302CC-8ECF-4537-B36B-55919E24E10D}" type="presOf" srcId="{976070C6-56F3-40E4-812A-64CD1A3D627A}" destId="{DD9166E1-7918-478F-A306-98C4196F5EC0}" srcOrd="0" destOrd="0" presId="urn:microsoft.com/office/officeart/2005/8/layout/radial6"/>
    <dgm:cxn modelId="{D9EB91D2-7F0A-461D-A1E9-11F131B83213}" type="presOf" srcId="{5E3B425D-2685-4287-95C2-06C5FF67D618}" destId="{80778065-9818-41FD-A966-FB04204A8442}" srcOrd="0" destOrd="0" presId="urn:microsoft.com/office/officeart/2005/8/layout/radial6"/>
    <dgm:cxn modelId="{679611A6-40AF-4121-B3F0-F48BBA529C1D}" type="presOf" srcId="{6E0047C4-550D-439C-AA75-5C0325374FEF}" destId="{C3B065A7-69A2-4878-89C2-5C4B93836469}" srcOrd="0" destOrd="0" presId="urn:microsoft.com/office/officeart/2005/8/layout/radial6"/>
    <dgm:cxn modelId="{504514B7-136A-4F13-AD7F-ADAD1582F7BD}" type="presOf" srcId="{87A5A472-0258-4048-9A39-40FB6AC448A4}" destId="{767D401F-779F-4F29-B0DF-038A902DE402}" srcOrd="0" destOrd="0" presId="urn:microsoft.com/office/officeart/2005/8/layout/radial6"/>
    <dgm:cxn modelId="{0616FB1E-E268-4C41-84AC-AC0D3D0D3713}" type="presOf" srcId="{26432F6C-E1C3-4C90-B408-C85C3512224E}" destId="{6EB3EA2B-86C8-4A89-951A-560ED628BFBD}" srcOrd="0" destOrd="0" presId="urn:microsoft.com/office/officeart/2005/8/layout/radial6"/>
    <dgm:cxn modelId="{BCFA7A93-9876-4543-BEB4-DA96097C44C0}" type="presParOf" srcId="{03A53577-EF26-4D3D-98AB-8EC7A44F8314}" destId="{6A592CC8-FB7C-46BA-B427-9FF65926829B}" srcOrd="0" destOrd="0" presId="urn:microsoft.com/office/officeart/2005/8/layout/radial6"/>
    <dgm:cxn modelId="{DBA4E98F-FD6B-4561-8470-95079462333F}" type="presParOf" srcId="{03A53577-EF26-4D3D-98AB-8EC7A44F8314}" destId="{DD9166E1-7918-478F-A306-98C4196F5EC0}" srcOrd="1" destOrd="0" presId="urn:microsoft.com/office/officeart/2005/8/layout/radial6"/>
    <dgm:cxn modelId="{EDE644FA-B657-4F58-ADCE-50F1F626963A}" type="presParOf" srcId="{03A53577-EF26-4D3D-98AB-8EC7A44F8314}" destId="{1366C22B-A409-4D5B-A9EB-2C28101DDC76}" srcOrd="2" destOrd="0" presId="urn:microsoft.com/office/officeart/2005/8/layout/radial6"/>
    <dgm:cxn modelId="{4B06C0B3-2654-42F5-AFB6-3901D3E3675C}" type="presParOf" srcId="{03A53577-EF26-4D3D-98AB-8EC7A44F8314}" destId="{C3B065A7-69A2-4878-89C2-5C4B93836469}" srcOrd="3" destOrd="0" presId="urn:microsoft.com/office/officeart/2005/8/layout/radial6"/>
    <dgm:cxn modelId="{B605325C-860E-4F7C-BDF3-4D8FF9B6F5B4}" type="presParOf" srcId="{03A53577-EF26-4D3D-98AB-8EC7A44F8314}" destId="{007415F3-9263-4C03-81B4-B1547CE70D3F}" srcOrd="4" destOrd="0" presId="urn:microsoft.com/office/officeart/2005/8/layout/radial6"/>
    <dgm:cxn modelId="{3AFC02EE-F333-4850-A165-E8F92A324293}" type="presParOf" srcId="{03A53577-EF26-4D3D-98AB-8EC7A44F8314}" destId="{2663680C-9DD1-47F8-8C13-9CE483F50C1C}" srcOrd="5" destOrd="0" presId="urn:microsoft.com/office/officeart/2005/8/layout/radial6"/>
    <dgm:cxn modelId="{3C179B4B-CC22-4B91-B22A-039546B96970}" type="presParOf" srcId="{03A53577-EF26-4D3D-98AB-8EC7A44F8314}" destId="{0ECCD819-13C5-4C18-9622-ADC52583B089}" srcOrd="6" destOrd="0" presId="urn:microsoft.com/office/officeart/2005/8/layout/radial6"/>
    <dgm:cxn modelId="{14745267-564A-4A2B-B148-6D724487A839}" type="presParOf" srcId="{03A53577-EF26-4D3D-98AB-8EC7A44F8314}" destId="{767D401F-779F-4F29-B0DF-038A902DE402}" srcOrd="7" destOrd="0" presId="urn:microsoft.com/office/officeart/2005/8/layout/radial6"/>
    <dgm:cxn modelId="{2F76D9EE-AED0-4904-B716-D2F355E500E5}" type="presParOf" srcId="{03A53577-EF26-4D3D-98AB-8EC7A44F8314}" destId="{15E03D02-BCD6-4C72-BF74-38078D7BB5DF}" srcOrd="8" destOrd="0" presId="urn:microsoft.com/office/officeart/2005/8/layout/radial6"/>
    <dgm:cxn modelId="{1B1CFB0B-14E5-404F-A7A7-DE8BA8839121}" type="presParOf" srcId="{03A53577-EF26-4D3D-98AB-8EC7A44F8314}" destId="{6EB3EA2B-86C8-4A89-951A-560ED628BFBD}" srcOrd="9" destOrd="0" presId="urn:microsoft.com/office/officeart/2005/8/layout/radial6"/>
    <dgm:cxn modelId="{8D2F7D85-43C1-416E-A269-6AC19AD5BF31}" type="presParOf" srcId="{03A53577-EF26-4D3D-98AB-8EC7A44F8314}" destId="{80778065-9818-41FD-A966-FB04204A8442}" srcOrd="10" destOrd="0" presId="urn:microsoft.com/office/officeart/2005/8/layout/radial6"/>
    <dgm:cxn modelId="{EB24FF72-3406-44E9-BD3B-1048D5601496}" type="presParOf" srcId="{03A53577-EF26-4D3D-98AB-8EC7A44F8314}" destId="{345357DC-D86F-4C20-BB0F-940940B7388D}" srcOrd="11" destOrd="0" presId="urn:microsoft.com/office/officeart/2005/8/layout/radial6"/>
    <dgm:cxn modelId="{74C32B9F-96A4-46B0-842B-E660E972BCE1}" type="presParOf" srcId="{03A53577-EF26-4D3D-98AB-8EC7A44F8314}" destId="{7C37CF50-527D-4C37-8B97-BD95DD3685F8}"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F297CBC-16B8-47BE-9365-E7DF274BEDD3}" type="doc">
      <dgm:prSet loTypeId="urn:microsoft.com/office/officeart/2005/8/layout/radial2" loCatId="relationship" qsTypeId="urn:microsoft.com/office/officeart/2005/8/quickstyle/simple5" qsCatId="simple" csTypeId="urn:microsoft.com/office/officeart/2005/8/colors/accent0_1" csCatId="mainScheme" phldr="1"/>
      <dgm:spPr/>
      <dgm:t>
        <a:bodyPr/>
        <a:lstStyle/>
        <a:p>
          <a:endParaRPr lang="ru-RU"/>
        </a:p>
      </dgm:t>
    </dgm:pt>
    <dgm:pt modelId="{68BC64B4-5692-4266-98F9-CD724DFB77FB}">
      <dgm:prSet phldrT="[Текст]" phldr="1"/>
      <dgm:spPr>
        <a:blipFill rotWithShape="0">
          <a:blip xmlns:r="http://schemas.openxmlformats.org/officeDocument/2006/relationships" r:embed="rId1"/>
          <a:stretch>
            <a:fillRect/>
          </a:stretch>
        </a:blipFill>
      </dgm:spPr>
      <dgm:t>
        <a:bodyPr/>
        <a:lstStyle/>
        <a:p>
          <a:endParaRPr lang="ru-RU" dirty="0"/>
        </a:p>
      </dgm:t>
    </dgm:pt>
    <dgm:pt modelId="{FAF2C718-9CBF-463C-BC86-A5FF5533690D}" type="parTrans" cxnId="{4E3C120D-1EBB-4E53-8E54-1552211F7041}">
      <dgm:prSet/>
      <dgm:spPr/>
      <dgm:t>
        <a:bodyPr/>
        <a:lstStyle/>
        <a:p>
          <a:endParaRPr lang="ru-RU"/>
        </a:p>
      </dgm:t>
    </dgm:pt>
    <dgm:pt modelId="{0ADC179B-044C-4A7F-AD7A-76F722A21C0A}" type="sibTrans" cxnId="{4E3C120D-1EBB-4E53-8E54-1552211F7041}">
      <dgm:prSet/>
      <dgm:spPr/>
      <dgm:t>
        <a:bodyPr/>
        <a:lstStyle/>
        <a:p>
          <a:endParaRPr lang="ru-RU"/>
        </a:p>
      </dgm:t>
    </dgm:pt>
    <dgm:pt modelId="{7D61C52A-52F3-4FED-B35B-A2C07057B667}">
      <dgm:prSet phldrT="[Текст]" phldr="1"/>
      <dgm:spPr>
        <a:blipFill rotWithShape="0">
          <a:blip xmlns:r="http://schemas.openxmlformats.org/officeDocument/2006/relationships" r:embed="rId2"/>
          <a:stretch>
            <a:fillRect/>
          </a:stretch>
        </a:blipFill>
      </dgm:spPr>
      <dgm:t>
        <a:bodyPr/>
        <a:lstStyle/>
        <a:p>
          <a:endParaRPr lang="ru-RU" dirty="0"/>
        </a:p>
      </dgm:t>
    </dgm:pt>
    <dgm:pt modelId="{D48CB9A4-E3D1-4833-A661-83650C920892}" type="parTrans" cxnId="{1B9488E5-9163-42F0-B870-720A08B6BF67}">
      <dgm:prSet/>
      <dgm:spPr/>
      <dgm:t>
        <a:bodyPr/>
        <a:lstStyle/>
        <a:p>
          <a:endParaRPr lang="ru-RU"/>
        </a:p>
      </dgm:t>
    </dgm:pt>
    <dgm:pt modelId="{6623FF91-BF5C-4E4E-80EE-A7005D3CE747}" type="sibTrans" cxnId="{1B9488E5-9163-42F0-B870-720A08B6BF67}">
      <dgm:prSet/>
      <dgm:spPr/>
      <dgm:t>
        <a:bodyPr/>
        <a:lstStyle/>
        <a:p>
          <a:endParaRPr lang="ru-RU"/>
        </a:p>
      </dgm:t>
    </dgm:pt>
    <dgm:pt modelId="{80E97EF6-FDD6-4D0E-AADB-A91DDBAD1244}">
      <dgm:prSet phldrT="[Текст]" phldr="1"/>
      <dgm:spPr>
        <a:blipFill rotWithShape="0">
          <a:blip xmlns:r="http://schemas.openxmlformats.org/officeDocument/2006/relationships" r:embed="rId3"/>
          <a:stretch>
            <a:fillRect/>
          </a:stretch>
        </a:blipFill>
      </dgm:spPr>
      <dgm:t>
        <a:bodyPr/>
        <a:lstStyle/>
        <a:p>
          <a:endParaRPr lang="ru-RU" dirty="0"/>
        </a:p>
      </dgm:t>
    </dgm:pt>
    <dgm:pt modelId="{812AAE77-4ED1-457D-AEE9-2096FDE5A514}" type="parTrans" cxnId="{66E84204-D27A-455D-9303-175CF0389B05}">
      <dgm:prSet/>
      <dgm:spPr/>
      <dgm:t>
        <a:bodyPr/>
        <a:lstStyle/>
        <a:p>
          <a:endParaRPr lang="ru-RU"/>
        </a:p>
      </dgm:t>
    </dgm:pt>
    <dgm:pt modelId="{5D8A8FD9-D9AD-4201-B6CE-EFF2E35A1B4C}" type="sibTrans" cxnId="{66E84204-D27A-455D-9303-175CF0389B05}">
      <dgm:prSet/>
      <dgm:spPr/>
      <dgm:t>
        <a:bodyPr/>
        <a:lstStyle/>
        <a:p>
          <a:endParaRPr lang="ru-RU"/>
        </a:p>
      </dgm:t>
    </dgm:pt>
    <dgm:pt modelId="{A685FB18-4CC1-4AF1-AD7F-AAF2927BF597}" type="pres">
      <dgm:prSet presAssocID="{8F297CBC-16B8-47BE-9365-E7DF274BEDD3}" presName="composite" presStyleCnt="0">
        <dgm:presLayoutVars>
          <dgm:chMax val="5"/>
          <dgm:dir/>
          <dgm:animLvl val="ctr"/>
          <dgm:resizeHandles val="exact"/>
        </dgm:presLayoutVars>
      </dgm:prSet>
      <dgm:spPr/>
      <dgm:t>
        <a:bodyPr/>
        <a:lstStyle/>
        <a:p>
          <a:endParaRPr lang="ru-RU"/>
        </a:p>
      </dgm:t>
    </dgm:pt>
    <dgm:pt modelId="{3B05225D-3675-47BA-AC45-393EE0E7A706}" type="pres">
      <dgm:prSet presAssocID="{8F297CBC-16B8-47BE-9365-E7DF274BEDD3}" presName="cycle" presStyleCnt="0"/>
      <dgm:spPr/>
    </dgm:pt>
    <dgm:pt modelId="{1C784DD8-5A53-41B0-BA85-7D3DB72F6E86}" type="pres">
      <dgm:prSet presAssocID="{8F297CBC-16B8-47BE-9365-E7DF274BEDD3}" presName="centerShape" presStyleCnt="0"/>
      <dgm:spPr/>
    </dgm:pt>
    <dgm:pt modelId="{9BE81392-6515-42CC-9BCC-62E326B459C9}" type="pres">
      <dgm:prSet presAssocID="{8F297CBC-16B8-47BE-9365-E7DF274BEDD3}" presName="connSite" presStyleLbl="node1" presStyleIdx="0" presStyleCnt="4"/>
      <dgm:spPr/>
    </dgm:pt>
    <dgm:pt modelId="{A3D0DB7D-32C5-4023-BD70-2DEB337BC381}" type="pres">
      <dgm:prSet presAssocID="{8F297CBC-16B8-47BE-9365-E7DF274BEDD3}" presName="visible" presStyleLbl="node1" presStyleIdx="0" presStyleCnt="4"/>
      <dgm:spPr/>
      <dgm:t>
        <a:bodyPr/>
        <a:lstStyle/>
        <a:p>
          <a:endParaRPr lang="ru-RU"/>
        </a:p>
      </dgm:t>
    </dgm:pt>
    <dgm:pt modelId="{64A537DE-4EF0-47A6-BD00-C13AD867A13A}" type="pres">
      <dgm:prSet presAssocID="{FAF2C718-9CBF-463C-BC86-A5FF5533690D}" presName="Name25" presStyleLbl="parChTrans1D1" presStyleIdx="0" presStyleCnt="3"/>
      <dgm:spPr/>
      <dgm:t>
        <a:bodyPr/>
        <a:lstStyle/>
        <a:p>
          <a:endParaRPr lang="ru-RU"/>
        </a:p>
      </dgm:t>
    </dgm:pt>
    <dgm:pt modelId="{E9D1CFF5-F215-4213-8E1C-16A85E569A18}" type="pres">
      <dgm:prSet presAssocID="{68BC64B4-5692-4266-98F9-CD724DFB77FB}" presName="node" presStyleCnt="0"/>
      <dgm:spPr/>
    </dgm:pt>
    <dgm:pt modelId="{A0C3FFB3-B1A5-4278-905E-093B765D6150}" type="pres">
      <dgm:prSet presAssocID="{68BC64B4-5692-4266-98F9-CD724DFB77FB}" presName="parentNode" presStyleLbl="node1" presStyleIdx="1" presStyleCnt="4" custLinFactX="22606" custLinFactNeighborX="100000" custLinFactNeighborY="-5706">
        <dgm:presLayoutVars>
          <dgm:chMax val="1"/>
          <dgm:bulletEnabled val="1"/>
        </dgm:presLayoutVars>
      </dgm:prSet>
      <dgm:spPr/>
      <dgm:t>
        <a:bodyPr/>
        <a:lstStyle/>
        <a:p>
          <a:endParaRPr lang="ru-RU"/>
        </a:p>
      </dgm:t>
    </dgm:pt>
    <dgm:pt modelId="{58490612-8360-45CC-9B34-302AD38B7F44}" type="pres">
      <dgm:prSet presAssocID="{68BC64B4-5692-4266-98F9-CD724DFB77FB}" presName="childNode" presStyleLbl="revTx" presStyleIdx="0" presStyleCnt="0">
        <dgm:presLayoutVars>
          <dgm:bulletEnabled val="1"/>
        </dgm:presLayoutVars>
      </dgm:prSet>
      <dgm:spPr/>
      <dgm:t>
        <a:bodyPr/>
        <a:lstStyle/>
        <a:p>
          <a:endParaRPr lang="ru-RU"/>
        </a:p>
      </dgm:t>
    </dgm:pt>
    <dgm:pt modelId="{9D29F610-5D9A-41EF-B424-736B4B7BD805}" type="pres">
      <dgm:prSet presAssocID="{D48CB9A4-E3D1-4833-A661-83650C920892}" presName="Name25" presStyleLbl="parChTrans1D1" presStyleIdx="1" presStyleCnt="3"/>
      <dgm:spPr/>
      <dgm:t>
        <a:bodyPr/>
        <a:lstStyle/>
        <a:p>
          <a:endParaRPr lang="ru-RU"/>
        </a:p>
      </dgm:t>
    </dgm:pt>
    <dgm:pt modelId="{6FA16ED1-DF33-489C-B31D-5AB5DCBC6418}" type="pres">
      <dgm:prSet presAssocID="{7D61C52A-52F3-4FED-B35B-A2C07057B667}" presName="node" presStyleCnt="0"/>
      <dgm:spPr/>
    </dgm:pt>
    <dgm:pt modelId="{C193CD63-BDC7-4698-ADB3-B36E93940C4A}" type="pres">
      <dgm:prSet presAssocID="{7D61C52A-52F3-4FED-B35B-A2C07057B667}" presName="parentNode" presStyleLbl="node1" presStyleIdx="2" presStyleCnt="4" custLinFactNeighborX="95277" custLinFactNeighborY="-15311">
        <dgm:presLayoutVars>
          <dgm:chMax val="1"/>
          <dgm:bulletEnabled val="1"/>
        </dgm:presLayoutVars>
      </dgm:prSet>
      <dgm:spPr/>
      <dgm:t>
        <a:bodyPr/>
        <a:lstStyle/>
        <a:p>
          <a:endParaRPr lang="ru-RU"/>
        </a:p>
      </dgm:t>
    </dgm:pt>
    <dgm:pt modelId="{49D7086E-A75E-4A5E-B1D7-08F5C0A38843}" type="pres">
      <dgm:prSet presAssocID="{7D61C52A-52F3-4FED-B35B-A2C07057B667}" presName="childNode" presStyleLbl="revTx" presStyleIdx="0" presStyleCnt="0">
        <dgm:presLayoutVars>
          <dgm:bulletEnabled val="1"/>
        </dgm:presLayoutVars>
      </dgm:prSet>
      <dgm:spPr/>
      <dgm:t>
        <a:bodyPr/>
        <a:lstStyle/>
        <a:p>
          <a:endParaRPr lang="ru-RU"/>
        </a:p>
      </dgm:t>
    </dgm:pt>
    <dgm:pt modelId="{367B69DD-C5F5-4001-82AC-B309E834BB2C}" type="pres">
      <dgm:prSet presAssocID="{812AAE77-4ED1-457D-AEE9-2096FDE5A514}" presName="Name25" presStyleLbl="parChTrans1D1" presStyleIdx="2" presStyleCnt="3"/>
      <dgm:spPr/>
      <dgm:t>
        <a:bodyPr/>
        <a:lstStyle/>
        <a:p>
          <a:endParaRPr lang="ru-RU"/>
        </a:p>
      </dgm:t>
    </dgm:pt>
    <dgm:pt modelId="{C5DC858C-36EF-4A1D-9FB1-C0E4A76A55F3}" type="pres">
      <dgm:prSet presAssocID="{80E97EF6-FDD6-4D0E-AADB-A91DDBAD1244}" presName="node" presStyleCnt="0"/>
      <dgm:spPr/>
    </dgm:pt>
    <dgm:pt modelId="{36FB2D27-2E42-4B62-B87D-8FB0B542E278}" type="pres">
      <dgm:prSet presAssocID="{80E97EF6-FDD6-4D0E-AADB-A91DDBAD1244}" presName="parentNode" presStyleLbl="node1" presStyleIdx="3" presStyleCnt="4" custLinFactX="28286" custLinFactNeighborX="100000" custLinFactNeighborY="-30595">
        <dgm:presLayoutVars>
          <dgm:chMax val="1"/>
          <dgm:bulletEnabled val="1"/>
        </dgm:presLayoutVars>
      </dgm:prSet>
      <dgm:spPr/>
      <dgm:t>
        <a:bodyPr/>
        <a:lstStyle/>
        <a:p>
          <a:endParaRPr lang="ru-RU"/>
        </a:p>
      </dgm:t>
    </dgm:pt>
    <dgm:pt modelId="{5BAD674D-E73F-4386-B233-8828299F03BB}" type="pres">
      <dgm:prSet presAssocID="{80E97EF6-FDD6-4D0E-AADB-A91DDBAD1244}" presName="childNode" presStyleLbl="revTx" presStyleIdx="0" presStyleCnt="0">
        <dgm:presLayoutVars>
          <dgm:bulletEnabled val="1"/>
        </dgm:presLayoutVars>
      </dgm:prSet>
      <dgm:spPr/>
      <dgm:t>
        <a:bodyPr/>
        <a:lstStyle/>
        <a:p>
          <a:endParaRPr lang="ru-RU"/>
        </a:p>
      </dgm:t>
    </dgm:pt>
  </dgm:ptLst>
  <dgm:cxnLst>
    <dgm:cxn modelId="{4E3C120D-1EBB-4E53-8E54-1552211F7041}" srcId="{8F297CBC-16B8-47BE-9365-E7DF274BEDD3}" destId="{68BC64B4-5692-4266-98F9-CD724DFB77FB}" srcOrd="0" destOrd="0" parTransId="{FAF2C718-9CBF-463C-BC86-A5FF5533690D}" sibTransId="{0ADC179B-044C-4A7F-AD7A-76F722A21C0A}"/>
    <dgm:cxn modelId="{1B9488E5-9163-42F0-B870-720A08B6BF67}" srcId="{8F297CBC-16B8-47BE-9365-E7DF274BEDD3}" destId="{7D61C52A-52F3-4FED-B35B-A2C07057B667}" srcOrd="1" destOrd="0" parTransId="{D48CB9A4-E3D1-4833-A661-83650C920892}" sibTransId="{6623FF91-BF5C-4E4E-80EE-A7005D3CE747}"/>
    <dgm:cxn modelId="{544773BE-B0A8-4DB7-A248-FF0BFEC57738}" type="presOf" srcId="{7D61C52A-52F3-4FED-B35B-A2C07057B667}" destId="{C193CD63-BDC7-4698-ADB3-B36E93940C4A}" srcOrd="0" destOrd="0" presId="urn:microsoft.com/office/officeart/2005/8/layout/radial2"/>
    <dgm:cxn modelId="{59B896CA-9CAD-4DEF-B335-E47CD6A4086A}" type="presOf" srcId="{D48CB9A4-E3D1-4833-A661-83650C920892}" destId="{9D29F610-5D9A-41EF-B424-736B4B7BD805}" srcOrd="0" destOrd="0" presId="urn:microsoft.com/office/officeart/2005/8/layout/radial2"/>
    <dgm:cxn modelId="{66E84204-D27A-455D-9303-175CF0389B05}" srcId="{8F297CBC-16B8-47BE-9365-E7DF274BEDD3}" destId="{80E97EF6-FDD6-4D0E-AADB-A91DDBAD1244}" srcOrd="2" destOrd="0" parTransId="{812AAE77-4ED1-457D-AEE9-2096FDE5A514}" sibTransId="{5D8A8FD9-D9AD-4201-B6CE-EFF2E35A1B4C}"/>
    <dgm:cxn modelId="{F3BFFB8A-1285-417C-9CD2-CB9FF189A7A8}" type="presOf" srcId="{68BC64B4-5692-4266-98F9-CD724DFB77FB}" destId="{A0C3FFB3-B1A5-4278-905E-093B765D6150}" srcOrd="0" destOrd="0" presId="urn:microsoft.com/office/officeart/2005/8/layout/radial2"/>
    <dgm:cxn modelId="{174163C0-6D0B-4BC6-87B9-4F1E78912D10}" type="presOf" srcId="{8F297CBC-16B8-47BE-9365-E7DF274BEDD3}" destId="{A685FB18-4CC1-4AF1-AD7F-AAF2927BF597}" srcOrd="0" destOrd="0" presId="urn:microsoft.com/office/officeart/2005/8/layout/radial2"/>
    <dgm:cxn modelId="{4B9A3889-470C-4A2A-A0C6-4F1DF3CE62A4}" type="presOf" srcId="{80E97EF6-FDD6-4D0E-AADB-A91DDBAD1244}" destId="{36FB2D27-2E42-4B62-B87D-8FB0B542E278}" srcOrd="0" destOrd="0" presId="urn:microsoft.com/office/officeart/2005/8/layout/radial2"/>
    <dgm:cxn modelId="{4655AF1A-1E0B-4A8F-BA0A-4E852470D514}" type="presOf" srcId="{FAF2C718-9CBF-463C-BC86-A5FF5533690D}" destId="{64A537DE-4EF0-47A6-BD00-C13AD867A13A}" srcOrd="0" destOrd="0" presId="urn:microsoft.com/office/officeart/2005/8/layout/radial2"/>
    <dgm:cxn modelId="{694DCB33-3971-40C5-A900-2962E99F52E4}" type="presOf" srcId="{812AAE77-4ED1-457D-AEE9-2096FDE5A514}" destId="{367B69DD-C5F5-4001-82AC-B309E834BB2C}" srcOrd="0" destOrd="0" presId="urn:microsoft.com/office/officeart/2005/8/layout/radial2"/>
    <dgm:cxn modelId="{41166AD5-E1A4-43D6-B1D3-26982252F4D0}" type="presParOf" srcId="{A685FB18-4CC1-4AF1-AD7F-AAF2927BF597}" destId="{3B05225D-3675-47BA-AC45-393EE0E7A706}" srcOrd="0" destOrd="0" presId="urn:microsoft.com/office/officeart/2005/8/layout/radial2"/>
    <dgm:cxn modelId="{C07B2BE7-11AE-4092-A192-C4B87A519B84}" type="presParOf" srcId="{3B05225D-3675-47BA-AC45-393EE0E7A706}" destId="{1C784DD8-5A53-41B0-BA85-7D3DB72F6E86}" srcOrd="0" destOrd="0" presId="urn:microsoft.com/office/officeart/2005/8/layout/radial2"/>
    <dgm:cxn modelId="{71FD8756-79BB-46C2-835A-89DD905B0ECF}" type="presParOf" srcId="{1C784DD8-5A53-41B0-BA85-7D3DB72F6E86}" destId="{9BE81392-6515-42CC-9BCC-62E326B459C9}" srcOrd="0" destOrd="0" presId="urn:microsoft.com/office/officeart/2005/8/layout/radial2"/>
    <dgm:cxn modelId="{C3256DB6-306D-4BF1-B388-E3515F8316AE}" type="presParOf" srcId="{1C784DD8-5A53-41B0-BA85-7D3DB72F6E86}" destId="{A3D0DB7D-32C5-4023-BD70-2DEB337BC381}" srcOrd="1" destOrd="0" presId="urn:microsoft.com/office/officeart/2005/8/layout/radial2"/>
    <dgm:cxn modelId="{4A12C005-995F-4B52-B13E-9AC33E315FD2}" type="presParOf" srcId="{3B05225D-3675-47BA-AC45-393EE0E7A706}" destId="{64A537DE-4EF0-47A6-BD00-C13AD867A13A}" srcOrd="1" destOrd="0" presId="urn:microsoft.com/office/officeart/2005/8/layout/radial2"/>
    <dgm:cxn modelId="{E1C04F9A-AAD6-4616-B463-918E544FB0CF}" type="presParOf" srcId="{3B05225D-3675-47BA-AC45-393EE0E7A706}" destId="{E9D1CFF5-F215-4213-8E1C-16A85E569A18}" srcOrd="2" destOrd="0" presId="urn:microsoft.com/office/officeart/2005/8/layout/radial2"/>
    <dgm:cxn modelId="{E400C41D-AF72-4688-8532-892F213894C0}" type="presParOf" srcId="{E9D1CFF5-F215-4213-8E1C-16A85E569A18}" destId="{A0C3FFB3-B1A5-4278-905E-093B765D6150}" srcOrd="0" destOrd="0" presId="urn:microsoft.com/office/officeart/2005/8/layout/radial2"/>
    <dgm:cxn modelId="{3D404328-D15B-4C10-B676-753BA937EA44}" type="presParOf" srcId="{E9D1CFF5-F215-4213-8E1C-16A85E569A18}" destId="{58490612-8360-45CC-9B34-302AD38B7F44}" srcOrd="1" destOrd="0" presId="urn:microsoft.com/office/officeart/2005/8/layout/radial2"/>
    <dgm:cxn modelId="{004AC340-1F84-4C1E-9017-D177D9E9BDB4}" type="presParOf" srcId="{3B05225D-3675-47BA-AC45-393EE0E7A706}" destId="{9D29F610-5D9A-41EF-B424-736B4B7BD805}" srcOrd="3" destOrd="0" presId="urn:microsoft.com/office/officeart/2005/8/layout/radial2"/>
    <dgm:cxn modelId="{2195506E-BC49-4646-BC1A-45034A2ADB66}" type="presParOf" srcId="{3B05225D-3675-47BA-AC45-393EE0E7A706}" destId="{6FA16ED1-DF33-489C-B31D-5AB5DCBC6418}" srcOrd="4" destOrd="0" presId="urn:microsoft.com/office/officeart/2005/8/layout/radial2"/>
    <dgm:cxn modelId="{AC01C8BC-F6A4-4F94-9C7A-BA7CE29DCD0F}" type="presParOf" srcId="{6FA16ED1-DF33-489C-B31D-5AB5DCBC6418}" destId="{C193CD63-BDC7-4698-ADB3-B36E93940C4A}" srcOrd="0" destOrd="0" presId="urn:microsoft.com/office/officeart/2005/8/layout/radial2"/>
    <dgm:cxn modelId="{99B281C0-F7D4-4F2E-A904-10A432D18526}" type="presParOf" srcId="{6FA16ED1-DF33-489C-B31D-5AB5DCBC6418}" destId="{49D7086E-A75E-4A5E-B1D7-08F5C0A38843}" srcOrd="1" destOrd="0" presId="urn:microsoft.com/office/officeart/2005/8/layout/radial2"/>
    <dgm:cxn modelId="{946A195C-B430-4B23-95B2-2FAA178D4574}" type="presParOf" srcId="{3B05225D-3675-47BA-AC45-393EE0E7A706}" destId="{367B69DD-C5F5-4001-82AC-B309E834BB2C}" srcOrd="5" destOrd="0" presId="urn:microsoft.com/office/officeart/2005/8/layout/radial2"/>
    <dgm:cxn modelId="{09ACD7BE-EB49-4E9A-AE53-87FED9BC9DE4}" type="presParOf" srcId="{3B05225D-3675-47BA-AC45-393EE0E7A706}" destId="{C5DC858C-36EF-4A1D-9FB1-C0E4A76A55F3}" srcOrd="6" destOrd="0" presId="urn:microsoft.com/office/officeart/2005/8/layout/radial2"/>
    <dgm:cxn modelId="{9AEC3440-1BF4-4CE9-B4AA-0913185AA2E2}" type="presParOf" srcId="{C5DC858C-36EF-4A1D-9FB1-C0E4A76A55F3}" destId="{36FB2D27-2E42-4B62-B87D-8FB0B542E278}" srcOrd="0" destOrd="0" presId="urn:microsoft.com/office/officeart/2005/8/layout/radial2"/>
    <dgm:cxn modelId="{81AF7466-6570-4A5F-924F-429175C155DA}" type="presParOf" srcId="{C5DC858C-36EF-4A1D-9FB1-C0E4A76A55F3}" destId="{5BAD674D-E73F-4386-B233-8828299F03BB}" srcOrd="1" destOrd="0" presId="urn:microsoft.com/office/officeart/2005/8/layout/radial2"/>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9E225-4415-4192-B50B-602DB591CBA2}">
      <dsp:nvSpPr>
        <dsp:cNvPr id="0" name=""/>
        <dsp:cNvSpPr/>
      </dsp:nvSpPr>
      <dsp:spPr>
        <a:xfrm rot="16200000">
          <a:off x="-1393771" y="1393771"/>
          <a:ext cx="4849721" cy="2062179"/>
        </a:xfrm>
        <a:prstGeom prst="flowChartManualOperation">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lvl="0" algn="l" defTabSz="914400">
            <a:lnSpc>
              <a:spcPct val="90000"/>
            </a:lnSpc>
            <a:spcBef>
              <a:spcPct val="0"/>
            </a:spcBef>
            <a:spcAft>
              <a:spcPct val="35000"/>
            </a:spcAft>
            <a:buNone/>
          </a:pPr>
          <a:r>
            <a:rPr lang="ru-RU" altLang="ru-RU" sz="2000" kern="1200" dirty="0" smtClean="0">
              <a:latin typeface="+mn-lt"/>
            </a:rPr>
            <a:t>Устойчивость к антибиотикам</a:t>
          </a:r>
          <a:endParaRPr lang="ru-RU" sz="2000" b="0" i="0" kern="1200" dirty="0">
            <a:latin typeface="Tw Cen MT Condensed"/>
            <a:ea typeface="+mn-ea"/>
            <a:cs typeface="+mn-cs"/>
          </a:endParaRPr>
        </a:p>
      </dsp:txBody>
      <dsp:txXfrm rot="5400000">
        <a:off x="0" y="969944"/>
        <a:ext cx="2062179" cy="2909833"/>
      </dsp:txXfrm>
    </dsp:sp>
    <dsp:sp modelId="{1EB62D43-4E38-49DB-8E30-7C0D6038ACCD}">
      <dsp:nvSpPr>
        <dsp:cNvPr id="0" name=""/>
        <dsp:cNvSpPr/>
      </dsp:nvSpPr>
      <dsp:spPr>
        <a:xfrm rot="16200000">
          <a:off x="807352" y="1447079"/>
          <a:ext cx="4849721" cy="1955562"/>
        </a:xfrm>
        <a:prstGeom prst="flowChartManualOperation">
          <a:avLst/>
        </a:prstGeom>
        <a:gradFill rotWithShape="0">
          <a:gsLst>
            <a:gs pos="0">
              <a:schemeClr val="accent4">
                <a:hueOff val="-285731"/>
                <a:satOff val="19038"/>
                <a:lumOff val="5817"/>
                <a:alphaOff val="0"/>
                <a:tint val="74000"/>
              </a:schemeClr>
            </a:gs>
            <a:gs pos="49000">
              <a:schemeClr val="accent4">
                <a:hueOff val="-285731"/>
                <a:satOff val="19038"/>
                <a:lumOff val="5817"/>
                <a:alphaOff val="0"/>
                <a:tint val="96000"/>
                <a:shade val="84000"/>
                <a:satMod val="110000"/>
              </a:schemeClr>
            </a:gs>
            <a:gs pos="49100">
              <a:schemeClr val="accent4">
                <a:hueOff val="-285731"/>
                <a:satOff val="19038"/>
                <a:lumOff val="5817"/>
                <a:alphaOff val="0"/>
                <a:shade val="55000"/>
                <a:satMod val="150000"/>
              </a:schemeClr>
            </a:gs>
            <a:gs pos="92000">
              <a:schemeClr val="accent4">
                <a:hueOff val="-285731"/>
                <a:satOff val="19038"/>
                <a:lumOff val="5817"/>
                <a:alphaOff val="0"/>
                <a:tint val="98000"/>
                <a:shade val="90000"/>
                <a:satMod val="128000"/>
              </a:schemeClr>
            </a:gs>
            <a:gs pos="100000">
              <a:schemeClr val="accent4">
                <a:hueOff val="-285731"/>
                <a:satOff val="19038"/>
                <a:lumOff val="5817"/>
                <a:alphaOff val="0"/>
                <a:tint val="90000"/>
                <a:shade val="97000"/>
                <a:satMod val="128000"/>
              </a:schemeClr>
            </a:gs>
          </a:gsLst>
          <a:lin ang="5400000" scaled="1"/>
        </a:gradFill>
        <a:ln>
          <a:noFill/>
        </a:ln>
        <a:effectLst>
          <a:outerShdw blurRad="39000" dist="25400" dir="5400000" rotWithShape="0">
            <a:schemeClr val="accent4">
              <a:hueOff val="-285731"/>
              <a:satOff val="19038"/>
              <a:lumOff val="5817"/>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lvl="0" algn="l" defTabSz="914400">
            <a:lnSpc>
              <a:spcPct val="90000"/>
            </a:lnSpc>
            <a:spcBef>
              <a:spcPct val="0"/>
            </a:spcBef>
            <a:spcAft>
              <a:spcPct val="35000"/>
            </a:spcAft>
            <a:buNone/>
          </a:pPr>
          <a:r>
            <a:rPr lang="ru-RU" altLang="ru-RU" sz="2000" kern="1200" dirty="0" smtClean="0">
              <a:latin typeface="+mn-lt"/>
              <a:cs typeface="Times New Roman" pitchFamily="18" charset="0"/>
            </a:rPr>
            <a:t>Устойчивость к </a:t>
          </a:r>
          <a:r>
            <a:rPr lang="ru-RU" altLang="ru-RU" sz="2000" kern="1200" dirty="0" err="1" smtClean="0">
              <a:latin typeface="+mn-lt"/>
              <a:cs typeface="Times New Roman" pitchFamily="18" charset="0"/>
            </a:rPr>
            <a:t>дезинфици-рующим</a:t>
          </a:r>
          <a:r>
            <a:rPr lang="ru-RU" altLang="ru-RU" sz="2000" kern="1200" dirty="0" smtClean="0">
              <a:latin typeface="+mn-lt"/>
              <a:cs typeface="Times New Roman" pitchFamily="18" charset="0"/>
            </a:rPr>
            <a:t> средствам и антисептикам</a:t>
          </a:r>
          <a:endParaRPr lang="ru-RU" sz="2000" b="0" i="0" kern="1200" dirty="0">
            <a:latin typeface="Tw Cen MT Condensed"/>
            <a:ea typeface="+mn-ea"/>
            <a:cs typeface="+mn-cs"/>
          </a:endParaRPr>
        </a:p>
      </dsp:txBody>
      <dsp:txXfrm rot="5400000">
        <a:off x="2254431" y="969944"/>
        <a:ext cx="1955562" cy="2909833"/>
      </dsp:txXfrm>
    </dsp:sp>
    <dsp:sp modelId="{5E193A34-0702-4BCA-AD5D-77BD35FFB6A6}">
      <dsp:nvSpPr>
        <dsp:cNvPr id="0" name=""/>
        <dsp:cNvSpPr/>
      </dsp:nvSpPr>
      <dsp:spPr>
        <a:xfrm rot="16200000">
          <a:off x="2931678" y="1424300"/>
          <a:ext cx="4849721" cy="2001120"/>
        </a:xfrm>
        <a:prstGeom prst="flowChartManualOperation">
          <a:avLst/>
        </a:prstGeom>
        <a:gradFill rotWithShape="0">
          <a:gsLst>
            <a:gs pos="0">
              <a:schemeClr val="accent4">
                <a:hueOff val="-571463"/>
                <a:satOff val="38077"/>
                <a:lumOff val="11634"/>
                <a:alphaOff val="0"/>
                <a:tint val="74000"/>
              </a:schemeClr>
            </a:gs>
            <a:gs pos="49000">
              <a:schemeClr val="accent4">
                <a:hueOff val="-571463"/>
                <a:satOff val="38077"/>
                <a:lumOff val="11634"/>
                <a:alphaOff val="0"/>
                <a:tint val="96000"/>
                <a:shade val="84000"/>
                <a:satMod val="110000"/>
              </a:schemeClr>
            </a:gs>
            <a:gs pos="49100">
              <a:schemeClr val="accent4">
                <a:hueOff val="-571463"/>
                <a:satOff val="38077"/>
                <a:lumOff val="11634"/>
                <a:alphaOff val="0"/>
                <a:shade val="55000"/>
                <a:satMod val="150000"/>
              </a:schemeClr>
            </a:gs>
            <a:gs pos="92000">
              <a:schemeClr val="accent4">
                <a:hueOff val="-571463"/>
                <a:satOff val="38077"/>
                <a:lumOff val="11634"/>
                <a:alphaOff val="0"/>
                <a:tint val="98000"/>
                <a:shade val="90000"/>
                <a:satMod val="128000"/>
              </a:schemeClr>
            </a:gs>
            <a:gs pos="100000">
              <a:schemeClr val="accent4">
                <a:hueOff val="-571463"/>
                <a:satOff val="38077"/>
                <a:lumOff val="11634"/>
                <a:alphaOff val="0"/>
                <a:tint val="90000"/>
                <a:shade val="97000"/>
                <a:satMod val="128000"/>
              </a:schemeClr>
            </a:gs>
          </a:gsLst>
          <a:lin ang="5400000" scaled="1"/>
        </a:gradFill>
        <a:ln>
          <a:noFill/>
        </a:ln>
        <a:effectLst>
          <a:outerShdw blurRad="39000" dist="25400" dir="5400000" rotWithShape="0">
            <a:schemeClr val="accent4">
              <a:hueOff val="-571463"/>
              <a:satOff val="38077"/>
              <a:lumOff val="11634"/>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lvl="0" algn="l" defTabSz="914400">
            <a:lnSpc>
              <a:spcPct val="90000"/>
            </a:lnSpc>
            <a:spcBef>
              <a:spcPct val="0"/>
            </a:spcBef>
            <a:spcAft>
              <a:spcPct val="35000"/>
            </a:spcAft>
            <a:buNone/>
          </a:pPr>
          <a:r>
            <a:rPr lang="ru-RU" altLang="ru-RU" sz="2000" kern="1200" dirty="0" smtClean="0">
              <a:latin typeface="+mn-lt"/>
              <a:cs typeface="Times New Roman" pitchFamily="18" charset="0"/>
            </a:rPr>
            <a:t>Устойчивость к </a:t>
          </a:r>
          <a:r>
            <a:rPr lang="ru-RU" altLang="ru-RU" sz="2000" kern="1200" dirty="0" err="1" smtClean="0">
              <a:latin typeface="+mn-lt"/>
              <a:cs typeface="Times New Roman" pitchFamily="18" charset="0"/>
            </a:rPr>
            <a:t>бактерио</a:t>
          </a:r>
          <a:r>
            <a:rPr lang="ru-RU" altLang="ru-RU" sz="2000" kern="1200" dirty="0" smtClean="0">
              <a:latin typeface="+mn-lt"/>
              <a:cs typeface="Times New Roman" pitchFamily="18" charset="0"/>
            </a:rPr>
            <a:t>-фагам</a:t>
          </a:r>
          <a:endParaRPr lang="ru-RU" sz="2000" b="0" i="0" kern="1200" dirty="0">
            <a:latin typeface="Tw Cen MT Condensed"/>
            <a:ea typeface="+mn-ea"/>
            <a:cs typeface="+mn-cs"/>
          </a:endParaRPr>
        </a:p>
      </dsp:txBody>
      <dsp:txXfrm rot="5400000">
        <a:off x="4355978" y="969944"/>
        <a:ext cx="2001120" cy="2909833"/>
      </dsp:txXfrm>
    </dsp:sp>
    <dsp:sp modelId="{7D319365-36DD-468B-8BCF-1A1263F25619}">
      <dsp:nvSpPr>
        <dsp:cNvPr id="0" name=""/>
        <dsp:cNvSpPr/>
      </dsp:nvSpPr>
      <dsp:spPr>
        <a:xfrm rot="16200000">
          <a:off x="5443380" y="1150148"/>
          <a:ext cx="4849721" cy="2549425"/>
        </a:xfrm>
        <a:prstGeom prst="flowChartManualOperation">
          <a:avLst/>
        </a:prstGeom>
        <a:gradFill rotWithShape="0">
          <a:gsLst>
            <a:gs pos="0">
              <a:schemeClr val="accent4">
                <a:hueOff val="-857194"/>
                <a:satOff val="57115"/>
                <a:lumOff val="17451"/>
                <a:alphaOff val="0"/>
                <a:tint val="74000"/>
              </a:schemeClr>
            </a:gs>
            <a:gs pos="49000">
              <a:schemeClr val="accent4">
                <a:hueOff val="-857194"/>
                <a:satOff val="57115"/>
                <a:lumOff val="17451"/>
                <a:alphaOff val="0"/>
                <a:tint val="96000"/>
                <a:shade val="84000"/>
                <a:satMod val="110000"/>
              </a:schemeClr>
            </a:gs>
            <a:gs pos="49100">
              <a:schemeClr val="accent4">
                <a:hueOff val="-857194"/>
                <a:satOff val="57115"/>
                <a:lumOff val="17451"/>
                <a:alphaOff val="0"/>
                <a:shade val="55000"/>
                <a:satMod val="150000"/>
              </a:schemeClr>
            </a:gs>
            <a:gs pos="92000">
              <a:schemeClr val="accent4">
                <a:hueOff val="-857194"/>
                <a:satOff val="57115"/>
                <a:lumOff val="17451"/>
                <a:alphaOff val="0"/>
                <a:tint val="98000"/>
                <a:shade val="90000"/>
                <a:satMod val="128000"/>
              </a:schemeClr>
            </a:gs>
            <a:gs pos="100000">
              <a:schemeClr val="accent4">
                <a:hueOff val="-857194"/>
                <a:satOff val="57115"/>
                <a:lumOff val="17451"/>
                <a:alphaOff val="0"/>
                <a:tint val="90000"/>
                <a:shade val="97000"/>
                <a:satMod val="128000"/>
              </a:schemeClr>
            </a:gs>
          </a:gsLst>
          <a:lin ang="5400000" scaled="1"/>
        </a:gradFill>
        <a:ln>
          <a:noFill/>
        </a:ln>
        <a:effectLst>
          <a:outerShdw blurRad="39000" dist="25400" dir="5400000" rotWithShape="0">
            <a:schemeClr val="accent4">
              <a:hueOff val="-857194"/>
              <a:satOff val="57115"/>
              <a:lumOff val="17451"/>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l" defTabSz="914400">
            <a:lnSpc>
              <a:spcPct val="90000"/>
            </a:lnSpc>
            <a:spcBef>
              <a:spcPct val="0"/>
            </a:spcBef>
            <a:spcAft>
              <a:spcPct val="35000"/>
            </a:spcAft>
            <a:buNone/>
          </a:pPr>
          <a:r>
            <a:rPr lang="ru-RU" sz="2400" kern="1200" dirty="0" smtClean="0"/>
            <a:t>База данных </a:t>
          </a:r>
          <a:r>
            <a:rPr lang="en-US" sz="2400" kern="1200" dirty="0" smtClean="0"/>
            <a:t>WHONET</a:t>
          </a:r>
          <a:r>
            <a:rPr lang="ru-RU" sz="2400" kern="1200" dirty="0" smtClean="0"/>
            <a:t>, школа госпитальных эпидемиологов </a:t>
          </a:r>
          <a:endParaRPr lang="ru-RU" sz="2400" b="0" i="0" kern="1200" dirty="0">
            <a:solidFill>
              <a:srgbClr val="FF0000"/>
            </a:solidFill>
            <a:latin typeface="Tw Cen MT Condensed"/>
            <a:ea typeface="+mn-ea"/>
            <a:cs typeface="+mn-cs"/>
          </a:endParaRPr>
        </a:p>
      </dsp:txBody>
      <dsp:txXfrm rot="5400000">
        <a:off x="6593528" y="969944"/>
        <a:ext cx="2549425" cy="290983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B69DD-C5F5-4001-82AC-B309E834BB2C}">
      <dsp:nvSpPr>
        <dsp:cNvPr id="0" name=""/>
        <dsp:cNvSpPr/>
      </dsp:nvSpPr>
      <dsp:spPr>
        <a:xfrm rot="1169273">
          <a:off x="1671375" y="2939253"/>
          <a:ext cx="2222942" cy="65214"/>
        </a:xfrm>
        <a:custGeom>
          <a:avLst/>
          <a:gdLst/>
          <a:ahLst/>
          <a:cxnLst/>
          <a:rect l="0" t="0" r="0" b="0"/>
          <a:pathLst>
            <a:path>
              <a:moveTo>
                <a:pt x="0" y="32607"/>
              </a:moveTo>
              <a:lnTo>
                <a:pt x="2222942" y="32607"/>
              </a:lnTo>
            </a:path>
          </a:pathLst>
        </a:custGeom>
        <a:noFill/>
        <a:ln w="400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29F610-5D9A-41EF-B424-736B4B7BD805}">
      <dsp:nvSpPr>
        <dsp:cNvPr id="0" name=""/>
        <dsp:cNvSpPr/>
      </dsp:nvSpPr>
      <dsp:spPr>
        <a:xfrm rot="21399069">
          <a:off x="1733289" y="2185474"/>
          <a:ext cx="2061828" cy="65214"/>
        </a:xfrm>
        <a:custGeom>
          <a:avLst/>
          <a:gdLst/>
          <a:ahLst/>
          <a:cxnLst/>
          <a:rect l="0" t="0" r="0" b="0"/>
          <a:pathLst>
            <a:path>
              <a:moveTo>
                <a:pt x="0" y="32607"/>
              </a:moveTo>
              <a:lnTo>
                <a:pt x="2061828" y="32607"/>
              </a:lnTo>
            </a:path>
          </a:pathLst>
        </a:custGeom>
        <a:noFill/>
        <a:ln w="400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A537DE-4EF0-47A6-BD00-C13AD867A13A}">
      <dsp:nvSpPr>
        <dsp:cNvPr id="0" name=""/>
        <dsp:cNvSpPr/>
      </dsp:nvSpPr>
      <dsp:spPr>
        <a:xfrm rot="20057706">
          <a:off x="1622621" y="1421976"/>
          <a:ext cx="2272198" cy="65214"/>
        </a:xfrm>
        <a:custGeom>
          <a:avLst/>
          <a:gdLst/>
          <a:ahLst/>
          <a:cxnLst/>
          <a:rect l="0" t="0" r="0" b="0"/>
          <a:pathLst>
            <a:path>
              <a:moveTo>
                <a:pt x="0" y="32607"/>
              </a:moveTo>
              <a:lnTo>
                <a:pt x="2272198" y="32607"/>
              </a:lnTo>
            </a:path>
          </a:pathLst>
        </a:custGeom>
        <a:noFill/>
        <a:ln w="400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D0DB7D-32C5-4023-BD70-2DEB337BC381}">
      <dsp:nvSpPr>
        <dsp:cNvPr id="0" name=""/>
        <dsp:cNvSpPr/>
      </dsp:nvSpPr>
      <dsp:spPr>
        <a:xfrm flipV="1">
          <a:off x="328094" y="76204"/>
          <a:ext cx="98279" cy="76208"/>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A0C3FFB3-B1A5-4278-905E-093B765D6150}">
      <dsp:nvSpPr>
        <dsp:cNvPr id="0" name=""/>
        <dsp:cNvSpPr/>
      </dsp:nvSpPr>
      <dsp:spPr>
        <a:xfrm>
          <a:off x="3716004" y="0"/>
          <a:ext cx="1341693" cy="1341693"/>
        </a:xfrm>
        <a:prstGeom prst="ellipse">
          <a:avLst/>
        </a:prstGeom>
        <a:blipFill rotWithShape="0">
          <a:blip xmlns:r="http://schemas.openxmlformats.org/officeDocument/2006/relationships" r:embed="rId1"/>
          <a:stretch>
            <a:fillRect/>
          </a:stretch>
        </a:blipFill>
        <a:ln>
          <a:noFill/>
        </a:ln>
        <a:effectLst>
          <a:outerShdw blurRad="39000" dist="25400" dir="5400000" rotWithShape="0">
            <a:schemeClr val="l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ru-RU" sz="2100" kern="1200" dirty="0"/>
        </a:p>
      </dsp:txBody>
      <dsp:txXfrm>
        <a:off x="3912490" y="196486"/>
        <a:ext cx="948721" cy="948721"/>
      </dsp:txXfrm>
    </dsp:sp>
    <dsp:sp modelId="{C193CD63-BDC7-4698-ADB3-B36E93940C4A}">
      <dsp:nvSpPr>
        <dsp:cNvPr id="0" name=""/>
        <dsp:cNvSpPr/>
      </dsp:nvSpPr>
      <dsp:spPr>
        <a:xfrm>
          <a:off x="3792211" y="1447826"/>
          <a:ext cx="1341693" cy="1341693"/>
        </a:xfrm>
        <a:prstGeom prst="ellipse">
          <a:avLst/>
        </a:prstGeom>
        <a:blipFill rotWithShape="0">
          <a:blip xmlns:r="http://schemas.openxmlformats.org/officeDocument/2006/relationships" r:embed="rId2"/>
          <a:stretch>
            <a:fillRect/>
          </a:stretch>
        </a:blipFill>
        <a:ln>
          <a:noFill/>
        </a:ln>
        <a:effectLst>
          <a:outerShdw blurRad="39000" dist="25400" dir="5400000" rotWithShape="0">
            <a:schemeClr val="l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ru-RU" sz="2100" kern="1200" dirty="0"/>
        </a:p>
      </dsp:txBody>
      <dsp:txXfrm>
        <a:off x="3988697" y="1644312"/>
        <a:ext cx="948721" cy="948721"/>
      </dsp:txXfrm>
    </dsp:sp>
    <dsp:sp modelId="{36FB2D27-2E42-4B62-B87D-8FB0B542E278}">
      <dsp:nvSpPr>
        <dsp:cNvPr id="0" name=""/>
        <dsp:cNvSpPr/>
      </dsp:nvSpPr>
      <dsp:spPr>
        <a:xfrm>
          <a:off x="3792212" y="2895608"/>
          <a:ext cx="1341693" cy="1341693"/>
        </a:xfrm>
        <a:prstGeom prst="ellipse">
          <a:avLst/>
        </a:prstGeom>
        <a:blipFill rotWithShape="0">
          <a:blip xmlns:r="http://schemas.openxmlformats.org/officeDocument/2006/relationships" r:embed="rId3"/>
          <a:stretch>
            <a:fillRect/>
          </a:stretch>
        </a:blipFill>
        <a:ln>
          <a:noFill/>
        </a:ln>
        <a:effectLst>
          <a:outerShdw blurRad="39000" dist="25400" dir="5400000" rotWithShape="0">
            <a:schemeClr val="l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ru-RU" sz="2100" kern="1200" dirty="0"/>
        </a:p>
      </dsp:txBody>
      <dsp:txXfrm>
        <a:off x="3988698" y="3092094"/>
        <a:ext cx="948721" cy="9487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7CF50-527D-4C37-8B97-BD95DD3685F8}">
      <dsp:nvSpPr>
        <dsp:cNvPr id="0" name=""/>
        <dsp:cNvSpPr/>
      </dsp:nvSpPr>
      <dsp:spPr>
        <a:xfrm>
          <a:off x="1635545" y="603990"/>
          <a:ext cx="5229595" cy="5229595"/>
        </a:xfrm>
        <a:prstGeom prst="blockArc">
          <a:avLst>
            <a:gd name="adj1" fmla="val 10949950"/>
            <a:gd name="adj2" fmla="val 15691871"/>
            <a:gd name="adj3" fmla="val 464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EB3EA2B-86C8-4A89-951A-560ED628BFBD}">
      <dsp:nvSpPr>
        <dsp:cNvPr id="0" name=""/>
        <dsp:cNvSpPr/>
      </dsp:nvSpPr>
      <dsp:spPr>
        <a:xfrm>
          <a:off x="1558077" y="375870"/>
          <a:ext cx="5229595" cy="5229595"/>
        </a:xfrm>
        <a:prstGeom prst="blockArc">
          <a:avLst>
            <a:gd name="adj1" fmla="val 5945200"/>
            <a:gd name="adj2" fmla="val 10428579"/>
            <a:gd name="adj3" fmla="val 464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3B065A7-69A2-4878-89C2-5C4B93836469}">
      <dsp:nvSpPr>
        <dsp:cNvPr id="0" name=""/>
        <dsp:cNvSpPr/>
      </dsp:nvSpPr>
      <dsp:spPr>
        <a:xfrm>
          <a:off x="1127706" y="625106"/>
          <a:ext cx="5229595" cy="5229595"/>
        </a:xfrm>
        <a:prstGeom prst="blockArc">
          <a:avLst>
            <a:gd name="adj1" fmla="val 17677335"/>
            <a:gd name="adj2" fmla="val 3981194"/>
            <a:gd name="adj3" fmla="val 464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A592CC8-FB7C-46BA-B427-9FF65926829B}">
      <dsp:nvSpPr>
        <dsp:cNvPr id="0" name=""/>
        <dsp:cNvSpPr/>
      </dsp:nvSpPr>
      <dsp:spPr>
        <a:xfrm>
          <a:off x="2565645" y="2061993"/>
          <a:ext cx="2408222" cy="2408222"/>
        </a:xfrm>
        <a:prstGeom prst="ellipse">
          <a:avLst/>
        </a:prstGeom>
        <a:solidFill>
          <a:schemeClr val="dk2">
            <a:hueOff val="0"/>
            <a:satOff val="0"/>
            <a:lumOff val="0"/>
            <a:alphaOff val="0"/>
          </a:schemeClr>
        </a:solidFill>
        <a:ln>
          <a:noFill/>
        </a:ln>
        <a:effectLst>
          <a:outerShdw blurRad="50800" dist="25000" dir="5400000" rotWithShape="0">
            <a:schemeClr val="dk2">
              <a:hueOff val="0"/>
              <a:satOff val="0"/>
              <a:lumOff val="0"/>
              <a:alphaOff val="0"/>
              <a:shade val="30000"/>
              <a:satMod val="150000"/>
              <a:alpha val="3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ru-RU" sz="4000" kern="1200" dirty="0" smtClean="0"/>
            <a:t>Центр МУ к АМП</a:t>
          </a:r>
          <a:endParaRPr lang="ru-RU" sz="4000" kern="1200" dirty="0"/>
        </a:p>
      </dsp:txBody>
      <dsp:txXfrm>
        <a:off x="2918321" y="2414669"/>
        <a:ext cx="1702870" cy="1702870"/>
      </dsp:txXfrm>
    </dsp:sp>
    <dsp:sp modelId="{DD9166E1-7918-478F-A306-98C4196F5EC0}">
      <dsp:nvSpPr>
        <dsp:cNvPr id="0" name=""/>
        <dsp:cNvSpPr/>
      </dsp:nvSpPr>
      <dsp:spPr>
        <a:xfrm>
          <a:off x="2780619" y="-2810"/>
          <a:ext cx="2057144" cy="1708007"/>
        </a:xfrm>
        <a:prstGeom prst="ellipse">
          <a:avLst/>
        </a:prstGeom>
        <a:solidFill>
          <a:schemeClr val="dk2">
            <a:hueOff val="0"/>
            <a:satOff val="0"/>
            <a:lumOff val="0"/>
            <a:alphaOff val="0"/>
          </a:schemeClr>
        </a:solidFill>
        <a:ln>
          <a:noFill/>
        </a:ln>
        <a:effectLst>
          <a:outerShdw blurRad="39000" dist="25400" dir="5400000" rotWithShape="0">
            <a:schemeClr val="dk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smtClean="0"/>
            <a:t>Лабораторная база</a:t>
          </a:r>
          <a:endParaRPr lang="ru-RU" sz="2000" b="1" kern="1200" dirty="0"/>
        </a:p>
      </dsp:txBody>
      <dsp:txXfrm>
        <a:off x="3081881" y="247322"/>
        <a:ext cx="1454620" cy="1207743"/>
      </dsp:txXfrm>
    </dsp:sp>
    <dsp:sp modelId="{767D401F-779F-4F29-B0DF-038A902DE402}">
      <dsp:nvSpPr>
        <dsp:cNvPr id="0" name=""/>
        <dsp:cNvSpPr/>
      </dsp:nvSpPr>
      <dsp:spPr>
        <a:xfrm>
          <a:off x="2743827" y="4669848"/>
          <a:ext cx="2051362" cy="1685755"/>
        </a:xfrm>
        <a:prstGeom prst="ellipse">
          <a:avLst/>
        </a:prstGeom>
        <a:solidFill>
          <a:schemeClr val="dk2">
            <a:hueOff val="0"/>
            <a:satOff val="0"/>
            <a:lumOff val="0"/>
            <a:alphaOff val="0"/>
          </a:schemeClr>
        </a:solidFill>
        <a:ln>
          <a:noFill/>
        </a:ln>
        <a:effectLst>
          <a:outerShdw blurRad="39000" dist="25400" dir="5400000" rotWithShape="0">
            <a:schemeClr val="dk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smtClean="0"/>
            <a:t>Клиническая база</a:t>
          </a:r>
          <a:endParaRPr lang="ru-RU" sz="2000" b="1" kern="1200" dirty="0"/>
        </a:p>
      </dsp:txBody>
      <dsp:txXfrm>
        <a:off x="3044242" y="4916721"/>
        <a:ext cx="1450532" cy="1192009"/>
      </dsp:txXfrm>
    </dsp:sp>
    <dsp:sp modelId="{80778065-9818-41FD-A966-FB04204A8442}">
      <dsp:nvSpPr>
        <dsp:cNvPr id="0" name=""/>
        <dsp:cNvSpPr/>
      </dsp:nvSpPr>
      <dsp:spPr>
        <a:xfrm>
          <a:off x="756584" y="2358842"/>
          <a:ext cx="1754146" cy="1814480"/>
        </a:xfrm>
        <a:prstGeom prst="ellipse">
          <a:avLst/>
        </a:prstGeom>
        <a:solidFill>
          <a:schemeClr val="dk2">
            <a:hueOff val="0"/>
            <a:satOff val="0"/>
            <a:lumOff val="0"/>
            <a:alphaOff val="0"/>
          </a:schemeClr>
        </a:solidFill>
        <a:ln>
          <a:noFill/>
        </a:ln>
        <a:effectLst>
          <a:outerShdw blurRad="39000" dist="25400" dir="5400000" rotWithShape="0">
            <a:schemeClr val="dk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smtClean="0"/>
            <a:t>Информационно техническая база</a:t>
          </a:r>
          <a:endParaRPr lang="ru-RU" sz="2000" b="1" kern="1200" dirty="0"/>
        </a:p>
      </dsp:txBody>
      <dsp:txXfrm>
        <a:off x="1013473" y="2624566"/>
        <a:ext cx="1240368" cy="12830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AA564-2D02-4C79-A0CD-EC5644FDC4FA}">
      <dsp:nvSpPr>
        <dsp:cNvPr id="0" name=""/>
        <dsp:cNvSpPr/>
      </dsp:nvSpPr>
      <dsp:spPr>
        <a:xfrm>
          <a:off x="0" y="0"/>
          <a:ext cx="8858279" cy="748627"/>
        </a:xfrm>
        <a:prstGeom prst="round2DiagRect">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106680" rIns="106680" bIns="106680" numCol="1" spcCol="1270" anchor="ctr" anchorCtr="0">
          <a:noAutofit/>
        </a:bodyPr>
        <a:lstStyle/>
        <a:p>
          <a:pPr lvl="0" algn="l" defTabSz="914400">
            <a:lnSpc>
              <a:spcPct val="90000"/>
            </a:lnSpc>
            <a:spcBef>
              <a:spcPct val="0"/>
            </a:spcBef>
            <a:spcAft>
              <a:spcPct val="35000"/>
            </a:spcAft>
            <a:buNone/>
          </a:pPr>
          <a:r>
            <a:rPr lang="ru-RU" sz="2800" b="1" kern="1200" smtClean="0">
              <a:solidFill>
                <a:srgbClr val="000066"/>
              </a:solidFill>
              <a:latin typeface="Arial" pitchFamily="34" charset="0"/>
            </a:rPr>
            <a:t>Проницаемость </a:t>
          </a:r>
          <a:r>
            <a:rPr lang="en-US" sz="2800" b="1" kern="1200" smtClean="0">
              <a:solidFill>
                <a:srgbClr val="000066"/>
              </a:solidFill>
              <a:latin typeface="Arial" pitchFamily="34" charset="0"/>
            </a:rPr>
            <a:t>- </a:t>
          </a:r>
          <a:r>
            <a:rPr lang="en-US" sz="2800" b="1" i="1" kern="1200" smtClean="0">
              <a:solidFill>
                <a:srgbClr val="000066"/>
              </a:solidFill>
              <a:latin typeface="Arial" pitchFamily="34" charset="0"/>
            </a:rPr>
            <a:t>Permeability</a:t>
          </a:r>
          <a:endParaRPr lang="ru-RU" sz="2800" b="0" i="0" kern="1200" dirty="0">
            <a:latin typeface="Tw Cen MT"/>
            <a:ea typeface="+mn-ea"/>
            <a:cs typeface="+mn-cs"/>
          </a:endParaRPr>
        </a:p>
      </dsp:txBody>
      <dsp:txXfrm>
        <a:off x="1846518" y="0"/>
        <a:ext cx="7011760" cy="748627"/>
      </dsp:txXfrm>
    </dsp:sp>
    <dsp:sp modelId="{36133411-8FE4-4491-BA08-56144C63CB99}">
      <dsp:nvSpPr>
        <dsp:cNvPr id="0" name=""/>
        <dsp:cNvSpPr/>
      </dsp:nvSpPr>
      <dsp:spPr>
        <a:xfrm>
          <a:off x="74862" y="74862"/>
          <a:ext cx="1771655" cy="598902"/>
        </a:xfrm>
        <a:prstGeom prst="round2DiagRect">
          <a:avLst/>
        </a:prstGeom>
        <a:blipFill rotWithShape="0">
          <a:blip xmlns:r="http://schemas.openxmlformats.org/officeDocument/2006/relationships" r:embed="rId1"/>
          <a:stretch>
            <a:fillRect/>
          </a:stretch>
        </a:blipFill>
        <a:ln>
          <a:noFill/>
        </a:ln>
        <a:effectLst>
          <a:outerShdw blurRad="39000" dist="25400" dir="5400000" rotWithShape="0">
            <a:schemeClr val="dk1">
              <a:tint val="40000"/>
              <a:hueOff val="0"/>
              <a:satOff val="0"/>
              <a:lumOff val="0"/>
              <a:alphaOff val="0"/>
              <a:shade val="33000"/>
              <a:alpha val="83000"/>
            </a:schemeClr>
          </a:outerShdw>
        </a:effectLst>
      </dsp:spPr>
      <dsp:style>
        <a:lnRef idx="0">
          <a:scrgbClr r="0" g="0" b="0"/>
        </a:lnRef>
        <a:fillRef idx="1">
          <a:scrgbClr r="0" g="0" b="0"/>
        </a:fillRef>
        <a:effectRef idx="2">
          <a:scrgbClr r="0" g="0" b="0"/>
        </a:effectRef>
        <a:fontRef idx="minor"/>
      </dsp:style>
    </dsp:sp>
    <dsp:sp modelId="{2F55DC1D-2488-4424-936F-00C76D4A824B}">
      <dsp:nvSpPr>
        <dsp:cNvPr id="0" name=""/>
        <dsp:cNvSpPr/>
      </dsp:nvSpPr>
      <dsp:spPr>
        <a:xfrm>
          <a:off x="0" y="823490"/>
          <a:ext cx="8858279" cy="748627"/>
        </a:xfrm>
        <a:prstGeom prst="round2DiagRect">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106680" rIns="106680" bIns="106680" numCol="1" spcCol="1270" anchor="ctr" anchorCtr="0">
          <a:noAutofit/>
        </a:bodyPr>
        <a:lstStyle/>
        <a:p>
          <a:pPr lvl="0" algn="l" defTabSz="914400">
            <a:lnSpc>
              <a:spcPct val="90000"/>
            </a:lnSpc>
            <a:spcBef>
              <a:spcPct val="0"/>
            </a:spcBef>
            <a:spcAft>
              <a:spcPct val="35000"/>
            </a:spcAft>
            <a:buNone/>
          </a:pPr>
          <a:r>
            <a:rPr lang="ru-RU" sz="2800" b="1" kern="1200" smtClean="0">
              <a:solidFill>
                <a:srgbClr val="000066"/>
              </a:solidFill>
              <a:latin typeface="Arial" pitchFamily="34" charset="0"/>
            </a:rPr>
            <a:t>Эффлюкс </a:t>
          </a:r>
          <a:r>
            <a:rPr lang="en-US" sz="2800" b="1" kern="1200" smtClean="0">
              <a:solidFill>
                <a:srgbClr val="000066"/>
              </a:solidFill>
              <a:latin typeface="Arial" pitchFamily="34" charset="0"/>
            </a:rPr>
            <a:t>- </a:t>
          </a:r>
          <a:r>
            <a:rPr lang="en-US" sz="2800" b="1" i="1" kern="1200" smtClean="0">
              <a:solidFill>
                <a:srgbClr val="000066"/>
              </a:solidFill>
              <a:latin typeface="Arial" pitchFamily="34" charset="0"/>
            </a:rPr>
            <a:t>Efflux</a:t>
          </a:r>
          <a:endParaRPr lang="ru-RU" sz="2800" b="0" i="0" kern="1200" dirty="0">
            <a:latin typeface="Tw Cen MT"/>
            <a:ea typeface="+mn-ea"/>
            <a:cs typeface="+mn-cs"/>
          </a:endParaRPr>
        </a:p>
      </dsp:txBody>
      <dsp:txXfrm>
        <a:off x="1846518" y="823490"/>
        <a:ext cx="7011760" cy="748627"/>
      </dsp:txXfrm>
    </dsp:sp>
    <dsp:sp modelId="{8B82C056-6D44-4EC6-B428-208028A042F5}">
      <dsp:nvSpPr>
        <dsp:cNvPr id="0" name=""/>
        <dsp:cNvSpPr/>
      </dsp:nvSpPr>
      <dsp:spPr>
        <a:xfrm>
          <a:off x="74862" y="898353"/>
          <a:ext cx="1771655" cy="598902"/>
        </a:xfrm>
        <a:prstGeom prst="round2DiagRect">
          <a:avLst/>
        </a:prstGeom>
        <a:blipFill rotWithShape="0">
          <a:blip xmlns:r="http://schemas.openxmlformats.org/officeDocument/2006/relationships" r:embed="rId2"/>
          <a:stretch>
            <a:fillRect/>
          </a:stretch>
        </a:blipFill>
        <a:ln>
          <a:noFill/>
        </a:ln>
        <a:effectLst>
          <a:outerShdw blurRad="39000" dist="25400" dir="5400000" rotWithShape="0">
            <a:schemeClr val="dk1">
              <a:tint val="40000"/>
              <a:hueOff val="0"/>
              <a:satOff val="0"/>
              <a:lumOff val="0"/>
              <a:alphaOff val="0"/>
              <a:shade val="33000"/>
              <a:alpha val="83000"/>
            </a:schemeClr>
          </a:outerShdw>
        </a:effectLst>
      </dsp:spPr>
      <dsp:style>
        <a:lnRef idx="0">
          <a:scrgbClr r="0" g="0" b="0"/>
        </a:lnRef>
        <a:fillRef idx="1">
          <a:scrgbClr r="0" g="0" b="0"/>
        </a:fillRef>
        <a:effectRef idx="2">
          <a:scrgbClr r="0" g="0" b="0"/>
        </a:effectRef>
        <a:fontRef idx="minor"/>
      </dsp:style>
    </dsp:sp>
    <dsp:sp modelId="{CAEE08B3-1990-4730-B352-C1BE95C73039}">
      <dsp:nvSpPr>
        <dsp:cNvPr id="0" name=""/>
        <dsp:cNvSpPr/>
      </dsp:nvSpPr>
      <dsp:spPr>
        <a:xfrm>
          <a:off x="0" y="1646980"/>
          <a:ext cx="8858279" cy="748627"/>
        </a:xfrm>
        <a:prstGeom prst="round2DiagRect">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106680" rIns="106680" bIns="106680" numCol="1" spcCol="1270" anchor="ctr" anchorCtr="0">
          <a:noAutofit/>
        </a:bodyPr>
        <a:lstStyle/>
        <a:p>
          <a:pPr lvl="0" algn="l" defTabSz="914400">
            <a:lnSpc>
              <a:spcPct val="90000"/>
            </a:lnSpc>
            <a:spcBef>
              <a:spcPct val="0"/>
            </a:spcBef>
            <a:spcAft>
              <a:spcPct val="35000"/>
            </a:spcAft>
            <a:buNone/>
          </a:pPr>
          <a:r>
            <a:rPr lang="ru-RU" sz="2800" b="1" kern="1200" smtClean="0">
              <a:solidFill>
                <a:srgbClr val="000066"/>
              </a:solidFill>
              <a:latin typeface="Arial" pitchFamily="34" charset="0"/>
            </a:rPr>
            <a:t>Деградация</a:t>
          </a:r>
          <a:r>
            <a:rPr lang="en-US" sz="2800" b="1" kern="1200" smtClean="0">
              <a:solidFill>
                <a:srgbClr val="000066"/>
              </a:solidFill>
              <a:latin typeface="Arial" pitchFamily="34" charset="0"/>
            </a:rPr>
            <a:t> - </a:t>
          </a:r>
          <a:r>
            <a:rPr lang="en-US" sz="2800" b="1" i="1" kern="1200" smtClean="0">
              <a:solidFill>
                <a:srgbClr val="000066"/>
              </a:solidFill>
              <a:latin typeface="Arial" pitchFamily="34" charset="0"/>
            </a:rPr>
            <a:t>Degradation</a:t>
          </a:r>
          <a:endParaRPr lang="ru-RU" sz="2800" b="0" i="0" kern="1200" dirty="0">
            <a:latin typeface="Tw Cen MT"/>
            <a:ea typeface="+mn-ea"/>
            <a:cs typeface="+mn-cs"/>
          </a:endParaRPr>
        </a:p>
      </dsp:txBody>
      <dsp:txXfrm>
        <a:off x="1846518" y="1646980"/>
        <a:ext cx="7011760" cy="748627"/>
      </dsp:txXfrm>
    </dsp:sp>
    <dsp:sp modelId="{0B2BB8AA-4092-4C07-BA8C-D47A4D6D5285}">
      <dsp:nvSpPr>
        <dsp:cNvPr id="0" name=""/>
        <dsp:cNvSpPr/>
      </dsp:nvSpPr>
      <dsp:spPr>
        <a:xfrm>
          <a:off x="74862" y="1721843"/>
          <a:ext cx="1771655" cy="598902"/>
        </a:xfrm>
        <a:prstGeom prst="round2DiagRect">
          <a:avLst/>
        </a:prstGeom>
        <a:blipFill rotWithShape="0">
          <a:blip xmlns:r="http://schemas.openxmlformats.org/officeDocument/2006/relationships" r:embed="rId3"/>
          <a:stretch>
            <a:fillRect/>
          </a:stretch>
        </a:blipFill>
        <a:ln>
          <a:noFill/>
        </a:ln>
        <a:effectLst>
          <a:outerShdw blurRad="39000" dist="25400" dir="5400000" rotWithShape="0">
            <a:schemeClr val="dk1">
              <a:tint val="40000"/>
              <a:hueOff val="0"/>
              <a:satOff val="0"/>
              <a:lumOff val="0"/>
              <a:alphaOff val="0"/>
              <a:shade val="33000"/>
              <a:alpha val="83000"/>
            </a:schemeClr>
          </a:outerShdw>
        </a:effectLst>
      </dsp:spPr>
      <dsp:style>
        <a:lnRef idx="0">
          <a:scrgbClr r="0" g="0" b="0"/>
        </a:lnRef>
        <a:fillRef idx="1">
          <a:scrgbClr r="0" g="0" b="0"/>
        </a:fillRef>
        <a:effectRef idx="2">
          <a:scrgbClr r="0" g="0" b="0"/>
        </a:effectRef>
        <a:fontRef idx="minor"/>
      </dsp:style>
    </dsp:sp>
    <dsp:sp modelId="{FD5949A6-095C-41CC-A96A-D3022429CFFC}">
      <dsp:nvSpPr>
        <dsp:cNvPr id="0" name=""/>
        <dsp:cNvSpPr/>
      </dsp:nvSpPr>
      <dsp:spPr>
        <a:xfrm>
          <a:off x="0" y="2470471"/>
          <a:ext cx="8858279" cy="748627"/>
        </a:xfrm>
        <a:prstGeom prst="round2DiagRect">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106680" rIns="106680" bIns="106680" numCol="1" spcCol="1270" anchor="ctr" anchorCtr="0">
          <a:noAutofit/>
        </a:bodyPr>
        <a:lstStyle/>
        <a:p>
          <a:pPr lvl="0" algn="l" defTabSz="914400">
            <a:lnSpc>
              <a:spcPct val="90000"/>
            </a:lnSpc>
            <a:spcBef>
              <a:spcPct val="0"/>
            </a:spcBef>
            <a:spcAft>
              <a:spcPct val="35000"/>
            </a:spcAft>
            <a:buNone/>
          </a:pPr>
          <a:r>
            <a:rPr lang="ru-RU" sz="2800" b="1" kern="1200" dirty="0" smtClean="0">
              <a:solidFill>
                <a:srgbClr val="000066"/>
              </a:solidFill>
              <a:latin typeface="Arial" pitchFamily="34" charset="0"/>
            </a:rPr>
            <a:t>Мутации </a:t>
          </a:r>
          <a:r>
            <a:rPr lang="en-US" sz="2800" b="1" kern="1200" dirty="0" smtClean="0">
              <a:solidFill>
                <a:srgbClr val="000066"/>
              </a:solidFill>
              <a:latin typeface="Arial" pitchFamily="34" charset="0"/>
            </a:rPr>
            <a:t>- </a:t>
          </a:r>
          <a:r>
            <a:rPr lang="en-US" sz="2800" b="1" i="1" kern="1200" dirty="0" smtClean="0">
              <a:solidFill>
                <a:srgbClr val="000066"/>
              </a:solidFill>
              <a:latin typeface="Arial" pitchFamily="34" charset="0"/>
            </a:rPr>
            <a:t>Mutation (target site)</a:t>
          </a:r>
          <a:endParaRPr lang="ru-RU" sz="2800" b="0" i="0" kern="1200" dirty="0">
            <a:latin typeface="Tw Cen MT"/>
            <a:ea typeface="+mn-ea"/>
            <a:cs typeface="+mn-cs"/>
          </a:endParaRPr>
        </a:p>
      </dsp:txBody>
      <dsp:txXfrm>
        <a:off x="1846518" y="2470471"/>
        <a:ext cx="7011760" cy="748627"/>
      </dsp:txXfrm>
    </dsp:sp>
    <dsp:sp modelId="{C24DEB7B-AAFE-4777-B8F6-0463A3E03E1B}">
      <dsp:nvSpPr>
        <dsp:cNvPr id="0" name=""/>
        <dsp:cNvSpPr/>
      </dsp:nvSpPr>
      <dsp:spPr>
        <a:xfrm>
          <a:off x="74862" y="2545333"/>
          <a:ext cx="1771655" cy="598902"/>
        </a:xfrm>
        <a:prstGeom prst="round2DiagRect">
          <a:avLst/>
        </a:prstGeom>
        <a:blipFill rotWithShape="0">
          <a:blip xmlns:r="http://schemas.openxmlformats.org/officeDocument/2006/relationships" r:embed="rId4"/>
          <a:stretch>
            <a:fillRect/>
          </a:stretch>
        </a:blipFill>
        <a:ln>
          <a:noFill/>
        </a:ln>
        <a:effectLst>
          <a:outerShdw blurRad="39000" dist="25400" dir="5400000" rotWithShape="0">
            <a:schemeClr val="dk1">
              <a:tint val="40000"/>
              <a:hueOff val="0"/>
              <a:satOff val="0"/>
              <a:lumOff val="0"/>
              <a:alphaOff val="0"/>
              <a:shade val="33000"/>
              <a:alpha val="83000"/>
            </a:schemeClr>
          </a:outerShdw>
        </a:effectLst>
      </dsp:spPr>
      <dsp:style>
        <a:lnRef idx="0">
          <a:scrgbClr r="0" g="0" b="0"/>
        </a:lnRef>
        <a:fillRef idx="1">
          <a:scrgbClr r="0" g="0" b="0"/>
        </a:fillRef>
        <a:effectRef idx="2">
          <a:scrgbClr r="0" g="0" b="0"/>
        </a:effectRef>
        <a:fontRef idx="minor"/>
      </dsp:style>
    </dsp:sp>
    <dsp:sp modelId="{21987A41-88CE-4917-A47B-5C68237DC6A6}">
      <dsp:nvSpPr>
        <dsp:cNvPr id="0" name=""/>
        <dsp:cNvSpPr/>
      </dsp:nvSpPr>
      <dsp:spPr>
        <a:xfrm>
          <a:off x="0" y="3293961"/>
          <a:ext cx="8858279" cy="748627"/>
        </a:xfrm>
        <a:prstGeom prst="round2DiagRect">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106680" rIns="106680" bIns="106680" numCol="1" spcCol="1270" anchor="ctr" anchorCtr="0">
          <a:noAutofit/>
        </a:bodyPr>
        <a:lstStyle/>
        <a:p>
          <a:pPr lvl="0" algn="l" defTabSz="914400">
            <a:lnSpc>
              <a:spcPct val="90000"/>
            </a:lnSpc>
            <a:spcBef>
              <a:spcPct val="0"/>
            </a:spcBef>
            <a:spcAft>
              <a:spcPct val="35000"/>
            </a:spcAft>
            <a:buNone/>
          </a:pPr>
          <a:r>
            <a:rPr lang="ru-RU" sz="2800" b="1" kern="1200" smtClean="0">
              <a:solidFill>
                <a:srgbClr val="000066"/>
              </a:solidFill>
              <a:latin typeface="Arial" pitchFamily="34" charset="0"/>
            </a:rPr>
            <a:t>Фенотипические изменения </a:t>
          </a:r>
          <a:r>
            <a:rPr lang="en-US" sz="2800" b="1" kern="1200" smtClean="0">
              <a:solidFill>
                <a:srgbClr val="000066"/>
              </a:solidFill>
              <a:latin typeface="Arial" pitchFamily="34" charset="0"/>
            </a:rPr>
            <a:t>– </a:t>
          </a:r>
          <a:r>
            <a:rPr lang="en-US" sz="2800" b="1" i="1" kern="1200" smtClean="0">
              <a:solidFill>
                <a:srgbClr val="000066"/>
              </a:solidFill>
              <a:latin typeface="Arial" pitchFamily="34" charset="0"/>
            </a:rPr>
            <a:t>Phenotypic change</a:t>
          </a:r>
          <a:endParaRPr lang="ru-RU" sz="2800" b="0" i="0" kern="1200" dirty="0">
            <a:latin typeface="Tw Cen MT"/>
            <a:ea typeface="+mn-ea"/>
            <a:cs typeface="+mn-cs"/>
          </a:endParaRPr>
        </a:p>
      </dsp:txBody>
      <dsp:txXfrm>
        <a:off x="1846518" y="3293961"/>
        <a:ext cx="7011760" cy="748627"/>
      </dsp:txXfrm>
    </dsp:sp>
    <dsp:sp modelId="{AB2C5E68-71D1-45BF-8944-A26400AB737A}">
      <dsp:nvSpPr>
        <dsp:cNvPr id="0" name=""/>
        <dsp:cNvSpPr/>
      </dsp:nvSpPr>
      <dsp:spPr>
        <a:xfrm>
          <a:off x="74862" y="3368824"/>
          <a:ext cx="1771655" cy="598902"/>
        </a:xfrm>
        <a:prstGeom prst="round2DiagRect">
          <a:avLst/>
        </a:prstGeom>
        <a:blipFill rotWithShape="0">
          <a:blip xmlns:r="http://schemas.openxmlformats.org/officeDocument/2006/relationships" r:embed="rId5"/>
          <a:stretch>
            <a:fillRect/>
          </a:stretch>
        </a:blipFill>
        <a:ln>
          <a:noFill/>
        </a:ln>
        <a:effectLst>
          <a:outerShdw blurRad="39000" dist="25400" dir="5400000" rotWithShape="0">
            <a:schemeClr val="dk1">
              <a:tint val="40000"/>
              <a:hueOff val="0"/>
              <a:satOff val="0"/>
              <a:lumOff val="0"/>
              <a:alphaOff val="0"/>
              <a:shade val="33000"/>
              <a:alpha val="83000"/>
            </a:schemeClr>
          </a:outerShdw>
        </a:effectLst>
      </dsp:spPr>
      <dsp:style>
        <a:lnRef idx="0">
          <a:scrgbClr r="0" g="0" b="0"/>
        </a:lnRef>
        <a:fillRef idx="1">
          <a:scrgbClr r="0" g="0" b="0"/>
        </a:fillRef>
        <a:effectRef idx="2">
          <a:scrgbClr r="0" g="0" b="0"/>
        </a:effectRef>
        <a:fontRef idx="minor"/>
      </dsp:style>
    </dsp:sp>
    <dsp:sp modelId="{EDB3B8E2-66D0-414E-9139-270B98DBECA3}">
      <dsp:nvSpPr>
        <dsp:cNvPr id="0" name=""/>
        <dsp:cNvSpPr/>
      </dsp:nvSpPr>
      <dsp:spPr>
        <a:xfrm>
          <a:off x="0" y="4117452"/>
          <a:ext cx="8858279" cy="748627"/>
        </a:xfrm>
        <a:prstGeom prst="roundRect">
          <a:avLst>
            <a:gd name="adj" fmla="val 10000"/>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914400">
            <a:lnSpc>
              <a:spcPct val="90000"/>
            </a:lnSpc>
            <a:spcBef>
              <a:spcPct val="0"/>
            </a:spcBef>
            <a:spcAft>
              <a:spcPct val="35000"/>
            </a:spcAft>
            <a:buNone/>
          </a:pPr>
          <a:r>
            <a:rPr lang="ru-RU" sz="2800" b="1" kern="1200" dirty="0" smtClean="0">
              <a:solidFill>
                <a:srgbClr val="000066"/>
              </a:solidFill>
              <a:latin typeface="Arial" pitchFamily="34" charset="0"/>
            </a:rPr>
            <a:t>Индукция – </a:t>
          </a:r>
          <a:r>
            <a:rPr lang="en-US" sz="2800" b="1" i="1" kern="1200" dirty="0" smtClean="0">
              <a:solidFill>
                <a:srgbClr val="000066"/>
              </a:solidFill>
              <a:latin typeface="Arial" pitchFamily="34" charset="0"/>
            </a:rPr>
            <a:t>Induction </a:t>
          </a:r>
          <a:r>
            <a:rPr lang="ru-RU" sz="2800" b="1" i="1" kern="1200" dirty="0" smtClean="0">
              <a:solidFill>
                <a:srgbClr val="000066"/>
              </a:solidFill>
              <a:latin typeface="Arial" pitchFamily="34" charset="0"/>
            </a:rPr>
            <a:t>(</a:t>
          </a:r>
          <a:r>
            <a:rPr lang="en-US" sz="2800" b="1" i="1" kern="1200" dirty="0" smtClean="0">
              <a:solidFill>
                <a:srgbClr val="000066"/>
              </a:solidFill>
              <a:latin typeface="Arial" pitchFamily="34" charset="0"/>
            </a:rPr>
            <a:t>stress response</a:t>
          </a:r>
          <a:r>
            <a:rPr lang="ru-RU" sz="2800" b="1" i="1" kern="1200" dirty="0" smtClean="0">
              <a:solidFill>
                <a:srgbClr val="000066"/>
              </a:solidFill>
              <a:latin typeface="Arial" pitchFamily="34" charset="0"/>
            </a:rPr>
            <a:t>)</a:t>
          </a:r>
          <a:endParaRPr lang="ru-RU" sz="2800" b="0" i="0" kern="1200" dirty="0">
            <a:latin typeface="Tw Cen MT"/>
            <a:ea typeface="+mn-ea"/>
            <a:cs typeface="+mn-cs"/>
          </a:endParaRPr>
        </a:p>
      </dsp:txBody>
      <dsp:txXfrm>
        <a:off x="1846518" y="4117452"/>
        <a:ext cx="7011760" cy="748627"/>
      </dsp:txXfrm>
    </dsp:sp>
    <dsp:sp modelId="{A2B9BDC8-76E6-47AC-9222-C30AF80F5BEE}">
      <dsp:nvSpPr>
        <dsp:cNvPr id="0" name=""/>
        <dsp:cNvSpPr/>
      </dsp:nvSpPr>
      <dsp:spPr>
        <a:xfrm>
          <a:off x="74862" y="4192314"/>
          <a:ext cx="1771655" cy="598902"/>
        </a:xfrm>
        <a:prstGeom prst="roundRect">
          <a:avLst>
            <a:gd name="adj" fmla="val 10000"/>
          </a:avLst>
        </a:prstGeom>
        <a:blipFill rotWithShape="0">
          <a:blip xmlns:r="http://schemas.openxmlformats.org/officeDocument/2006/relationships" r:embed="rId6"/>
          <a:stretch>
            <a:fillRect/>
          </a:stretch>
        </a:blipFill>
        <a:ln>
          <a:noFill/>
        </a:ln>
        <a:effectLst>
          <a:outerShdw blurRad="39000" dist="25400" dir="5400000" rotWithShape="0">
            <a:schemeClr val="dk1">
              <a:tint val="40000"/>
              <a:hueOff val="0"/>
              <a:satOff val="0"/>
              <a:lumOff val="0"/>
              <a:alphaOff val="0"/>
              <a:shade val="33000"/>
              <a:alpha val="83000"/>
            </a:scheme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3877C-FB2F-4414-8086-C8B806F9E67B}">
      <dsp:nvSpPr>
        <dsp:cNvPr id="0" name=""/>
        <dsp:cNvSpPr/>
      </dsp:nvSpPr>
      <dsp:spPr>
        <a:xfrm>
          <a:off x="1224" y="278412"/>
          <a:ext cx="2616524" cy="1046609"/>
        </a:xfrm>
        <a:prstGeom prst="rect">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ru-RU" sz="2800" kern="1200" dirty="0" smtClean="0">
              <a:latin typeface="Times New Roman" pitchFamily="18" charset="0"/>
              <a:cs typeface="Times New Roman" pitchFamily="18" charset="0"/>
            </a:rPr>
            <a:t>Антибиотики</a:t>
          </a:r>
          <a:endParaRPr lang="ru-RU" sz="2800" kern="1200" dirty="0">
            <a:latin typeface="Times New Roman" pitchFamily="18" charset="0"/>
            <a:cs typeface="Times New Roman" pitchFamily="18" charset="0"/>
          </a:endParaRPr>
        </a:p>
      </dsp:txBody>
      <dsp:txXfrm>
        <a:off x="1224" y="278412"/>
        <a:ext cx="2616524" cy="1046609"/>
      </dsp:txXfrm>
    </dsp:sp>
    <dsp:sp modelId="{64B587AA-9C42-4F62-9696-50C15B40C71D}">
      <dsp:nvSpPr>
        <dsp:cNvPr id="0" name=""/>
        <dsp:cNvSpPr/>
      </dsp:nvSpPr>
      <dsp:spPr>
        <a:xfrm>
          <a:off x="1224" y="1325021"/>
          <a:ext cx="2616524" cy="4013190"/>
        </a:xfrm>
        <a:prstGeom prst="rect">
          <a:avLst/>
        </a:prstGeom>
        <a:solidFill>
          <a:srgbClr val="FFC000">
            <a:alpha val="52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b="1" kern="1200" dirty="0" smtClean="0">
              <a:latin typeface="Times New Roman" pitchFamily="18" charset="0"/>
              <a:ea typeface="宋体" pitchFamily="2" charset="-122"/>
              <a:cs typeface="Times New Roman" pitchFamily="18" charset="0"/>
            </a:rPr>
            <a:t>Все культуры микроорганизмов, выделенные от </a:t>
          </a:r>
          <a:r>
            <a:rPr lang="ru-RU" sz="2000" b="1" u="sng" kern="1200" dirty="0" smtClean="0">
              <a:latin typeface="Times New Roman" pitchFamily="18" charset="0"/>
              <a:ea typeface="宋体" pitchFamily="2" charset="-122"/>
              <a:cs typeface="Times New Roman" pitchFamily="18" charset="0"/>
            </a:rPr>
            <a:t>пациентов</a:t>
          </a:r>
          <a:endParaRPr lang="ru-RU" sz="2000" u="sng"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b="1" kern="1200" dirty="0" smtClean="0">
              <a:latin typeface="Times New Roman" pitchFamily="18" charset="0"/>
              <a:ea typeface="宋体" pitchFamily="2" charset="-122"/>
              <a:cs typeface="Times New Roman" pitchFamily="18" charset="0"/>
            </a:rPr>
            <a:t>Культуры микроорганизмов, выделенные из внешней среды</a:t>
          </a:r>
          <a:endParaRPr lang="ru-RU" sz="20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ru-RU" sz="2000" b="1" kern="1200" dirty="0" smtClean="0">
              <a:latin typeface="Times New Roman" pitchFamily="18" charset="0"/>
              <a:ea typeface="宋体" pitchFamily="2" charset="-122"/>
              <a:cs typeface="Times New Roman" pitchFamily="18" charset="0"/>
            </a:rPr>
            <a:t>Все штаммы от медперсонала </a:t>
          </a:r>
          <a:endParaRPr lang="ru-RU" sz="2000" kern="1200" dirty="0">
            <a:latin typeface="Times New Roman" pitchFamily="18" charset="0"/>
            <a:cs typeface="Times New Roman" pitchFamily="18" charset="0"/>
          </a:endParaRPr>
        </a:p>
      </dsp:txBody>
      <dsp:txXfrm>
        <a:off x="1224" y="1325021"/>
        <a:ext cx="2616524" cy="4013190"/>
      </dsp:txXfrm>
    </dsp:sp>
    <dsp:sp modelId="{224A0C2B-88DB-4BE1-9127-7732700F2D55}">
      <dsp:nvSpPr>
        <dsp:cNvPr id="0" name=""/>
        <dsp:cNvSpPr/>
      </dsp:nvSpPr>
      <dsp:spPr>
        <a:xfrm>
          <a:off x="2984061" y="278412"/>
          <a:ext cx="2616524" cy="1046609"/>
        </a:xfrm>
        <a:prstGeom prst="rect">
          <a:avLst/>
        </a:prstGeom>
        <a:solidFill>
          <a:schemeClr val="accent2"/>
        </a:solidFill>
        <a:ln>
          <a:noFill/>
        </a:ln>
        <a:effectLst>
          <a:outerShdw blurRad="39000" dist="25400" dir="5400000" rotWithShape="0">
            <a:schemeClr val="accen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ru-RU" sz="2400" b="1" kern="1200" dirty="0" err="1" smtClean="0">
              <a:latin typeface="Times New Roman" pitchFamily="18" charset="0"/>
              <a:ea typeface="宋体" pitchFamily="2" charset="-122"/>
              <a:cs typeface="Times New Roman" pitchFamily="18" charset="0"/>
            </a:rPr>
            <a:t>Дезинфектанты</a:t>
          </a:r>
          <a:endParaRPr lang="ru-RU" sz="2400" b="1" kern="1200" dirty="0" smtClean="0">
            <a:latin typeface="Times New Roman" pitchFamily="18" charset="0"/>
            <a:ea typeface="宋体" pitchFamily="2" charset="-122"/>
            <a:cs typeface="Times New Roman" pitchFamily="18" charset="0"/>
          </a:endParaRPr>
        </a:p>
        <a:p>
          <a:pPr lvl="0" algn="ctr" defTabSz="1066800">
            <a:lnSpc>
              <a:spcPct val="90000"/>
            </a:lnSpc>
            <a:spcBef>
              <a:spcPct val="0"/>
            </a:spcBef>
            <a:spcAft>
              <a:spcPct val="35000"/>
            </a:spcAft>
          </a:pPr>
          <a:r>
            <a:rPr lang="ru-RU" sz="2400" b="1" kern="1200" dirty="0" smtClean="0">
              <a:latin typeface="Times New Roman" pitchFamily="18" charset="0"/>
              <a:ea typeface="宋体" pitchFamily="2" charset="-122"/>
              <a:cs typeface="Times New Roman" pitchFamily="18" charset="0"/>
            </a:rPr>
            <a:t>антисептики</a:t>
          </a:r>
          <a:endParaRPr lang="ru-RU" sz="2400" kern="1200" dirty="0">
            <a:latin typeface="Times New Roman" pitchFamily="18" charset="0"/>
            <a:cs typeface="Times New Roman" pitchFamily="18" charset="0"/>
          </a:endParaRPr>
        </a:p>
      </dsp:txBody>
      <dsp:txXfrm>
        <a:off x="2984061" y="278412"/>
        <a:ext cx="2616524" cy="1046609"/>
      </dsp:txXfrm>
    </dsp:sp>
    <dsp:sp modelId="{C33C7BCF-F25C-407A-9E8F-C17EAFAC6363}">
      <dsp:nvSpPr>
        <dsp:cNvPr id="0" name=""/>
        <dsp:cNvSpPr/>
      </dsp:nvSpPr>
      <dsp:spPr>
        <a:xfrm>
          <a:off x="2984088" y="1330359"/>
          <a:ext cx="2616524" cy="4013190"/>
        </a:xfrm>
        <a:prstGeom prst="rect">
          <a:avLst/>
        </a:prstGeom>
        <a:solidFill>
          <a:schemeClr val="accent2">
            <a:alpha val="66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ru-RU" sz="1800" b="1" kern="1200" dirty="0" smtClean="0">
              <a:latin typeface="Times New Roman" pitchFamily="18" charset="0"/>
              <a:cs typeface="Times New Roman" pitchFamily="18" charset="0"/>
            </a:rPr>
            <a:t>Микроорганизмы, выделенные от пациентов с ИСМП – выборочно,</a:t>
          </a:r>
          <a:endParaRPr lang="ru-RU"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ru-RU" sz="1800" b="1" kern="1200" dirty="0" smtClean="0">
              <a:latin typeface="Times New Roman" pitchFamily="18" charset="0"/>
              <a:cs typeface="Times New Roman" pitchFamily="18" charset="0"/>
            </a:rPr>
            <a:t>Микроорганизмы, выделенные от медперсонала - выборочно</a:t>
          </a:r>
          <a:endParaRPr lang="ru-RU"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ru-RU" sz="1800" b="1" kern="1200" dirty="0" smtClean="0">
              <a:latin typeface="Times New Roman" pitchFamily="18" charset="0"/>
              <a:cs typeface="Times New Roman" pitchFamily="18" charset="0"/>
            </a:rPr>
            <a:t>Все вспышечные штаммы</a:t>
          </a:r>
          <a:endParaRPr lang="ru-RU"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ru-RU" sz="1800" b="1" kern="1200" dirty="0" smtClean="0">
              <a:latin typeface="Times New Roman" pitchFamily="18" charset="0"/>
              <a:cs typeface="Times New Roman" pitchFamily="18" charset="0"/>
            </a:rPr>
            <a:t>Все госпитальные штаммы</a:t>
          </a:r>
          <a:endParaRPr lang="ru-RU"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ru-RU" sz="1800" b="1" kern="1200" dirty="0" smtClean="0">
              <a:latin typeface="Times New Roman" pitchFamily="18" charset="0"/>
              <a:cs typeface="Times New Roman" pitchFamily="18" charset="0"/>
            </a:rPr>
            <a:t>Штаммы из внешней среды - выборочно</a:t>
          </a:r>
          <a:endParaRPr lang="ru-RU" sz="1800" b="1" kern="1200" dirty="0">
            <a:latin typeface="Times New Roman" pitchFamily="18" charset="0"/>
            <a:cs typeface="Times New Roman" pitchFamily="18" charset="0"/>
          </a:endParaRPr>
        </a:p>
      </dsp:txBody>
      <dsp:txXfrm>
        <a:off x="2984088" y="1330359"/>
        <a:ext cx="2616524" cy="4013190"/>
      </dsp:txXfrm>
    </dsp:sp>
    <dsp:sp modelId="{F4324DB0-5627-4C3E-81AE-6291BB34CE11}">
      <dsp:nvSpPr>
        <dsp:cNvPr id="0" name=""/>
        <dsp:cNvSpPr/>
      </dsp:nvSpPr>
      <dsp:spPr>
        <a:xfrm>
          <a:off x="5966899" y="278412"/>
          <a:ext cx="3068372" cy="1046609"/>
        </a:xfrm>
        <a:prstGeom prst="rect">
          <a:avLst/>
        </a:prstGeom>
        <a:solidFill>
          <a:srgbClr val="0070C0"/>
        </a:solidFill>
        <a:ln>
          <a:noFill/>
        </a:ln>
        <a:effectLst>
          <a:outerShdw blurRad="39000" dist="25400" dir="5400000" rotWithShape="0">
            <a:schemeClr val="accen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ru-RU" sz="2800" kern="1200" dirty="0" smtClean="0">
              <a:latin typeface="Times New Roman" pitchFamily="18" charset="0"/>
              <a:cs typeface="Times New Roman" pitchFamily="18" charset="0"/>
            </a:rPr>
            <a:t>Бактериофаги</a:t>
          </a:r>
          <a:endParaRPr lang="ru-RU" sz="2800" kern="1200" dirty="0">
            <a:latin typeface="Times New Roman" pitchFamily="18" charset="0"/>
            <a:cs typeface="Times New Roman" pitchFamily="18" charset="0"/>
          </a:endParaRPr>
        </a:p>
      </dsp:txBody>
      <dsp:txXfrm>
        <a:off x="5966899" y="278412"/>
        <a:ext cx="3068372" cy="1046609"/>
      </dsp:txXfrm>
    </dsp:sp>
    <dsp:sp modelId="{51A7263C-A26B-4693-ABD9-DD7FAE1940C7}">
      <dsp:nvSpPr>
        <dsp:cNvPr id="0" name=""/>
        <dsp:cNvSpPr/>
      </dsp:nvSpPr>
      <dsp:spPr>
        <a:xfrm>
          <a:off x="6001163" y="1325021"/>
          <a:ext cx="2999845" cy="4013190"/>
        </a:xfrm>
        <a:prstGeom prst="rect">
          <a:avLst/>
        </a:prstGeom>
        <a:solidFill>
          <a:srgbClr val="00B0F0">
            <a:alpha val="33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ru-RU" sz="2400" b="1" kern="1200" dirty="0" smtClean="0">
              <a:latin typeface="Times New Roman" pitchFamily="18" charset="0"/>
              <a:cs typeface="Times New Roman" pitchFamily="18" charset="0"/>
            </a:rPr>
            <a:t>Все штаммы определенного вида микроорганизма, выделенные от </a:t>
          </a:r>
          <a:r>
            <a:rPr lang="ru-RU" sz="2400" b="1" u="sng" kern="1200" dirty="0" smtClean="0">
              <a:latin typeface="Times New Roman" pitchFamily="18" charset="0"/>
              <a:cs typeface="Times New Roman" pitchFamily="18" charset="0"/>
            </a:rPr>
            <a:t>пациентов</a:t>
          </a:r>
          <a:r>
            <a:rPr lang="ru-RU" sz="2400" b="1" kern="1200" dirty="0" smtClean="0">
              <a:latin typeface="Times New Roman" pitchFamily="18" charset="0"/>
              <a:cs typeface="Times New Roman" pitchFamily="18" charset="0"/>
            </a:rPr>
            <a:t>, персонала, внешней среды </a:t>
          </a:r>
          <a:endParaRPr lang="ru-RU" sz="2400" b="1" kern="1200" dirty="0">
            <a:latin typeface="Times New Roman" pitchFamily="18" charset="0"/>
            <a:cs typeface="Times New Roman" pitchFamily="18" charset="0"/>
          </a:endParaRPr>
        </a:p>
      </dsp:txBody>
      <dsp:txXfrm>
        <a:off x="6001163" y="1325021"/>
        <a:ext cx="2999845" cy="40131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3877C-FB2F-4414-8086-C8B806F9E67B}">
      <dsp:nvSpPr>
        <dsp:cNvPr id="0" name=""/>
        <dsp:cNvSpPr/>
      </dsp:nvSpPr>
      <dsp:spPr>
        <a:xfrm>
          <a:off x="138042" y="273984"/>
          <a:ext cx="2556664" cy="959236"/>
        </a:xfrm>
        <a:prstGeom prst="rect">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ru-RU" sz="2800" kern="1200" dirty="0" smtClean="0">
              <a:latin typeface="Times New Roman" pitchFamily="18" charset="0"/>
              <a:cs typeface="Times New Roman" pitchFamily="18" charset="0"/>
            </a:rPr>
            <a:t>Антибиотики</a:t>
          </a:r>
          <a:endParaRPr lang="ru-RU" sz="2800" kern="1200" dirty="0">
            <a:latin typeface="Times New Roman" pitchFamily="18" charset="0"/>
            <a:cs typeface="Times New Roman" pitchFamily="18" charset="0"/>
          </a:endParaRPr>
        </a:p>
      </dsp:txBody>
      <dsp:txXfrm>
        <a:off x="138042" y="273984"/>
        <a:ext cx="2556664" cy="959236"/>
      </dsp:txXfrm>
    </dsp:sp>
    <dsp:sp modelId="{64B587AA-9C42-4F62-9696-50C15B40C71D}">
      <dsp:nvSpPr>
        <dsp:cNvPr id="0" name=""/>
        <dsp:cNvSpPr/>
      </dsp:nvSpPr>
      <dsp:spPr>
        <a:xfrm>
          <a:off x="11218" y="1233221"/>
          <a:ext cx="2810311" cy="3849862"/>
        </a:xfrm>
        <a:prstGeom prst="rect">
          <a:avLst/>
        </a:prstGeom>
        <a:solidFill>
          <a:srgbClr val="FFC000">
            <a:alpha val="52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b="1" kern="1200" dirty="0" smtClean="0">
              <a:latin typeface="Times New Roman" pitchFamily="18" charset="0"/>
              <a:ea typeface="宋体" pitchFamily="2" charset="-122"/>
              <a:cs typeface="Times New Roman" pitchFamily="18" charset="0"/>
            </a:rPr>
            <a:t>Репрезентативные       антибиотики из разных групп, к которым есть природная чувствительность, с учетом механизмов и видов резистентности </a:t>
          </a:r>
          <a:endParaRPr lang="ru-RU" sz="2000" u="sng" kern="1200" dirty="0">
            <a:latin typeface="Times New Roman" pitchFamily="18" charset="0"/>
            <a:cs typeface="Times New Roman" pitchFamily="18" charset="0"/>
          </a:endParaRPr>
        </a:p>
      </dsp:txBody>
      <dsp:txXfrm>
        <a:off x="11218" y="1233221"/>
        <a:ext cx="2810311" cy="3849862"/>
      </dsp:txXfrm>
    </dsp:sp>
    <dsp:sp modelId="{224A0C2B-88DB-4BE1-9127-7732700F2D55}">
      <dsp:nvSpPr>
        <dsp:cNvPr id="0" name=""/>
        <dsp:cNvSpPr/>
      </dsp:nvSpPr>
      <dsp:spPr>
        <a:xfrm>
          <a:off x="3179463" y="273984"/>
          <a:ext cx="2556664" cy="959236"/>
        </a:xfrm>
        <a:prstGeom prst="rect">
          <a:avLst/>
        </a:prstGeom>
        <a:solidFill>
          <a:schemeClr val="accent2"/>
        </a:solidFill>
        <a:ln>
          <a:noFill/>
        </a:ln>
        <a:effectLst>
          <a:outerShdw blurRad="39000" dist="25400" dir="5400000" rotWithShape="0">
            <a:schemeClr val="accen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ru-RU" sz="2400" b="1" kern="1200" dirty="0" err="1" smtClean="0">
              <a:latin typeface="Times New Roman" pitchFamily="18" charset="0"/>
              <a:ea typeface="宋体" pitchFamily="2" charset="-122"/>
              <a:cs typeface="Times New Roman" pitchFamily="18" charset="0"/>
            </a:rPr>
            <a:t>Дезинфектанты</a:t>
          </a:r>
          <a:endParaRPr lang="ru-RU" sz="2400" b="1" kern="1200" dirty="0" smtClean="0">
            <a:latin typeface="Times New Roman" pitchFamily="18" charset="0"/>
            <a:ea typeface="宋体" pitchFamily="2" charset="-122"/>
            <a:cs typeface="Times New Roman" pitchFamily="18" charset="0"/>
          </a:endParaRPr>
        </a:p>
        <a:p>
          <a:pPr lvl="0" algn="ctr" defTabSz="1066800">
            <a:lnSpc>
              <a:spcPct val="90000"/>
            </a:lnSpc>
            <a:spcBef>
              <a:spcPct val="0"/>
            </a:spcBef>
            <a:spcAft>
              <a:spcPct val="35000"/>
            </a:spcAft>
          </a:pPr>
          <a:r>
            <a:rPr lang="ru-RU" sz="2400" b="1" kern="1200" dirty="0" smtClean="0">
              <a:latin typeface="Times New Roman" pitchFamily="18" charset="0"/>
              <a:ea typeface="宋体" pitchFamily="2" charset="-122"/>
              <a:cs typeface="Times New Roman" pitchFamily="18" charset="0"/>
            </a:rPr>
            <a:t>антисептики</a:t>
          </a:r>
          <a:endParaRPr lang="ru-RU" sz="2400" kern="1200" dirty="0">
            <a:latin typeface="Times New Roman" pitchFamily="18" charset="0"/>
            <a:cs typeface="Times New Roman" pitchFamily="18" charset="0"/>
          </a:endParaRPr>
        </a:p>
      </dsp:txBody>
      <dsp:txXfrm>
        <a:off x="3179463" y="273984"/>
        <a:ext cx="2556664" cy="959236"/>
      </dsp:txXfrm>
    </dsp:sp>
    <dsp:sp modelId="{C33C7BCF-F25C-407A-9E8F-C17EAFAC6363}">
      <dsp:nvSpPr>
        <dsp:cNvPr id="0" name=""/>
        <dsp:cNvSpPr/>
      </dsp:nvSpPr>
      <dsp:spPr>
        <a:xfrm>
          <a:off x="3179488" y="1238341"/>
          <a:ext cx="2556664" cy="3849862"/>
        </a:xfrm>
        <a:prstGeom prst="rect">
          <a:avLst/>
        </a:prstGeom>
        <a:solidFill>
          <a:schemeClr val="accent2">
            <a:alpha val="66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ru-RU" sz="1800" b="1" kern="1200" dirty="0" smtClean="0">
              <a:latin typeface="Times New Roman" pitchFamily="18" charset="0"/>
              <a:cs typeface="Times New Roman" pitchFamily="18" charset="0"/>
            </a:rPr>
            <a:t>Коммерческие препараты, применяемые в данном ЛПО – все наименования (или из разных групп по активно действующему веществу)</a:t>
          </a:r>
          <a:endParaRPr lang="ru-RU"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ru-RU" sz="1800" b="1" kern="1200" dirty="0" smtClean="0">
              <a:latin typeface="Times New Roman" pitchFamily="18" charset="0"/>
              <a:cs typeface="Times New Roman" pitchFamily="18" charset="0"/>
            </a:rPr>
            <a:t>Коммерческие препараты </a:t>
          </a:r>
          <a:r>
            <a:rPr lang="ru-RU" sz="1800" b="1" kern="1200" dirty="0" err="1" smtClean="0">
              <a:latin typeface="Times New Roman" pitchFamily="18" charset="0"/>
              <a:cs typeface="Times New Roman" pitchFamily="18" charset="0"/>
            </a:rPr>
            <a:t>дезинфектантов</a:t>
          </a:r>
          <a:r>
            <a:rPr lang="ru-RU" sz="1800" b="1" kern="1200" dirty="0" smtClean="0">
              <a:latin typeface="Times New Roman" pitchFamily="18" charset="0"/>
              <a:cs typeface="Times New Roman" pitchFamily="18" charset="0"/>
            </a:rPr>
            <a:t> и антисептиков, планируемы е к применению </a:t>
          </a:r>
          <a:endParaRPr lang="ru-RU" sz="1800" b="1" kern="1200" dirty="0">
            <a:latin typeface="Times New Roman" pitchFamily="18" charset="0"/>
            <a:cs typeface="Times New Roman" pitchFamily="18" charset="0"/>
          </a:endParaRPr>
        </a:p>
      </dsp:txBody>
      <dsp:txXfrm>
        <a:off x="3179488" y="1238341"/>
        <a:ext cx="2556664" cy="3849862"/>
      </dsp:txXfrm>
    </dsp:sp>
    <dsp:sp modelId="{F4324DB0-5627-4C3E-81AE-6291BB34CE11}">
      <dsp:nvSpPr>
        <dsp:cNvPr id="0" name=""/>
        <dsp:cNvSpPr/>
      </dsp:nvSpPr>
      <dsp:spPr>
        <a:xfrm>
          <a:off x="6130467" y="273984"/>
          <a:ext cx="2858402" cy="959236"/>
        </a:xfrm>
        <a:prstGeom prst="rect">
          <a:avLst/>
        </a:prstGeom>
        <a:solidFill>
          <a:srgbClr val="0070C0"/>
        </a:solidFill>
        <a:ln>
          <a:noFill/>
        </a:ln>
        <a:effectLst>
          <a:outerShdw blurRad="39000" dist="25400" dir="5400000" rotWithShape="0">
            <a:schemeClr val="accen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ru-RU" sz="2800" kern="1200" dirty="0" smtClean="0">
              <a:latin typeface="Times New Roman" pitchFamily="18" charset="0"/>
              <a:cs typeface="Times New Roman" pitchFamily="18" charset="0"/>
            </a:rPr>
            <a:t>Бактериофаги</a:t>
          </a:r>
          <a:endParaRPr lang="ru-RU" sz="2800" kern="1200" dirty="0">
            <a:latin typeface="Times New Roman" pitchFamily="18" charset="0"/>
            <a:cs typeface="Times New Roman" pitchFamily="18" charset="0"/>
          </a:endParaRPr>
        </a:p>
      </dsp:txBody>
      <dsp:txXfrm>
        <a:off x="6130467" y="273984"/>
        <a:ext cx="2858402" cy="959236"/>
      </dsp:txXfrm>
    </dsp:sp>
    <dsp:sp modelId="{51A7263C-A26B-4693-ABD9-DD7FAE1940C7}">
      <dsp:nvSpPr>
        <dsp:cNvPr id="0" name=""/>
        <dsp:cNvSpPr/>
      </dsp:nvSpPr>
      <dsp:spPr>
        <a:xfrm>
          <a:off x="6094061" y="1233221"/>
          <a:ext cx="2931216" cy="3849862"/>
        </a:xfrm>
        <a:prstGeom prst="rect">
          <a:avLst/>
        </a:prstGeom>
        <a:solidFill>
          <a:srgbClr val="00B0F0">
            <a:alpha val="33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ru-RU" sz="2400" b="1" kern="1200" dirty="0" smtClean="0">
              <a:latin typeface="Times New Roman" pitchFamily="18" charset="0"/>
              <a:cs typeface="Times New Roman" pitchFamily="18" charset="0"/>
            </a:rPr>
            <a:t>Планируемые к применению коммерческие препараты – </a:t>
          </a:r>
          <a:r>
            <a:rPr lang="ru-RU" sz="2400" b="1" kern="1200" dirty="0" err="1" smtClean="0">
              <a:latin typeface="Times New Roman" pitchFamily="18" charset="0"/>
              <a:cs typeface="Times New Roman" pitchFamily="18" charset="0"/>
            </a:rPr>
            <a:t>монопрепараты</a:t>
          </a:r>
          <a:r>
            <a:rPr lang="ru-RU" sz="2400" b="1" kern="1200" dirty="0" smtClean="0">
              <a:latin typeface="Times New Roman" pitchFamily="18" charset="0"/>
              <a:cs typeface="Times New Roman" pitchFamily="18" charset="0"/>
            </a:rPr>
            <a:t> и комплексные</a:t>
          </a:r>
          <a:endParaRPr lang="ru-RU" sz="2400" b="1" kern="1200" dirty="0">
            <a:latin typeface="Times New Roman" pitchFamily="18" charset="0"/>
            <a:cs typeface="Times New Roman" pitchFamily="18" charset="0"/>
          </a:endParaRPr>
        </a:p>
        <a:p>
          <a:pPr marL="228600" lvl="1" indent="-228600" algn="l" defTabSz="1066800">
            <a:lnSpc>
              <a:spcPct val="90000"/>
            </a:lnSpc>
            <a:spcBef>
              <a:spcPct val="0"/>
            </a:spcBef>
            <a:spcAft>
              <a:spcPct val="15000"/>
            </a:spcAft>
            <a:buChar char="••"/>
          </a:pPr>
          <a:r>
            <a:rPr lang="ru-RU" sz="2400" b="1" kern="1200" dirty="0" smtClean="0">
              <a:latin typeface="Times New Roman" pitchFamily="18" charset="0"/>
              <a:cs typeface="Times New Roman" pitchFamily="18" charset="0"/>
            </a:rPr>
            <a:t>Применяемые коммерческие препараты</a:t>
          </a:r>
          <a:endParaRPr lang="ru-RU" sz="2400" b="1" kern="1200" dirty="0">
            <a:latin typeface="Times New Roman" pitchFamily="18" charset="0"/>
            <a:cs typeface="Times New Roman" pitchFamily="18" charset="0"/>
          </a:endParaRPr>
        </a:p>
      </dsp:txBody>
      <dsp:txXfrm>
        <a:off x="6094061" y="1233221"/>
        <a:ext cx="2931216" cy="38498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3877C-FB2F-4414-8086-C8B806F9E67B}">
      <dsp:nvSpPr>
        <dsp:cNvPr id="0" name=""/>
        <dsp:cNvSpPr/>
      </dsp:nvSpPr>
      <dsp:spPr>
        <a:xfrm>
          <a:off x="5249" y="187107"/>
          <a:ext cx="2634173" cy="1053669"/>
        </a:xfrm>
        <a:prstGeom prst="rect">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ru-RU" sz="2000" b="1" kern="1200" dirty="0" smtClean="0">
              <a:latin typeface="Times New Roman" pitchFamily="18" charset="0"/>
              <a:ea typeface="宋体" pitchFamily="2" charset="-122"/>
              <a:cs typeface="Times New Roman" pitchFamily="18" charset="0"/>
            </a:rPr>
            <a:t>Антибиотики</a:t>
          </a:r>
          <a:endParaRPr lang="ru-RU" sz="2800" kern="1200" dirty="0">
            <a:latin typeface="Times New Roman" pitchFamily="18" charset="0"/>
            <a:cs typeface="Times New Roman" pitchFamily="18" charset="0"/>
          </a:endParaRPr>
        </a:p>
      </dsp:txBody>
      <dsp:txXfrm>
        <a:off x="5249" y="187107"/>
        <a:ext cx="2634173" cy="1053669"/>
      </dsp:txXfrm>
    </dsp:sp>
    <dsp:sp modelId="{64B587AA-9C42-4F62-9696-50C15B40C71D}">
      <dsp:nvSpPr>
        <dsp:cNvPr id="0" name=""/>
        <dsp:cNvSpPr/>
      </dsp:nvSpPr>
      <dsp:spPr>
        <a:xfrm>
          <a:off x="5249" y="1240777"/>
          <a:ext cx="2634173" cy="392918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ru-RU" sz="2000" b="1" kern="1200" dirty="0" smtClean="0">
              <a:latin typeface="Times New Roman" pitchFamily="18" charset="0"/>
              <a:ea typeface="宋体" pitchFamily="2" charset="-122"/>
              <a:cs typeface="Times New Roman" pitchFamily="18" charset="0"/>
            </a:rPr>
            <a:t> </a:t>
          </a:r>
          <a:r>
            <a:rPr lang="ru-RU" sz="1600" b="1" kern="1200" dirty="0" smtClean="0">
              <a:latin typeface="Times New Roman" panose="02020603050405020304" pitchFamily="18" charset="0"/>
              <a:cs typeface="Times New Roman" panose="02020603050405020304" pitchFamily="18" charset="0"/>
            </a:rPr>
            <a:t>Режим: постоянно</a:t>
          </a:r>
          <a:endParaRPr lang="ru-RU" sz="1600"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b="1" kern="1200" dirty="0" smtClean="0">
              <a:latin typeface="Times New Roman" panose="02020603050405020304" pitchFamily="18" charset="0"/>
              <a:cs typeface="Times New Roman" panose="02020603050405020304" pitchFamily="18" charset="0"/>
            </a:rPr>
            <a:t>Тип: сплошной (тотальный)</a:t>
          </a:r>
          <a:endParaRPr lang="ru-RU"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u-RU" sz="1600" b="1" kern="1200" dirty="0" smtClean="0">
              <a:latin typeface="Times New Roman" panose="02020603050405020304" pitchFamily="18" charset="0"/>
              <a:cs typeface="Times New Roman" panose="02020603050405020304" pitchFamily="18" charset="0"/>
            </a:rPr>
            <a:t>Усиленный за актуальными микроорганизмами  (</a:t>
          </a:r>
          <a:r>
            <a:rPr lang="en-US" sz="1600" b="1" kern="1200" dirty="0" smtClean="0">
              <a:latin typeface="Times New Roman" panose="02020603050405020304" pitchFamily="18" charset="0"/>
              <a:cs typeface="Times New Roman" panose="02020603050405020304" pitchFamily="18" charset="0"/>
            </a:rPr>
            <a:t>MRSA</a:t>
          </a:r>
          <a:r>
            <a:rPr lang="ru-RU" sz="1600" b="1" kern="1200" dirty="0" smtClean="0">
              <a:latin typeface="Times New Roman" panose="02020603050405020304" pitchFamily="18" charset="0"/>
              <a:cs typeface="Times New Roman" panose="02020603050405020304" pitchFamily="18" charset="0"/>
            </a:rPr>
            <a:t>)</a:t>
          </a:r>
          <a:endParaRPr lang="ru-RU"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u-RU" sz="1600" b="1" kern="1200" dirty="0" smtClean="0">
              <a:latin typeface="Times New Roman" panose="02020603050405020304" pitchFamily="18" charset="0"/>
              <a:cs typeface="Times New Roman" panose="02020603050405020304" pitchFamily="18" charset="0"/>
            </a:rPr>
            <a:t>Возможность молекулярно-генетического мониторинга</a:t>
          </a:r>
          <a:endParaRPr lang="ru-RU"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u-RU" sz="1600" b="1" kern="1200" dirty="0" smtClean="0">
              <a:latin typeface="Times New Roman" panose="02020603050405020304" pitchFamily="18" charset="0"/>
              <a:cs typeface="Times New Roman" panose="02020603050405020304" pitchFamily="18" charset="0"/>
            </a:rPr>
            <a:t>Наличие программного обеспечения</a:t>
          </a:r>
          <a:endParaRPr lang="ru-RU"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u-RU" sz="1600" b="1" kern="1200" dirty="0" smtClean="0">
              <a:latin typeface="Times New Roman" panose="02020603050405020304" pitchFamily="18" charset="0"/>
              <a:cs typeface="Times New Roman" panose="02020603050405020304" pitchFamily="18" charset="0"/>
            </a:rPr>
            <a:t>Наличие специалистов  (клинический фармаколог) </a:t>
          </a:r>
          <a:endParaRPr lang="ru-RU" sz="1600" kern="1200" dirty="0">
            <a:latin typeface="Times New Roman" panose="02020603050405020304" pitchFamily="18" charset="0"/>
            <a:cs typeface="Times New Roman" panose="02020603050405020304" pitchFamily="18" charset="0"/>
          </a:endParaRPr>
        </a:p>
      </dsp:txBody>
      <dsp:txXfrm>
        <a:off x="5249" y="1240777"/>
        <a:ext cx="2634173" cy="3929183"/>
      </dsp:txXfrm>
    </dsp:sp>
    <dsp:sp modelId="{224A0C2B-88DB-4BE1-9127-7732700F2D55}">
      <dsp:nvSpPr>
        <dsp:cNvPr id="0" name=""/>
        <dsp:cNvSpPr/>
      </dsp:nvSpPr>
      <dsp:spPr>
        <a:xfrm>
          <a:off x="3008207" y="187107"/>
          <a:ext cx="2634173" cy="1053669"/>
        </a:xfrm>
        <a:prstGeom prst="rect">
          <a:avLst/>
        </a:prstGeom>
        <a:solidFill>
          <a:schemeClr val="accent2"/>
        </a:solidFill>
        <a:ln>
          <a:noFill/>
        </a:ln>
        <a:effectLst>
          <a:outerShdw blurRad="39000" dist="25400" dir="5400000" rotWithShape="0">
            <a:schemeClr val="accen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ru-RU" sz="2400" b="1" kern="1200" dirty="0" err="1" smtClean="0">
              <a:latin typeface="Times New Roman" pitchFamily="18" charset="0"/>
              <a:ea typeface="宋体" pitchFamily="2" charset="-122"/>
              <a:cs typeface="Times New Roman" pitchFamily="18" charset="0"/>
            </a:rPr>
            <a:t>Дезинфектанты</a:t>
          </a:r>
          <a:endParaRPr lang="ru-RU" sz="2400" b="1" kern="1200" dirty="0" smtClean="0">
            <a:latin typeface="Times New Roman" pitchFamily="18" charset="0"/>
            <a:ea typeface="宋体" pitchFamily="2" charset="-122"/>
            <a:cs typeface="Times New Roman" pitchFamily="18" charset="0"/>
          </a:endParaRPr>
        </a:p>
        <a:p>
          <a:pPr lvl="0" algn="ctr" defTabSz="1066800">
            <a:lnSpc>
              <a:spcPct val="90000"/>
            </a:lnSpc>
            <a:spcBef>
              <a:spcPct val="0"/>
            </a:spcBef>
            <a:spcAft>
              <a:spcPct val="35000"/>
            </a:spcAft>
          </a:pPr>
          <a:r>
            <a:rPr lang="ru-RU" sz="2400" b="1" kern="1200" dirty="0" smtClean="0">
              <a:latin typeface="Times New Roman" pitchFamily="18" charset="0"/>
              <a:ea typeface="宋体" pitchFamily="2" charset="-122"/>
              <a:cs typeface="Times New Roman" pitchFamily="18" charset="0"/>
            </a:rPr>
            <a:t>антисептики</a:t>
          </a:r>
          <a:endParaRPr lang="ru-RU" sz="2400" kern="1200" dirty="0">
            <a:latin typeface="Times New Roman" pitchFamily="18" charset="0"/>
            <a:cs typeface="Times New Roman" pitchFamily="18" charset="0"/>
          </a:endParaRPr>
        </a:p>
      </dsp:txBody>
      <dsp:txXfrm>
        <a:off x="3008207" y="187107"/>
        <a:ext cx="2634173" cy="1053669"/>
      </dsp:txXfrm>
    </dsp:sp>
    <dsp:sp modelId="{C33C7BCF-F25C-407A-9E8F-C17EAFAC6363}">
      <dsp:nvSpPr>
        <dsp:cNvPr id="0" name=""/>
        <dsp:cNvSpPr/>
      </dsp:nvSpPr>
      <dsp:spPr>
        <a:xfrm>
          <a:off x="3008234" y="1246002"/>
          <a:ext cx="2634173" cy="3929183"/>
        </a:xfrm>
        <a:prstGeom prst="rect">
          <a:avLst/>
        </a:prstGeom>
        <a:solidFill>
          <a:schemeClr val="accent2">
            <a:alpha val="66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b="1" u="sng" kern="1200" dirty="0" smtClean="0">
              <a:latin typeface="Times New Roman" panose="02020603050405020304" pitchFamily="18" charset="0"/>
              <a:cs typeface="Times New Roman" panose="02020603050405020304" pitchFamily="18" charset="0"/>
            </a:rPr>
            <a:t>При обычной эпидемиологической обстановке</a:t>
          </a:r>
          <a:endParaRPr lang="ru-RU" sz="1600" b="1" kern="1200" dirty="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b="1" kern="1200" dirty="0" smtClean="0">
              <a:latin typeface="Times New Roman" panose="02020603050405020304" pitchFamily="18" charset="0"/>
              <a:cs typeface="Times New Roman" panose="02020603050405020304" pitchFamily="18" charset="0"/>
            </a:rPr>
            <a:t>Режим: периодически (ежеквартально)</a:t>
          </a:r>
          <a:endParaRPr lang="ru-RU"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u-RU" sz="1600" b="1" kern="1200" dirty="0" smtClean="0">
              <a:latin typeface="Times New Roman" panose="02020603050405020304" pitchFamily="18" charset="0"/>
              <a:cs typeface="Times New Roman" panose="02020603050405020304" pitchFamily="18" charset="0"/>
            </a:rPr>
            <a:t>Тип: направленный, сплошной, комбинированный</a:t>
          </a:r>
          <a:endParaRPr lang="ru-RU"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u-RU" sz="1600" b="1" u="sng" kern="1200" dirty="0" smtClean="0">
              <a:latin typeface="Times New Roman" panose="02020603050405020304" pitchFamily="18" charset="0"/>
              <a:cs typeface="Times New Roman" panose="02020603050405020304" pitchFamily="18" charset="0"/>
            </a:rPr>
            <a:t>При ухудшении эпидемической обстановки - усиленный</a:t>
          </a:r>
          <a:endParaRPr lang="ru-RU"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u-RU" sz="1600" b="1" kern="1200" dirty="0" smtClean="0">
              <a:latin typeface="Times New Roman" pitchFamily="18" charset="0"/>
              <a:cs typeface="Times New Roman" pitchFamily="18" charset="0"/>
            </a:rPr>
            <a:t> </a:t>
          </a:r>
          <a:endParaRPr lang="ru-RU" sz="1600" kern="1200" dirty="0">
            <a:latin typeface="Times New Roman" panose="02020603050405020304" pitchFamily="18" charset="0"/>
            <a:cs typeface="Times New Roman" panose="02020603050405020304" pitchFamily="18" charset="0"/>
          </a:endParaRPr>
        </a:p>
      </dsp:txBody>
      <dsp:txXfrm>
        <a:off x="3008234" y="1246002"/>
        <a:ext cx="2634173" cy="3929183"/>
      </dsp:txXfrm>
    </dsp:sp>
    <dsp:sp modelId="{F4324DB0-5627-4C3E-81AE-6291BB34CE11}">
      <dsp:nvSpPr>
        <dsp:cNvPr id="0" name=""/>
        <dsp:cNvSpPr/>
      </dsp:nvSpPr>
      <dsp:spPr>
        <a:xfrm>
          <a:off x="6048676" y="187107"/>
          <a:ext cx="2945059" cy="1053669"/>
        </a:xfrm>
        <a:prstGeom prst="rect">
          <a:avLst/>
        </a:prstGeom>
        <a:solidFill>
          <a:srgbClr val="0070C0"/>
        </a:solidFill>
        <a:ln>
          <a:noFill/>
        </a:ln>
        <a:effectLst>
          <a:outerShdw blurRad="39000" dist="25400" dir="5400000" rotWithShape="0">
            <a:schemeClr val="accent1">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ru-RU" sz="2800" kern="1200" dirty="0" smtClean="0">
              <a:latin typeface="Times New Roman" pitchFamily="18" charset="0"/>
              <a:cs typeface="Times New Roman" pitchFamily="18" charset="0"/>
            </a:rPr>
            <a:t>Бактериофаги</a:t>
          </a:r>
          <a:endParaRPr lang="ru-RU" sz="2800" kern="1200" dirty="0">
            <a:latin typeface="Times New Roman" pitchFamily="18" charset="0"/>
            <a:cs typeface="Times New Roman" pitchFamily="18" charset="0"/>
          </a:endParaRPr>
        </a:p>
      </dsp:txBody>
      <dsp:txXfrm>
        <a:off x="6048676" y="187107"/>
        <a:ext cx="2945059" cy="1053669"/>
      </dsp:txXfrm>
    </dsp:sp>
    <dsp:sp modelId="{51A7263C-A26B-4693-ABD9-DD7FAE1940C7}">
      <dsp:nvSpPr>
        <dsp:cNvPr id="0" name=""/>
        <dsp:cNvSpPr/>
      </dsp:nvSpPr>
      <dsp:spPr>
        <a:xfrm>
          <a:off x="6011166" y="1240777"/>
          <a:ext cx="3020080" cy="3929183"/>
        </a:xfrm>
        <a:prstGeom prst="rect">
          <a:avLst/>
        </a:prstGeom>
        <a:solidFill>
          <a:srgbClr val="00B0F0">
            <a:alpha val="33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ru-RU" sz="1800" b="1" u="none" kern="1200" dirty="0" smtClean="0">
              <a:latin typeface="Times New Roman" panose="02020603050405020304" pitchFamily="18" charset="0"/>
              <a:cs typeface="Times New Roman" panose="02020603050405020304" pitchFamily="18" charset="0"/>
            </a:rPr>
            <a:t>Режим: до начала применения и весь период применения – периодически (еженедельно, 1 раз в две недели)</a:t>
          </a:r>
          <a:endParaRPr lang="ru-RU" sz="1800" b="1" u="none"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ru-RU" sz="1800" b="1" u="none" kern="1200" dirty="0" smtClean="0">
              <a:latin typeface="Times New Roman" panose="02020603050405020304" pitchFamily="18" charset="0"/>
              <a:cs typeface="Times New Roman" panose="02020603050405020304" pitchFamily="18" charset="0"/>
            </a:rPr>
            <a:t>Тип: направленный на отделения, где применяют бактериофаг и на категории пациентов, которым может быть назначено применение бактериофагов</a:t>
          </a:r>
          <a:endParaRPr lang="ru-RU" sz="1800" u="none" kern="1200" dirty="0">
            <a:latin typeface="Times New Roman" panose="02020603050405020304" pitchFamily="18" charset="0"/>
            <a:cs typeface="Times New Roman" panose="02020603050405020304" pitchFamily="18" charset="0"/>
          </a:endParaRPr>
        </a:p>
      </dsp:txBody>
      <dsp:txXfrm>
        <a:off x="6011166" y="1240777"/>
        <a:ext cx="3020080" cy="39291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7CF50-527D-4C37-8B97-BD95DD3685F8}">
      <dsp:nvSpPr>
        <dsp:cNvPr id="0" name=""/>
        <dsp:cNvSpPr/>
      </dsp:nvSpPr>
      <dsp:spPr>
        <a:xfrm>
          <a:off x="1658406" y="529447"/>
          <a:ext cx="4454149" cy="4454149"/>
        </a:xfrm>
        <a:prstGeom prst="blockArc">
          <a:avLst>
            <a:gd name="adj1" fmla="val 10800000"/>
            <a:gd name="adj2" fmla="val 16200000"/>
            <a:gd name="adj3" fmla="val 4643"/>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EB3EA2B-86C8-4A89-951A-560ED628BFBD}">
      <dsp:nvSpPr>
        <dsp:cNvPr id="0" name=""/>
        <dsp:cNvSpPr/>
      </dsp:nvSpPr>
      <dsp:spPr>
        <a:xfrm>
          <a:off x="1603041" y="664586"/>
          <a:ext cx="4454149" cy="4454149"/>
        </a:xfrm>
        <a:prstGeom prst="blockArc">
          <a:avLst>
            <a:gd name="adj1" fmla="val 5400000"/>
            <a:gd name="adj2" fmla="val 10800000"/>
            <a:gd name="adj3" fmla="val 4643"/>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ECCD819-13C5-4C18-9622-ADC52583B089}">
      <dsp:nvSpPr>
        <dsp:cNvPr id="0" name=""/>
        <dsp:cNvSpPr/>
      </dsp:nvSpPr>
      <dsp:spPr>
        <a:xfrm>
          <a:off x="1555692" y="665101"/>
          <a:ext cx="4454149" cy="4454149"/>
        </a:xfrm>
        <a:prstGeom prst="blockArc">
          <a:avLst>
            <a:gd name="adj1" fmla="val 50232"/>
            <a:gd name="adj2" fmla="val 5325168"/>
            <a:gd name="adj3" fmla="val 4643"/>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3B065A7-69A2-4878-89C2-5C4B93836469}">
      <dsp:nvSpPr>
        <dsp:cNvPr id="0" name=""/>
        <dsp:cNvSpPr/>
      </dsp:nvSpPr>
      <dsp:spPr>
        <a:xfrm>
          <a:off x="1555707" y="664071"/>
          <a:ext cx="4454149" cy="4454149"/>
        </a:xfrm>
        <a:prstGeom prst="blockArc">
          <a:avLst>
            <a:gd name="adj1" fmla="val 16274808"/>
            <a:gd name="adj2" fmla="val 51860"/>
            <a:gd name="adj3" fmla="val 4643"/>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A592CC8-FB7C-46BA-B427-9FF65926829B}">
      <dsp:nvSpPr>
        <dsp:cNvPr id="0" name=""/>
        <dsp:cNvSpPr/>
      </dsp:nvSpPr>
      <dsp:spPr>
        <a:xfrm>
          <a:off x="2804262" y="1865807"/>
          <a:ext cx="2051707" cy="2051707"/>
        </a:xfrm>
        <a:prstGeom prst="ellipse">
          <a:avLst/>
        </a:prstGeom>
        <a:solidFill>
          <a:schemeClr val="dk2">
            <a:hueOff val="0"/>
            <a:satOff val="0"/>
            <a:lumOff val="0"/>
            <a:alphaOff val="0"/>
          </a:schemeClr>
        </a:solidFill>
        <a:ln>
          <a:noFill/>
        </a:ln>
        <a:effectLst>
          <a:outerShdw blurRad="50800" dist="25000" dir="5400000" rotWithShape="0">
            <a:schemeClr val="dk2">
              <a:hueOff val="0"/>
              <a:satOff val="0"/>
              <a:lumOff val="0"/>
              <a:alphaOff val="0"/>
              <a:shade val="30000"/>
              <a:satMod val="150000"/>
              <a:alpha val="3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ru-RU" sz="3400" kern="1200" dirty="0" smtClean="0"/>
            <a:t>Центр МУ к ДС</a:t>
          </a:r>
          <a:endParaRPr lang="ru-RU" sz="3400" kern="1200" dirty="0"/>
        </a:p>
      </dsp:txBody>
      <dsp:txXfrm>
        <a:off x="3104728" y="2166273"/>
        <a:ext cx="1450775" cy="1450775"/>
      </dsp:txXfrm>
    </dsp:sp>
    <dsp:sp modelId="{DD9166E1-7918-478F-A306-98C4196F5EC0}">
      <dsp:nvSpPr>
        <dsp:cNvPr id="0" name=""/>
        <dsp:cNvSpPr/>
      </dsp:nvSpPr>
      <dsp:spPr>
        <a:xfrm>
          <a:off x="3030011" y="-5003"/>
          <a:ext cx="1600208" cy="1442586"/>
        </a:xfrm>
        <a:prstGeom prst="ellipse">
          <a:avLst/>
        </a:prstGeom>
        <a:solidFill>
          <a:schemeClr val="dk2">
            <a:hueOff val="0"/>
            <a:satOff val="0"/>
            <a:lumOff val="0"/>
            <a:alphaOff val="0"/>
          </a:schemeClr>
        </a:solidFill>
        <a:ln>
          <a:noFill/>
        </a:ln>
        <a:effectLst>
          <a:outerShdw blurRad="39000" dist="25400" dir="5400000" rotWithShape="0">
            <a:schemeClr val="dk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err="1" smtClean="0"/>
            <a:t>Роспотребнадзор</a:t>
          </a:r>
          <a:endParaRPr lang="ru-RU" sz="2000" b="1" kern="1200" dirty="0"/>
        </a:p>
      </dsp:txBody>
      <dsp:txXfrm>
        <a:off x="3264356" y="206259"/>
        <a:ext cx="1131518" cy="1020062"/>
      </dsp:txXfrm>
    </dsp:sp>
    <dsp:sp modelId="{007415F3-9263-4C03-81B4-B1547CE70D3F}">
      <dsp:nvSpPr>
        <dsp:cNvPr id="0" name=""/>
        <dsp:cNvSpPr/>
      </dsp:nvSpPr>
      <dsp:spPr>
        <a:xfrm>
          <a:off x="5239809" y="2205864"/>
          <a:ext cx="1436195" cy="1436195"/>
        </a:xfrm>
        <a:prstGeom prst="ellipse">
          <a:avLst/>
        </a:prstGeom>
        <a:solidFill>
          <a:schemeClr val="dk2">
            <a:hueOff val="0"/>
            <a:satOff val="0"/>
            <a:lumOff val="0"/>
            <a:alphaOff val="0"/>
          </a:schemeClr>
        </a:solidFill>
        <a:ln>
          <a:noFill/>
        </a:ln>
        <a:effectLst>
          <a:outerShdw blurRad="39000" dist="25400" dir="5400000" rotWithShape="0">
            <a:schemeClr val="dk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smtClean="0"/>
            <a:t>ЛПО</a:t>
          </a:r>
          <a:endParaRPr lang="ru-RU" sz="2000" b="1" kern="1200" dirty="0"/>
        </a:p>
      </dsp:txBody>
      <dsp:txXfrm>
        <a:off x="5450135" y="2416190"/>
        <a:ext cx="1015543" cy="1015543"/>
      </dsp:txXfrm>
    </dsp:sp>
    <dsp:sp modelId="{767D401F-779F-4F29-B0DF-038A902DE402}">
      <dsp:nvSpPr>
        <dsp:cNvPr id="0" name=""/>
        <dsp:cNvSpPr/>
      </dsp:nvSpPr>
      <dsp:spPr>
        <a:xfrm>
          <a:off x="3012030" y="4337862"/>
          <a:ext cx="1636170" cy="1458341"/>
        </a:xfrm>
        <a:prstGeom prst="ellipse">
          <a:avLst/>
        </a:prstGeom>
        <a:solidFill>
          <a:schemeClr val="dk2">
            <a:hueOff val="0"/>
            <a:satOff val="0"/>
            <a:lumOff val="0"/>
            <a:alphaOff val="0"/>
          </a:schemeClr>
        </a:solidFill>
        <a:ln>
          <a:noFill/>
        </a:ln>
        <a:effectLst>
          <a:outerShdw blurRad="39000" dist="25400" dir="5400000" rotWithShape="0">
            <a:schemeClr val="dk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smtClean="0"/>
            <a:t>МЗ</a:t>
          </a:r>
          <a:endParaRPr lang="ru-RU" sz="2000" b="1" kern="1200" dirty="0"/>
        </a:p>
      </dsp:txBody>
      <dsp:txXfrm>
        <a:off x="3251642" y="4551431"/>
        <a:ext cx="1156946" cy="1031203"/>
      </dsp:txXfrm>
    </dsp:sp>
    <dsp:sp modelId="{80778065-9818-41FD-A966-FB04204A8442}">
      <dsp:nvSpPr>
        <dsp:cNvPr id="0" name=""/>
        <dsp:cNvSpPr/>
      </dsp:nvSpPr>
      <dsp:spPr>
        <a:xfrm>
          <a:off x="820214" y="2131260"/>
          <a:ext cx="1669059" cy="1520801"/>
        </a:xfrm>
        <a:prstGeom prst="ellipse">
          <a:avLst/>
        </a:prstGeom>
        <a:solidFill>
          <a:schemeClr val="dk2">
            <a:hueOff val="0"/>
            <a:satOff val="0"/>
            <a:lumOff val="0"/>
            <a:alphaOff val="0"/>
          </a:schemeClr>
        </a:solidFill>
        <a:ln>
          <a:noFill/>
        </a:ln>
        <a:effectLst>
          <a:outerShdw blurRad="39000" dist="25400" dir="5400000" rotWithShape="0">
            <a:schemeClr val="dk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err="1" smtClean="0"/>
            <a:t>Произво-дители</a:t>
          </a:r>
          <a:r>
            <a:rPr lang="ru-RU" sz="2000" b="1" kern="1200" dirty="0" smtClean="0"/>
            <a:t>,</a:t>
          </a:r>
          <a:br>
            <a:rPr lang="ru-RU" sz="2000" b="1" kern="1200" dirty="0" smtClean="0"/>
          </a:br>
          <a:r>
            <a:rPr lang="ru-RU" sz="2000" b="1" kern="1200" dirty="0" smtClean="0"/>
            <a:t>дилеры</a:t>
          </a:r>
        </a:p>
      </dsp:txBody>
      <dsp:txXfrm>
        <a:off x="1064642" y="2353976"/>
        <a:ext cx="1180203" cy="10753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B69DD-C5F5-4001-82AC-B309E834BB2C}">
      <dsp:nvSpPr>
        <dsp:cNvPr id="0" name=""/>
        <dsp:cNvSpPr/>
      </dsp:nvSpPr>
      <dsp:spPr>
        <a:xfrm rot="1169273">
          <a:off x="1917671" y="2939253"/>
          <a:ext cx="2222942" cy="65214"/>
        </a:xfrm>
        <a:custGeom>
          <a:avLst/>
          <a:gdLst/>
          <a:ahLst/>
          <a:cxnLst/>
          <a:rect l="0" t="0" r="0" b="0"/>
          <a:pathLst>
            <a:path>
              <a:moveTo>
                <a:pt x="0" y="32607"/>
              </a:moveTo>
              <a:lnTo>
                <a:pt x="2222942" y="32607"/>
              </a:lnTo>
            </a:path>
          </a:pathLst>
        </a:custGeom>
        <a:noFill/>
        <a:ln w="400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29F610-5D9A-41EF-B424-736B4B7BD805}">
      <dsp:nvSpPr>
        <dsp:cNvPr id="0" name=""/>
        <dsp:cNvSpPr/>
      </dsp:nvSpPr>
      <dsp:spPr>
        <a:xfrm rot="21399069">
          <a:off x="1979585" y="2185474"/>
          <a:ext cx="2061828" cy="65214"/>
        </a:xfrm>
        <a:custGeom>
          <a:avLst/>
          <a:gdLst/>
          <a:ahLst/>
          <a:cxnLst/>
          <a:rect l="0" t="0" r="0" b="0"/>
          <a:pathLst>
            <a:path>
              <a:moveTo>
                <a:pt x="0" y="32607"/>
              </a:moveTo>
              <a:lnTo>
                <a:pt x="2061828" y="32607"/>
              </a:lnTo>
            </a:path>
          </a:pathLst>
        </a:custGeom>
        <a:noFill/>
        <a:ln w="400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A537DE-4EF0-47A6-BD00-C13AD867A13A}">
      <dsp:nvSpPr>
        <dsp:cNvPr id="0" name=""/>
        <dsp:cNvSpPr/>
      </dsp:nvSpPr>
      <dsp:spPr>
        <a:xfrm rot="20057707">
          <a:off x="1868917" y="1421976"/>
          <a:ext cx="2272198" cy="65214"/>
        </a:xfrm>
        <a:custGeom>
          <a:avLst/>
          <a:gdLst/>
          <a:ahLst/>
          <a:cxnLst/>
          <a:rect l="0" t="0" r="0" b="0"/>
          <a:pathLst>
            <a:path>
              <a:moveTo>
                <a:pt x="0" y="32607"/>
              </a:moveTo>
              <a:lnTo>
                <a:pt x="2272198" y="32607"/>
              </a:lnTo>
            </a:path>
          </a:pathLst>
        </a:custGeom>
        <a:noFill/>
        <a:ln w="400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D0DB7D-32C5-4023-BD70-2DEB337BC381}">
      <dsp:nvSpPr>
        <dsp:cNvPr id="0" name=""/>
        <dsp:cNvSpPr/>
      </dsp:nvSpPr>
      <dsp:spPr>
        <a:xfrm>
          <a:off x="-76219" y="1066832"/>
          <a:ext cx="2550492" cy="2439086"/>
        </a:xfrm>
        <a:prstGeom prst="ellipse">
          <a:avLst/>
        </a:prstGeom>
        <a:blipFill rotWithShape="0">
          <a:blip xmlns:r="http://schemas.openxmlformats.org/officeDocument/2006/relationships" r:embed="rId1"/>
          <a:stretch>
            <a:fillRect/>
          </a:stretch>
        </a:blipFill>
        <a:ln>
          <a:noFill/>
        </a:ln>
        <a:effectLst>
          <a:outerShdw blurRad="39000" dist="25400" dir="5400000" rotWithShape="0">
            <a:schemeClr val="l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A0C3FFB3-B1A5-4278-905E-093B765D6150}">
      <dsp:nvSpPr>
        <dsp:cNvPr id="0" name=""/>
        <dsp:cNvSpPr/>
      </dsp:nvSpPr>
      <dsp:spPr>
        <a:xfrm>
          <a:off x="3962300" y="0"/>
          <a:ext cx="1341693" cy="1341693"/>
        </a:xfrm>
        <a:prstGeom prst="ellipse">
          <a:avLst/>
        </a:prstGeom>
        <a:blipFill rotWithShape="0">
          <a:blip xmlns:r="http://schemas.openxmlformats.org/officeDocument/2006/relationships" r:embed="rId2"/>
          <a:stretch>
            <a:fillRect/>
          </a:stretch>
        </a:blipFill>
        <a:ln>
          <a:noFill/>
        </a:ln>
        <a:effectLst>
          <a:outerShdw blurRad="39000" dist="25400" dir="5400000" rotWithShape="0">
            <a:schemeClr val="l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ru-RU" sz="2100" kern="1200" dirty="0"/>
        </a:p>
      </dsp:txBody>
      <dsp:txXfrm>
        <a:off x="4158786" y="196486"/>
        <a:ext cx="948721" cy="948721"/>
      </dsp:txXfrm>
    </dsp:sp>
    <dsp:sp modelId="{C193CD63-BDC7-4698-ADB3-B36E93940C4A}">
      <dsp:nvSpPr>
        <dsp:cNvPr id="0" name=""/>
        <dsp:cNvSpPr/>
      </dsp:nvSpPr>
      <dsp:spPr>
        <a:xfrm>
          <a:off x="4038508" y="1447826"/>
          <a:ext cx="1341693" cy="1341693"/>
        </a:xfrm>
        <a:prstGeom prst="ellipse">
          <a:avLst/>
        </a:prstGeom>
        <a:blipFill rotWithShape="0">
          <a:blip xmlns:r="http://schemas.openxmlformats.org/officeDocument/2006/relationships" r:embed="rId3"/>
          <a:stretch>
            <a:fillRect/>
          </a:stretch>
        </a:blipFill>
        <a:ln>
          <a:noFill/>
        </a:ln>
        <a:effectLst>
          <a:outerShdw blurRad="39000" dist="25400" dir="5400000" rotWithShape="0">
            <a:schemeClr val="l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ru-RU" sz="2100" kern="1200" dirty="0"/>
        </a:p>
      </dsp:txBody>
      <dsp:txXfrm>
        <a:off x="4234994" y="1644312"/>
        <a:ext cx="948721" cy="948721"/>
      </dsp:txXfrm>
    </dsp:sp>
    <dsp:sp modelId="{36FB2D27-2E42-4B62-B87D-8FB0B542E278}">
      <dsp:nvSpPr>
        <dsp:cNvPr id="0" name=""/>
        <dsp:cNvSpPr/>
      </dsp:nvSpPr>
      <dsp:spPr>
        <a:xfrm>
          <a:off x="4038508" y="2895608"/>
          <a:ext cx="1341693" cy="1341693"/>
        </a:xfrm>
        <a:prstGeom prst="ellipse">
          <a:avLst/>
        </a:prstGeom>
        <a:blipFill rotWithShape="0">
          <a:blip xmlns:r="http://schemas.openxmlformats.org/officeDocument/2006/relationships" r:embed="rId4"/>
          <a:stretch>
            <a:fillRect/>
          </a:stretch>
        </a:blipFill>
        <a:ln>
          <a:noFill/>
        </a:ln>
        <a:effectLst>
          <a:outerShdw blurRad="39000" dist="25400" dir="5400000" rotWithShape="0">
            <a:schemeClr val="l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ru-RU" sz="2100" kern="1200" dirty="0"/>
        </a:p>
      </dsp:txBody>
      <dsp:txXfrm>
        <a:off x="4234994" y="3092094"/>
        <a:ext cx="948721" cy="9487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7CF50-527D-4C37-8B97-BD95DD3685F8}">
      <dsp:nvSpPr>
        <dsp:cNvPr id="0" name=""/>
        <dsp:cNvSpPr/>
      </dsp:nvSpPr>
      <dsp:spPr>
        <a:xfrm>
          <a:off x="1498289" y="588566"/>
          <a:ext cx="4892029" cy="4892029"/>
        </a:xfrm>
        <a:prstGeom prst="blockArc">
          <a:avLst>
            <a:gd name="adj1" fmla="val 10800000"/>
            <a:gd name="adj2" fmla="val 16200000"/>
            <a:gd name="adj3" fmla="val 464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EB3EA2B-86C8-4A89-951A-560ED628BFBD}">
      <dsp:nvSpPr>
        <dsp:cNvPr id="0" name=""/>
        <dsp:cNvSpPr/>
      </dsp:nvSpPr>
      <dsp:spPr>
        <a:xfrm>
          <a:off x="1437481" y="736991"/>
          <a:ext cx="4892029" cy="4892029"/>
        </a:xfrm>
        <a:prstGeom prst="blockArc">
          <a:avLst>
            <a:gd name="adj1" fmla="val 5400000"/>
            <a:gd name="adj2" fmla="val 10800000"/>
            <a:gd name="adj3" fmla="val 464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ECCD819-13C5-4C18-9622-ADC52583B089}">
      <dsp:nvSpPr>
        <dsp:cNvPr id="0" name=""/>
        <dsp:cNvSpPr/>
      </dsp:nvSpPr>
      <dsp:spPr>
        <a:xfrm>
          <a:off x="1385477" y="737557"/>
          <a:ext cx="4892029" cy="4892029"/>
        </a:xfrm>
        <a:prstGeom prst="blockArc">
          <a:avLst>
            <a:gd name="adj1" fmla="val 50232"/>
            <a:gd name="adj2" fmla="val 5325168"/>
            <a:gd name="adj3" fmla="val 464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C3B065A7-69A2-4878-89C2-5C4B93836469}">
      <dsp:nvSpPr>
        <dsp:cNvPr id="0" name=""/>
        <dsp:cNvSpPr/>
      </dsp:nvSpPr>
      <dsp:spPr>
        <a:xfrm>
          <a:off x="1385493" y="736425"/>
          <a:ext cx="4892029" cy="4892029"/>
        </a:xfrm>
        <a:prstGeom prst="blockArc">
          <a:avLst>
            <a:gd name="adj1" fmla="val 16274808"/>
            <a:gd name="adj2" fmla="val 51860"/>
            <a:gd name="adj3" fmla="val 4642"/>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A592CC8-FB7C-46BA-B427-9FF65926829B}">
      <dsp:nvSpPr>
        <dsp:cNvPr id="0" name=""/>
        <dsp:cNvSpPr/>
      </dsp:nvSpPr>
      <dsp:spPr>
        <a:xfrm>
          <a:off x="2757130" y="2056640"/>
          <a:ext cx="2252731" cy="2252731"/>
        </a:xfrm>
        <a:prstGeom prst="ellipse">
          <a:avLst/>
        </a:prstGeom>
        <a:solidFill>
          <a:schemeClr val="dk2">
            <a:hueOff val="0"/>
            <a:satOff val="0"/>
            <a:lumOff val="0"/>
            <a:alphaOff val="0"/>
          </a:schemeClr>
        </a:solidFill>
        <a:ln>
          <a:noFill/>
        </a:ln>
        <a:effectLst>
          <a:outerShdw blurRad="50800" dist="25000" dir="5400000" rotWithShape="0">
            <a:schemeClr val="dk2">
              <a:hueOff val="0"/>
              <a:satOff val="0"/>
              <a:lumOff val="0"/>
              <a:alphaOff val="0"/>
              <a:shade val="30000"/>
              <a:satMod val="150000"/>
              <a:alpha val="3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ru-RU" sz="3700" kern="1200" dirty="0" smtClean="0"/>
            <a:t>Центр МУ к ДС</a:t>
          </a:r>
          <a:endParaRPr lang="ru-RU" sz="3700" kern="1200" dirty="0"/>
        </a:p>
      </dsp:txBody>
      <dsp:txXfrm>
        <a:off x="3087035" y="2386545"/>
        <a:ext cx="1592921" cy="1592921"/>
      </dsp:txXfrm>
    </dsp:sp>
    <dsp:sp modelId="{DD9166E1-7918-478F-A306-98C4196F5EC0}">
      <dsp:nvSpPr>
        <dsp:cNvPr id="0" name=""/>
        <dsp:cNvSpPr/>
      </dsp:nvSpPr>
      <dsp:spPr>
        <a:xfrm>
          <a:off x="2921335" y="-5103"/>
          <a:ext cx="1924321" cy="1597726"/>
        </a:xfrm>
        <a:prstGeom prst="ellipse">
          <a:avLst/>
        </a:prstGeom>
        <a:solidFill>
          <a:schemeClr val="dk2">
            <a:hueOff val="0"/>
            <a:satOff val="0"/>
            <a:lumOff val="0"/>
            <a:alphaOff val="0"/>
          </a:schemeClr>
        </a:solidFill>
        <a:ln>
          <a:noFill/>
        </a:ln>
        <a:effectLst>
          <a:outerShdw blurRad="39000" dist="25400" dir="5400000" rotWithShape="0">
            <a:schemeClr val="dk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err="1" smtClean="0"/>
            <a:t>Роспотребнадзор</a:t>
          </a:r>
          <a:endParaRPr lang="ru-RU" sz="2000" b="1" kern="1200" dirty="0"/>
        </a:p>
      </dsp:txBody>
      <dsp:txXfrm>
        <a:off x="3203145" y="228879"/>
        <a:ext cx="1360701" cy="1129762"/>
      </dsp:txXfrm>
    </dsp:sp>
    <dsp:sp modelId="{007415F3-9263-4C03-81B4-B1547CE70D3F}">
      <dsp:nvSpPr>
        <dsp:cNvPr id="0" name=""/>
        <dsp:cNvSpPr/>
      </dsp:nvSpPr>
      <dsp:spPr>
        <a:xfrm>
          <a:off x="5432026" y="2430026"/>
          <a:ext cx="1576911" cy="1576911"/>
        </a:xfrm>
        <a:prstGeom prst="ellipse">
          <a:avLst/>
        </a:prstGeom>
        <a:solidFill>
          <a:schemeClr val="dk2">
            <a:hueOff val="0"/>
            <a:satOff val="0"/>
            <a:lumOff val="0"/>
            <a:alphaOff val="0"/>
          </a:schemeClr>
        </a:solidFill>
        <a:ln>
          <a:noFill/>
        </a:ln>
        <a:effectLst>
          <a:outerShdw blurRad="39000" dist="25400" dir="5400000" rotWithShape="0">
            <a:schemeClr val="dk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smtClean="0"/>
            <a:t>ЛПО</a:t>
          </a:r>
          <a:endParaRPr lang="ru-RU" sz="2000" b="1" kern="1200" dirty="0"/>
        </a:p>
      </dsp:txBody>
      <dsp:txXfrm>
        <a:off x="5662959" y="2660959"/>
        <a:ext cx="1115045" cy="1115045"/>
      </dsp:txXfrm>
    </dsp:sp>
    <dsp:sp modelId="{767D401F-779F-4F29-B0DF-038A902DE402}">
      <dsp:nvSpPr>
        <dsp:cNvPr id="0" name=""/>
        <dsp:cNvSpPr/>
      </dsp:nvSpPr>
      <dsp:spPr>
        <a:xfrm>
          <a:off x="3095040" y="4783795"/>
          <a:ext cx="1576911" cy="1576911"/>
        </a:xfrm>
        <a:prstGeom prst="ellipse">
          <a:avLst/>
        </a:prstGeom>
        <a:solidFill>
          <a:schemeClr val="dk2">
            <a:hueOff val="0"/>
            <a:satOff val="0"/>
            <a:lumOff val="0"/>
            <a:alphaOff val="0"/>
          </a:schemeClr>
        </a:solidFill>
        <a:ln>
          <a:noFill/>
        </a:ln>
        <a:effectLst>
          <a:outerShdw blurRad="39000" dist="25400" dir="5400000" rotWithShape="0">
            <a:schemeClr val="dk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smtClean="0"/>
            <a:t>МЗ</a:t>
          </a:r>
          <a:endParaRPr lang="ru-RU" sz="2000" b="1" kern="1200" dirty="0"/>
        </a:p>
      </dsp:txBody>
      <dsp:txXfrm>
        <a:off x="3325973" y="5014728"/>
        <a:ext cx="1115045" cy="1115045"/>
      </dsp:txXfrm>
    </dsp:sp>
    <dsp:sp modelId="{80778065-9818-41FD-A966-FB04204A8442}">
      <dsp:nvSpPr>
        <dsp:cNvPr id="0" name=""/>
        <dsp:cNvSpPr/>
      </dsp:nvSpPr>
      <dsp:spPr>
        <a:xfrm>
          <a:off x="705794" y="2394549"/>
          <a:ext cx="1576911" cy="1576911"/>
        </a:xfrm>
        <a:prstGeom prst="ellipse">
          <a:avLst/>
        </a:prstGeom>
        <a:solidFill>
          <a:schemeClr val="dk2">
            <a:hueOff val="0"/>
            <a:satOff val="0"/>
            <a:lumOff val="0"/>
            <a:alphaOff val="0"/>
          </a:schemeClr>
        </a:solidFill>
        <a:ln>
          <a:noFill/>
        </a:ln>
        <a:effectLst>
          <a:outerShdw blurRad="39000" dist="25400" dir="5400000" rotWithShape="0">
            <a:schemeClr val="dk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b="1" kern="1200" dirty="0" smtClean="0"/>
            <a:t>Центр</a:t>
          </a:r>
        </a:p>
        <a:p>
          <a:pPr lvl="0" algn="ctr" defTabSz="889000">
            <a:lnSpc>
              <a:spcPct val="90000"/>
            </a:lnSpc>
            <a:spcBef>
              <a:spcPct val="0"/>
            </a:spcBef>
            <a:spcAft>
              <a:spcPct val="35000"/>
            </a:spcAft>
          </a:pPr>
          <a:r>
            <a:rPr lang="ru-RU" sz="2000" b="1" kern="1200" dirty="0" smtClean="0"/>
            <a:t>МУ</a:t>
          </a:r>
          <a:br>
            <a:rPr lang="ru-RU" sz="2000" b="1" kern="1200" dirty="0" smtClean="0"/>
          </a:br>
          <a:r>
            <a:rPr lang="ru-RU" sz="2000" b="1" kern="1200" dirty="0" smtClean="0"/>
            <a:t>к АМП</a:t>
          </a:r>
          <a:endParaRPr lang="ru-RU" sz="2000" b="1" kern="1200" dirty="0"/>
        </a:p>
      </dsp:txBody>
      <dsp:txXfrm>
        <a:off x="936727" y="2625482"/>
        <a:ext cx="1115045" cy="11150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B69DD-C5F5-4001-82AC-B309E834BB2C}">
      <dsp:nvSpPr>
        <dsp:cNvPr id="0" name=""/>
        <dsp:cNvSpPr/>
      </dsp:nvSpPr>
      <dsp:spPr>
        <a:xfrm rot="1169273">
          <a:off x="1839087" y="2939253"/>
          <a:ext cx="2222942" cy="65214"/>
        </a:xfrm>
        <a:custGeom>
          <a:avLst/>
          <a:gdLst/>
          <a:ahLst/>
          <a:cxnLst/>
          <a:rect l="0" t="0" r="0" b="0"/>
          <a:pathLst>
            <a:path>
              <a:moveTo>
                <a:pt x="0" y="32607"/>
              </a:moveTo>
              <a:lnTo>
                <a:pt x="2222942" y="32607"/>
              </a:lnTo>
            </a:path>
          </a:pathLst>
        </a:custGeom>
        <a:noFill/>
        <a:ln w="400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29F610-5D9A-41EF-B424-736B4B7BD805}">
      <dsp:nvSpPr>
        <dsp:cNvPr id="0" name=""/>
        <dsp:cNvSpPr/>
      </dsp:nvSpPr>
      <dsp:spPr>
        <a:xfrm rot="21399069">
          <a:off x="1901000" y="2185474"/>
          <a:ext cx="2061828" cy="65214"/>
        </a:xfrm>
        <a:custGeom>
          <a:avLst/>
          <a:gdLst/>
          <a:ahLst/>
          <a:cxnLst/>
          <a:rect l="0" t="0" r="0" b="0"/>
          <a:pathLst>
            <a:path>
              <a:moveTo>
                <a:pt x="0" y="32607"/>
              </a:moveTo>
              <a:lnTo>
                <a:pt x="2061828" y="32607"/>
              </a:lnTo>
            </a:path>
          </a:pathLst>
        </a:custGeom>
        <a:noFill/>
        <a:ln w="400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A537DE-4EF0-47A6-BD00-C13AD867A13A}">
      <dsp:nvSpPr>
        <dsp:cNvPr id="0" name=""/>
        <dsp:cNvSpPr/>
      </dsp:nvSpPr>
      <dsp:spPr>
        <a:xfrm rot="20057706">
          <a:off x="1790332" y="1421976"/>
          <a:ext cx="2272198" cy="65214"/>
        </a:xfrm>
        <a:custGeom>
          <a:avLst/>
          <a:gdLst/>
          <a:ahLst/>
          <a:cxnLst/>
          <a:rect l="0" t="0" r="0" b="0"/>
          <a:pathLst>
            <a:path>
              <a:moveTo>
                <a:pt x="0" y="32607"/>
              </a:moveTo>
              <a:lnTo>
                <a:pt x="2272198" y="32607"/>
              </a:lnTo>
            </a:path>
          </a:pathLst>
        </a:custGeom>
        <a:noFill/>
        <a:ln w="400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D0DB7D-32C5-4023-BD70-2DEB337BC381}">
      <dsp:nvSpPr>
        <dsp:cNvPr id="0" name=""/>
        <dsp:cNvSpPr/>
      </dsp:nvSpPr>
      <dsp:spPr>
        <a:xfrm>
          <a:off x="2029" y="1206022"/>
          <a:ext cx="2236155" cy="2236155"/>
        </a:xfrm>
        <a:prstGeom prst="ellipse">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sp>
    <dsp:sp modelId="{A0C3FFB3-B1A5-4278-905E-093B765D6150}">
      <dsp:nvSpPr>
        <dsp:cNvPr id="0" name=""/>
        <dsp:cNvSpPr/>
      </dsp:nvSpPr>
      <dsp:spPr>
        <a:xfrm>
          <a:off x="3883716" y="0"/>
          <a:ext cx="1341693" cy="1341693"/>
        </a:xfrm>
        <a:prstGeom prst="ellipse">
          <a:avLst/>
        </a:prstGeom>
        <a:blipFill rotWithShape="0">
          <a:blip xmlns:r="http://schemas.openxmlformats.org/officeDocument/2006/relationships" r:embed="rId1"/>
          <a:stretch>
            <a:fillRect/>
          </a:stretch>
        </a:blipFill>
        <a:ln>
          <a:noFill/>
        </a:ln>
        <a:effectLst>
          <a:outerShdw blurRad="39000" dist="25400" dir="5400000" rotWithShape="0">
            <a:schemeClr val="l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ru-RU" sz="2100" kern="1200" dirty="0"/>
        </a:p>
      </dsp:txBody>
      <dsp:txXfrm>
        <a:off x="4080202" y="196486"/>
        <a:ext cx="948721" cy="948721"/>
      </dsp:txXfrm>
    </dsp:sp>
    <dsp:sp modelId="{C193CD63-BDC7-4698-ADB3-B36E93940C4A}">
      <dsp:nvSpPr>
        <dsp:cNvPr id="0" name=""/>
        <dsp:cNvSpPr/>
      </dsp:nvSpPr>
      <dsp:spPr>
        <a:xfrm>
          <a:off x="3959923" y="1447826"/>
          <a:ext cx="1341693" cy="1341693"/>
        </a:xfrm>
        <a:prstGeom prst="ellipse">
          <a:avLst/>
        </a:prstGeom>
        <a:blipFill rotWithShape="0">
          <a:blip xmlns:r="http://schemas.openxmlformats.org/officeDocument/2006/relationships" r:embed="rId2"/>
          <a:stretch>
            <a:fillRect/>
          </a:stretch>
        </a:blipFill>
        <a:ln>
          <a:noFill/>
        </a:ln>
        <a:effectLst>
          <a:outerShdw blurRad="39000" dist="25400" dir="5400000" rotWithShape="0">
            <a:schemeClr val="l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ru-RU" sz="2100" kern="1200" dirty="0"/>
        </a:p>
      </dsp:txBody>
      <dsp:txXfrm>
        <a:off x="4156409" y="1644312"/>
        <a:ext cx="948721" cy="948721"/>
      </dsp:txXfrm>
    </dsp:sp>
    <dsp:sp modelId="{36FB2D27-2E42-4B62-B87D-8FB0B542E278}">
      <dsp:nvSpPr>
        <dsp:cNvPr id="0" name=""/>
        <dsp:cNvSpPr/>
      </dsp:nvSpPr>
      <dsp:spPr>
        <a:xfrm>
          <a:off x="3959924" y="2895608"/>
          <a:ext cx="1341693" cy="1341693"/>
        </a:xfrm>
        <a:prstGeom prst="ellipse">
          <a:avLst/>
        </a:prstGeom>
        <a:blipFill rotWithShape="0">
          <a:blip xmlns:r="http://schemas.openxmlformats.org/officeDocument/2006/relationships" r:embed="rId3"/>
          <a:stretch>
            <a:fillRect/>
          </a:stretch>
        </a:blipFill>
        <a:ln>
          <a:noFill/>
        </a:ln>
        <a:effectLst>
          <a:outerShdw blurRad="39000" dist="25400" dir="5400000" rotWithShape="0">
            <a:schemeClr val="l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ru-RU" sz="2100" kern="1200" dirty="0"/>
        </a:p>
      </dsp:txBody>
      <dsp:txXfrm>
        <a:off x="4156410" y="3092094"/>
        <a:ext cx="948721" cy="94872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0.75764</cdr:x>
      <cdr:y>0</cdr:y>
    </cdr:from>
    <cdr:to>
      <cdr:x>1</cdr:x>
      <cdr:y>0.33623</cdr:y>
    </cdr:to>
    <cdr:sp macro="" textlink="">
      <cdr:nvSpPr>
        <cdr:cNvPr id="2" name="TextBox 1"/>
        <cdr:cNvSpPr txBox="1"/>
      </cdr:nvSpPr>
      <cdr:spPr>
        <a:xfrm xmlns:a="http://schemas.openxmlformats.org/drawingml/2006/main">
          <a:off x="6528088" y="0"/>
          <a:ext cx="2088231" cy="196370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dirty="0" smtClean="0"/>
            <a:t> </a:t>
          </a:r>
          <a:r>
            <a:rPr lang="ru-RU" sz="1800" b="1" dirty="0" smtClean="0">
              <a:solidFill>
                <a:srgbClr val="C00000"/>
              </a:solidFill>
            </a:rPr>
            <a:t>По всем ЛПО:</a:t>
          </a:r>
          <a:endParaRPr lang="en-US" sz="1800" b="1" dirty="0" smtClean="0">
            <a:solidFill>
              <a:srgbClr val="C00000"/>
            </a:solidFill>
          </a:endParaRPr>
        </a:p>
        <a:p xmlns:a="http://schemas.openxmlformats.org/drawingml/2006/main">
          <a:r>
            <a:rPr lang="ru-RU" sz="1800" b="1" dirty="0" smtClean="0">
              <a:solidFill>
                <a:srgbClr val="C00000"/>
              </a:solidFill>
            </a:rPr>
            <a:t> </a:t>
          </a:r>
          <a:r>
            <a:rPr lang="en-US" sz="1800" b="1" i="1" dirty="0" smtClean="0">
              <a:solidFill>
                <a:srgbClr val="C00000"/>
              </a:solidFill>
            </a:rPr>
            <a:t>MRSA</a:t>
          </a:r>
          <a:r>
            <a:rPr lang="ru-RU" sz="1800" b="1" i="1" dirty="0" smtClean="0">
              <a:solidFill>
                <a:srgbClr val="C00000"/>
              </a:solidFill>
            </a:rPr>
            <a:t> – </a:t>
          </a:r>
          <a:r>
            <a:rPr lang="en-US" sz="1800" b="1" dirty="0" smtClean="0">
              <a:solidFill>
                <a:srgbClr val="C00000"/>
              </a:solidFill>
            </a:rPr>
            <a:t>0,87</a:t>
          </a:r>
          <a:r>
            <a:rPr lang="ru-RU" sz="1800" b="1" dirty="0" smtClean="0">
              <a:solidFill>
                <a:srgbClr val="C00000"/>
              </a:solidFill>
            </a:rPr>
            <a:t> </a:t>
          </a:r>
        </a:p>
        <a:p xmlns:a="http://schemas.openxmlformats.org/drawingml/2006/main">
          <a:r>
            <a:rPr lang="en-US" sz="1400" b="1" dirty="0" smtClean="0">
              <a:solidFill>
                <a:srgbClr val="C00000"/>
              </a:solidFill>
            </a:rPr>
            <a:t>[</a:t>
          </a:r>
          <a:r>
            <a:rPr lang="ru-RU" sz="1400" b="1" dirty="0" smtClean="0">
              <a:solidFill>
                <a:srgbClr val="C00000"/>
              </a:solidFill>
            </a:rPr>
            <a:t>95%ДИ 0,45-1,29</a:t>
          </a:r>
          <a:r>
            <a:rPr lang="en-US" sz="1800" b="1" dirty="0" smtClean="0">
              <a:solidFill>
                <a:srgbClr val="C00000"/>
              </a:solidFill>
            </a:rPr>
            <a:t>]</a:t>
          </a:r>
        </a:p>
        <a:p xmlns:a="http://schemas.openxmlformats.org/drawingml/2006/main">
          <a:r>
            <a:rPr lang="en-US" sz="1800" b="1" i="1" dirty="0" smtClean="0">
              <a:solidFill>
                <a:srgbClr val="C00000"/>
              </a:solidFill>
            </a:rPr>
            <a:t>MRC</a:t>
          </a:r>
          <a:r>
            <a:rPr lang="ru-RU" sz="1800" b="1" i="1" dirty="0">
              <a:solidFill>
                <a:srgbClr val="C00000"/>
              </a:solidFill>
            </a:rPr>
            <a:t>о</a:t>
          </a:r>
          <a:r>
            <a:rPr lang="en-US" sz="1800" b="1" i="1" dirty="0" smtClean="0">
              <a:solidFill>
                <a:srgbClr val="C00000"/>
              </a:solidFill>
            </a:rPr>
            <a:t>NS</a:t>
          </a:r>
          <a:r>
            <a:rPr lang="ru-RU" sz="1800" b="1" i="1" dirty="0" smtClean="0">
              <a:solidFill>
                <a:srgbClr val="C00000"/>
              </a:solidFill>
            </a:rPr>
            <a:t> – </a:t>
          </a:r>
          <a:r>
            <a:rPr lang="en-US" sz="1800" b="1" dirty="0" smtClean="0">
              <a:solidFill>
                <a:srgbClr val="C00000"/>
              </a:solidFill>
            </a:rPr>
            <a:t>6,77</a:t>
          </a:r>
          <a:endParaRPr lang="ru-RU" sz="1800" b="1" dirty="0" smtClean="0">
            <a:solidFill>
              <a:srgbClr val="C00000"/>
            </a:solidFill>
          </a:endParaRPr>
        </a:p>
        <a:p xmlns:a="http://schemas.openxmlformats.org/drawingml/2006/main">
          <a:r>
            <a:rPr lang="ru-RU" sz="1600" b="1" i="1" dirty="0" smtClean="0">
              <a:solidFill>
                <a:srgbClr val="C00000"/>
              </a:solidFill>
            </a:rPr>
            <a:t> </a:t>
          </a:r>
          <a:r>
            <a:rPr lang="ru-RU" sz="1400" b="1" dirty="0" smtClean="0">
              <a:solidFill>
                <a:srgbClr val="C00000"/>
              </a:solidFill>
            </a:rPr>
            <a:t>[95%ДИ 5,63-7,91]</a:t>
          </a:r>
          <a:endParaRPr lang="ru-RU" sz="1400" b="1" dirty="0">
            <a:solidFill>
              <a:srgbClr val="C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0.16925</cdr:x>
      <cdr:y>0.51543</cdr:y>
    </cdr:from>
    <cdr:to>
      <cdr:x>0.19</cdr:x>
      <cdr:y>0.78261</cdr:y>
    </cdr:to>
    <cdr:sp macro="" textlink="">
      <cdr:nvSpPr>
        <cdr:cNvPr id="2" name="Правая фигурная скобка 1"/>
        <cdr:cNvSpPr/>
      </cdr:nvSpPr>
      <cdr:spPr>
        <a:xfrm xmlns:a="http://schemas.openxmlformats.org/drawingml/2006/main">
          <a:off x="1547664" y="2560930"/>
          <a:ext cx="189735" cy="1327502"/>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0.32675</cdr:x>
      <cdr:y>0.5942</cdr:y>
    </cdr:from>
    <cdr:to>
      <cdr:x>0.3475</cdr:x>
      <cdr:y>0.78261</cdr:y>
    </cdr:to>
    <cdr:sp macro="" textlink="">
      <cdr:nvSpPr>
        <cdr:cNvPr id="3" name="Правая фигурная скобка 2"/>
        <cdr:cNvSpPr/>
      </cdr:nvSpPr>
      <cdr:spPr>
        <a:xfrm xmlns:a="http://schemas.openxmlformats.org/drawingml/2006/main">
          <a:off x="2987824" y="2952328"/>
          <a:ext cx="189735" cy="936104"/>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0.47638</cdr:x>
      <cdr:y>0.36232</cdr:y>
    </cdr:from>
    <cdr:to>
      <cdr:x>0.49649</cdr:x>
      <cdr:y>0.78261</cdr:y>
    </cdr:to>
    <cdr:sp macro="" textlink="">
      <cdr:nvSpPr>
        <cdr:cNvPr id="4" name="Правая фигурная скобка 3"/>
        <cdr:cNvSpPr/>
      </cdr:nvSpPr>
      <cdr:spPr>
        <a:xfrm xmlns:a="http://schemas.openxmlformats.org/drawingml/2006/main">
          <a:off x="4355976" y="1800200"/>
          <a:ext cx="183889" cy="2088232"/>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0.626</cdr:x>
      <cdr:y>0.2029</cdr:y>
    </cdr:from>
    <cdr:to>
      <cdr:x>0.64675</cdr:x>
      <cdr:y>0.76812</cdr:y>
    </cdr:to>
    <cdr:sp macro="" textlink="">
      <cdr:nvSpPr>
        <cdr:cNvPr id="5" name="Правая фигурная скобка 4"/>
        <cdr:cNvSpPr/>
      </cdr:nvSpPr>
      <cdr:spPr>
        <a:xfrm xmlns:a="http://schemas.openxmlformats.org/drawingml/2006/main">
          <a:off x="5724128" y="1008112"/>
          <a:ext cx="189735" cy="2808312"/>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0.7835</cdr:x>
      <cdr:y>0.28986</cdr:y>
    </cdr:from>
    <cdr:to>
      <cdr:x>0.80712</cdr:x>
      <cdr:y>0.78261</cdr:y>
    </cdr:to>
    <cdr:sp macro="" textlink="">
      <cdr:nvSpPr>
        <cdr:cNvPr id="6" name="Правая фигурная скобка 5"/>
        <cdr:cNvSpPr/>
      </cdr:nvSpPr>
      <cdr:spPr>
        <a:xfrm xmlns:a="http://schemas.openxmlformats.org/drawingml/2006/main">
          <a:off x="7164288" y="1440160"/>
          <a:ext cx="216024" cy="2448272"/>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drawings/drawing3.xml><?xml version="1.0" encoding="utf-8"?>
<c:userShapes xmlns:c="http://schemas.openxmlformats.org/drawingml/2006/chart">
  <cdr:relSizeAnchor xmlns:cdr="http://schemas.openxmlformats.org/drawingml/2006/chartDrawing">
    <cdr:from>
      <cdr:x>0.00824</cdr:x>
      <cdr:y>0.1194</cdr:y>
    </cdr:from>
    <cdr:to>
      <cdr:x>0.06111</cdr:x>
      <cdr:y>0.57443</cdr:y>
    </cdr:to>
    <cdr:sp macro="" textlink="">
      <cdr:nvSpPr>
        <cdr:cNvPr id="3" name="TextBox 4"/>
        <cdr:cNvSpPr txBox="1"/>
      </cdr:nvSpPr>
      <cdr:spPr>
        <a:xfrm xmlns:a="http://schemas.openxmlformats.org/drawingml/2006/main">
          <a:off x="72008" y="576064"/>
          <a:ext cx="461665" cy="2195281"/>
        </a:xfrm>
        <a:prstGeom xmlns:a="http://schemas.openxmlformats.org/drawingml/2006/main" prst="rect">
          <a:avLst/>
        </a:prstGeom>
        <a:noFill xmlns:a="http://schemas.openxmlformats.org/drawingml/2006/main"/>
      </cdr:spPr>
      <cdr:txBody>
        <a:bodyPr xmlns:a="http://schemas.openxmlformats.org/drawingml/2006/main" vert="vert270" wrap="non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dirty="0" smtClean="0"/>
            <a:t>На 100 исследований</a:t>
          </a:r>
          <a:endParaRPr lang="ru-RU"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2"/>
            <a:ext cx="2953226" cy="49720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60335" y="2"/>
            <a:ext cx="2953226" cy="497205"/>
          </a:xfrm>
          <a:prstGeom prst="rect">
            <a:avLst/>
          </a:prstGeom>
        </p:spPr>
        <p:txBody>
          <a:bodyPr vert="horz" lIns="91440" tIns="45720" rIns="91440" bIns="45720" rtlCol="0"/>
          <a:lstStyle>
            <a:lvl1pPr algn="r">
              <a:defRPr sz="1200"/>
            </a:lvl1pPr>
          </a:lstStyle>
          <a:p>
            <a:fld id="{68268179-4D96-413D-8A5E-F65D01E60AF6}" type="datetimeFigureOut">
              <a:rPr lang="ru-RU" smtClean="0"/>
              <a:t>12.10.2017</a:t>
            </a:fld>
            <a:endParaRPr lang="ru-RU"/>
          </a:p>
        </p:txBody>
      </p:sp>
      <p:sp>
        <p:nvSpPr>
          <p:cNvPr id="4" name="Нижний колонтитул 3"/>
          <p:cNvSpPr>
            <a:spLocks noGrp="1"/>
          </p:cNvSpPr>
          <p:nvPr>
            <p:ph type="ftr" sz="quarter" idx="2"/>
          </p:nvPr>
        </p:nvSpPr>
        <p:spPr>
          <a:xfrm>
            <a:off x="0" y="9445170"/>
            <a:ext cx="2953226" cy="49720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60335" y="9445170"/>
            <a:ext cx="2953226" cy="497205"/>
          </a:xfrm>
          <a:prstGeom prst="rect">
            <a:avLst/>
          </a:prstGeom>
        </p:spPr>
        <p:txBody>
          <a:bodyPr vert="horz" lIns="91440" tIns="45720" rIns="91440" bIns="45720" rtlCol="0" anchor="b"/>
          <a:lstStyle>
            <a:lvl1pPr algn="r">
              <a:defRPr sz="1200"/>
            </a:lvl1pPr>
          </a:lstStyle>
          <a:p>
            <a:fld id="{B1FA8C4C-11C9-481B-ABA4-3ED62E294B45}" type="slidenum">
              <a:rPr lang="ru-RU" smtClean="0"/>
              <a:t>‹#›</a:t>
            </a:fld>
            <a:endParaRPr lang="ru-RU"/>
          </a:p>
        </p:txBody>
      </p:sp>
    </p:spTree>
    <p:extLst>
      <p:ext uri="{BB962C8B-B14F-4D97-AF65-F5344CB8AC3E}">
        <p14:creationId xmlns:p14="http://schemas.microsoft.com/office/powerpoint/2010/main" val="3122813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2"/>
            <a:ext cx="2953226" cy="49720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60335" y="2"/>
            <a:ext cx="2953226" cy="497205"/>
          </a:xfrm>
          <a:prstGeom prst="rect">
            <a:avLst/>
          </a:prstGeom>
        </p:spPr>
        <p:txBody>
          <a:bodyPr vert="horz" lIns="91440" tIns="45720" rIns="91440" bIns="45720" rtlCol="0"/>
          <a:lstStyle>
            <a:lvl1pPr algn="r">
              <a:defRPr sz="1200"/>
            </a:lvl1pPr>
          </a:lstStyle>
          <a:p>
            <a:fld id="{96B7EA68-5DC6-442F-B2AE-92EC2E5BC6DF}" type="datetimeFigureOut">
              <a:rPr lang="ru-RU" smtClean="0"/>
              <a:pPr/>
              <a:t>12.10.2017</a:t>
            </a:fld>
            <a:endParaRPr lang="ru-RU"/>
          </a:p>
        </p:txBody>
      </p:sp>
      <p:sp>
        <p:nvSpPr>
          <p:cNvPr id="4" name="Образ слайда 3"/>
          <p:cNvSpPr>
            <a:spLocks noGrp="1" noRot="1" noChangeAspect="1"/>
          </p:cNvSpPr>
          <p:nvPr>
            <p:ph type="sldImg" idx="2"/>
          </p:nvPr>
        </p:nvSpPr>
        <p:spPr>
          <a:xfrm>
            <a:off x="923925" y="746125"/>
            <a:ext cx="4970463" cy="37290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1515" y="4723450"/>
            <a:ext cx="5452110" cy="447484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5170"/>
            <a:ext cx="2953226" cy="49720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60335" y="9445170"/>
            <a:ext cx="2953226" cy="497205"/>
          </a:xfrm>
          <a:prstGeom prst="rect">
            <a:avLst/>
          </a:prstGeom>
        </p:spPr>
        <p:txBody>
          <a:bodyPr vert="horz" lIns="91440" tIns="45720" rIns="91440" bIns="45720" rtlCol="0" anchor="b"/>
          <a:lstStyle>
            <a:lvl1pPr algn="r">
              <a:defRPr sz="1200"/>
            </a:lvl1pPr>
          </a:lstStyle>
          <a:p>
            <a:fld id="{18D038EF-F1B9-49DC-88C4-E4FC5CF9729D}" type="slidenum">
              <a:rPr lang="ru-RU" smtClean="0"/>
              <a:pPr/>
              <a:t>‹#›</a:t>
            </a:fld>
            <a:endParaRPr lang="ru-RU"/>
          </a:p>
        </p:txBody>
      </p:sp>
    </p:spTree>
    <p:extLst>
      <p:ext uri="{BB962C8B-B14F-4D97-AF65-F5344CB8AC3E}">
        <p14:creationId xmlns:p14="http://schemas.microsoft.com/office/powerpoint/2010/main" val="259311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8D038EF-F1B9-49DC-88C4-E4FC5CF9729D}"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8D038EF-F1B9-49DC-88C4-E4FC5CF9729D}" type="slidenum">
              <a:rPr lang="ru-RU" smtClean="0"/>
              <a:pPr/>
              <a:t>10</a:t>
            </a:fld>
            <a:endParaRPr lang="ru-RU"/>
          </a:p>
        </p:txBody>
      </p:sp>
    </p:spTree>
    <p:extLst>
      <p:ext uri="{BB962C8B-B14F-4D97-AF65-F5344CB8AC3E}">
        <p14:creationId xmlns:p14="http://schemas.microsoft.com/office/powerpoint/2010/main" val="463996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177800" indent="-177800" defTabSz="912813">
              <a:buClr>
                <a:srgbClr val="FF0000"/>
              </a:buClr>
              <a:buFont typeface="Arial" pitchFamily="34" charset="0"/>
              <a:buChar char="•"/>
              <a:defRPr/>
            </a:pPr>
            <a:r>
              <a:rPr lang="ru-RU" dirty="0" smtClean="0"/>
              <a:t>Такое</a:t>
            </a:r>
            <a:r>
              <a:rPr lang="ru-RU" baseline="0" dirty="0" smtClean="0"/>
              <a:t> взаимодействие создаёт условия </a:t>
            </a:r>
            <a:r>
              <a:rPr lang="ru-RU" baseline="0" dirty="0" err="1" smtClean="0"/>
              <a:t>для:</a:t>
            </a:r>
            <a:r>
              <a:rPr lang="ru-RU" sz="1200" b="1" dirty="0" err="1" smtClean="0"/>
              <a:t>Создание</a:t>
            </a:r>
            <a:r>
              <a:rPr lang="ru-RU" sz="1200" b="1" dirty="0" smtClean="0"/>
              <a:t> единой базы данных</a:t>
            </a:r>
          </a:p>
          <a:p>
            <a:pPr marL="177800" indent="-177800" defTabSz="912813">
              <a:buClr>
                <a:srgbClr val="FF0000"/>
              </a:buClr>
              <a:buFont typeface="Arial" pitchFamily="34" charset="0"/>
              <a:buChar char="•"/>
              <a:defRPr/>
            </a:pPr>
            <a:r>
              <a:rPr lang="ru-RU" sz="1200" b="1" dirty="0" smtClean="0"/>
              <a:t> Анализ результатов МУ к АМП, контроль его качества, эффективности    </a:t>
            </a:r>
          </a:p>
          <a:p>
            <a:pPr marL="177800" indent="-177800" defTabSz="912813">
              <a:buClr>
                <a:srgbClr val="FF0000"/>
              </a:buClr>
              <a:buFont typeface="Arial" pitchFamily="34" charset="0"/>
              <a:buChar char="•"/>
              <a:defRPr/>
            </a:pPr>
            <a:r>
              <a:rPr lang="ru-RU" sz="1200" b="1" dirty="0" smtClean="0"/>
              <a:t>Оценка спектра применяемых АМП</a:t>
            </a:r>
          </a:p>
          <a:p>
            <a:pPr marL="177800" indent="-177800" defTabSz="912813">
              <a:buClr>
                <a:srgbClr val="FF0000"/>
              </a:buClr>
              <a:buFont typeface="Arial" pitchFamily="34" charset="0"/>
              <a:buChar char="•"/>
              <a:defRPr/>
            </a:pPr>
            <a:r>
              <a:rPr lang="ru-RU" sz="1200" b="1" dirty="0" smtClean="0"/>
              <a:t>Формирование стратегии и тактики дезинфекционных мероприятий на территории</a:t>
            </a:r>
          </a:p>
          <a:p>
            <a:pPr marL="177800" indent="-177800" defTabSz="912813">
              <a:buClr>
                <a:srgbClr val="FF0000"/>
              </a:buClr>
              <a:buFont typeface="Arial" pitchFamily="34" charset="0"/>
              <a:buChar char="•"/>
              <a:defRPr/>
            </a:pPr>
            <a:r>
              <a:rPr lang="ru-RU" sz="1200" b="1" dirty="0" smtClean="0"/>
              <a:t>Разработка, внедрение, совершенствование </a:t>
            </a:r>
            <a:r>
              <a:rPr lang="ru-RU" sz="1200" b="1" dirty="0" err="1" smtClean="0"/>
              <a:t>орг</a:t>
            </a:r>
            <a:r>
              <a:rPr lang="ru-RU" sz="1200" b="1" dirty="0" smtClean="0"/>
              <a:t>-метод. обеспечения МУ к АМП</a:t>
            </a:r>
          </a:p>
          <a:p>
            <a:pPr marL="177800" indent="-177800" defTabSz="912813">
              <a:buClr>
                <a:srgbClr val="FF0000"/>
              </a:buClr>
              <a:buFont typeface="Arial" pitchFamily="34" charset="0"/>
              <a:buChar char="•"/>
              <a:defRPr/>
            </a:pPr>
            <a:r>
              <a:rPr lang="ru-RU" sz="1200" b="1" dirty="0" smtClean="0"/>
              <a:t>Обучение специалистов </a:t>
            </a:r>
          </a:p>
          <a:p>
            <a:endParaRPr lang="ru-RU" dirty="0"/>
          </a:p>
        </p:txBody>
      </p:sp>
      <p:sp>
        <p:nvSpPr>
          <p:cNvPr id="4" name="Номер слайда 3"/>
          <p:cNvSpPr>
            <a:spLocks noGrp="1"/>
          </p:cNvSpPr>
          <p:nvPr>
            <p:ph type="sldNum" sz="quarter" idx="10"/>
          </p:nvPr>
        </p:nvSpPr>
        <p:spPr/>
        <p:txBody>
          <a:bodyPr/>
          <a:lstStyle/>
          <a:p>
            <a:fld id="{18D038EF-F1B9-49DC-88C4-E4FC5CF9729D}" type="slidenum">
              <a:rPr lang="ru-RU" smtClean="0"/>
              <a:pPr/>
              <a:t>11</a:t>
            </a:fld>
            <a:endParaRPr lang="ru-RU"/>
          </a:p>
        </p:txBody>
      </p:sp>
    </p:spTree>
    <p:extLst>
      <p:ext uri="{BB962C8B-B14F-4D97-AF65-F5344CB8AC3E}">
        <p14:creationId xmlns:p14="http://schemas.microsoft.com/office/powerpoint/2010/main" val="3647022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defTabSz="912813">
              <a:buClr>
                <a:srgbClr val="FF0000"/>
              </a:buClr>
              <a:buFont typeface="Arial" pitchFamily="34" charset="0"/>
              <a:buNone/>
              <a:defRPr/>
            </a:pPr>
            <a:r>
              <a:rPr lang="ru-RU" sz="1200" dirty="0" smtClean="0">
                <a:latin typeface="Times New Roman" pitchFamily="18" charset="0"/>
                <a:cs typeface="Times New Roman" pitchFamily="18" charset="0"/>
              </a:rPr>
              <a:t>Центр мониторинга организован с 2009г. на</a:t>
            </a:r>
            <a:r>
              <a:rPr lang="ru-RU" sz="1200" baseline="0" dirty="0" smtClean="0">
                <a:latin typeface="Times New Roman" pitchFamily="18" charset="0"/>
                <a:cs typeface="Times New Roman" pitchFamily="18" charset="0"/>
              </a:rPr>
              <a:t> региональном уровне. В начале он включал в себя МУ к ДС, затем постепенно добавились АБ, антисептики, бактериофаги. </a:t>
            </a:r>
            <a:endParaRPr lang="ru-RU" dirty="0"/>
          </a:p>
        </p:txBody>
      </p:sp>
      <p:sp>
        <p:nvSpPr>
          <p:cNvPr id="4" name="Номер слайда 3"/>
          <p:cNvSpPr>
            <a:spLocks noGrp="1"/>
          </p:cNvSpPr>
          <p:nvPr>
            <p:ph type="sldNum" sz="quarter" idx="10"/>
          </p:nvPr>
        </p:nvSpPr>
        <p:spPr/>
        <p:txBody>
          <a:bodyPr/>
          <a:lstStyle/>
          <a:p>
            <a:fld id="{18D038EF-F1B9-49DC-88C4-E4FC5CF9729D}" type="slidenum">
              <a:rPr lang="ru-RU" smtClean="0"/>
              <a:pPr/>
              <a:t>12</a:t>
            </a:fld>
            <a:endParaRPr lang="ru-RU"/>
          </a:p>
        </p:txBody>
      </p:sp>
    </p:spTree>
    <p:extLst>
      <p:ext uri="{BB962C8B-B14F-4D97-AF65-F5344CB8AC3E}">
        <p14:creationId xmlns:p14="http://schemas.microsoft.com/office/powerpoint/2010/main" val="3647022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r>
              <a:rPr lang="ru-RU" sz="1800" dirty="0" smtClean="0">
                <a:latin typeface="Times New Roman" pitchFamily="18" charset="0"/>
                <a:cs typeface="Times New Roman" pitchFamily="18" charset="0"/>
              </a:rPr>
              <a:t>В настоящее время вовлечено более 50 МО </a:t>
            </a:r>
            <a:r>
              <a:rPr lang="ru-RU" sz="1800" dirty="0" err="1" smtClean="0">
                <a:latin typeface="Times New Roman" pitchFamily="18" charset="0"/>
                <a:cs typeface="Times New Roman" pitchFamily="18" charset="0"/>
              </a:rPr>
              <a:t>г.нижнего</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новгорода</a:t>
            </a:r>
            <a:r>
              <a:rPr lang="ru-RU" sz="1800" dirty="0" smtClean="0">
                <a:latin typeface="Times New Roman" pitchFamily="18" charset="0"/>
                <a:cs typeface="Times New Roman" pitchFamily="18" charset="0"/>
              </a:rPr>
              <a:t> и области.</a:t>
            </a:r>
            <a:endParaRPr lang="ru-RU" sz="1800" dirty="0">
              <a:latin typeface="Times New Roman" pitchFamily="18" charset="0"/>
              <a:cs typeface="Times New Roman" pitchFamily="18" charset="0"/>
            </a:endParaRPr>
          </a:p>
          <a:p>
            <a:r>
              <a:rPr lang="ru-RU" sz="1800" dirty="0">
                <a:latin typeface="Times New Roman" pitchFamily="18" charset="0"/>
                <a:cs typeface="Times New Roman" pitchFamily="18" charset="0"/>
              </a:rPr>
              <a:t>Основная часть исследований проведена в отделе лабораторных исследований НИИ ПМ, часть исследований проводилось совместно с лабораторией микробиологии и лабораторией </a:t>
            </a:r>
            <a:r>
              <a:rPr lang="ru-RU" sz="1800" dirty="0" err="1">
                <a:latin typeface="Times New Roman" pitchFamily="18" charset="0"/>
                <a:cs typeface="Times New Roman" pitchFamily="18" charset="0"/>
              </a:rPr>
              <a:t>микробиома</a:t>
            </a:r>
            <a:r>
              <a:rPr lang="ru-RU" sz="1800" dirty="0">
                <a:latin typeface="Times New Roman" pitchFamily="18" charset="0"/>
                <a:cs typeface="Times New Roman" pitchFamily="18" charset="0"/>
              </a:rPr>
              <a:t> человека и средств его коррекции ННИИЭМ </a:t>
            </a:r>
            <a:r>
              <a:rPr lang="ru-RU" sz="1800" dirty="0" err="1">
                <a:latin typeface="Times New Roman" pitchFamily="18" charset="0"/>
                <a:cs typeface="Times New Roman" pitchFamily="18" charset="0"/>
              </a:rPr>
              <a:t>им.ак</a:t>
            </a:r>
            <a:r>
              <a:rPr lang="ru-RU" sz="1800" dirty="0">
                <a:latin typeface="Times New Roman" pitchFamily="18" charset="0"/>
                <a:cs typeface="Times New Roman" pitchFamily="18" charset="0"/>
              </a:rPr>
              <a:t>. Ирины Николаевны Блохиной. А также осуществлялось сотрудничество с лабораторией стафилококковых инфекций НИИЭМ </a:t>
            </a:r>
            <a:r>
              <a:rPr lang="ru-RU" sz="1800" dirty="0" err="1">
                <a:latin typeface="Times New Roman" pitchFamily="18" charset="0"/>
                <a:cs typeface="Times New Roman" pitchFamily="18" charset="0"/>
              </a:rPr>
              <a:t>им.почетного</a:t>
            </a:r>
            <a:r>
              <a:rPr lang="ru-RU" sz="1800" dirty="0">
                <a:latin typeface="Times New Roman" pitchFamily="18" charset="0"/>
                <a:cs typeface="Times New Roman" pitchFamily="18" charset="0"/>
              </a:rPr>
              <a:t> академика </a:t>
            </a:r>
            <a:r>
              <a:rPr lang="ru-RU" sz="1800" dirty="0" smtClean="0">
                <a:latin typeface="Times New Roman" pitchFamily="18" charset="0"/>
                <a:cs typeface="Times New Roman" pitchFamily="18" charset="0"/>
              </a:rPr>
              <a:t>Н</a:t>
            </a:r>
          </a:p>
          <a:p>
            <a:pPr marL="0" lvl="0" indent="0">
              <a:lnSpc>
                <a:spcPct val="120000"/>
              </a:lnSpc>
              <a:spcBef>
                <a:spcPts val="0"/>
              </a:spcBef>
              <a:buClr>
                <a:srgbClr val="0070C0"/>
              </a:buClr>
              <a:buNone/>
            </a:pPr>
            <a:r>
              <a:rPr lang="ru-RU" sz="1800" dirty="0" err="1" smtClean="0">
                <a:latin typeface="Times New Roman" pitchFamily="18" charset="0"/>
                <a:cs typeface="Times New Roman" pitchFamily="18" charset="0"/>
              </a:rPr>
              <a:t>иколая</a:t>
            </a:r>
            <a:r>
              <a:rPr lang="ru-RU" sz="1800" dirty="0" smtClean="0">
                <a:latin typeface="Times New Roman" pitchFamily="18" charset="0"/>
                <a:cs typeface="Times New Roman" pitchFamily="18" charset="0"/>
              </a:rPr>
              <a:t> </a:t>
            </a:r>
            <a:r>
              <a:rPr lang="ru-RU" sz="1800" dirty="0">
                <a:latin typeface="Times New Roman" pitchFamily="18" charset="0"/>
                <a:cs typeface="Times New Roman" pitchFamily="18" charset="0"/>
              </a:rPr>
              <a:t>Федоровича </a:t>
            </a:r>
            <a:r>
              <a:rPr lang="ru-RU" sz="1800" dirty="0" err="1" smtClean="0">
                <a:latin typeface="Times New Roman" pitchFamily="18" charset="0"/>
                <a:cs typeface="Times New Roman" pitchFamily="18" charset="0"/>
              </a:rPr>
              <a:t>Гамалеи</a:t>
            </a:r>
            <a:r>
              <a:rPr lang="ru-RU" sz="1800" dirty="0" smtClean="0">
                <a:latin typeface="Times New Roman" pitchFamily="18" charset="0"/>
                <a:cs typeface="Times New Roman" pitchFamily="18" charset="0"/>
              </a:rPr>
              <a:t>. </a:t>
            </a:r>
            <a:r>
              <a:rPr lang="ru-RU" sz="2400" b="0" dirty="0" smtClean="0">
                <a:solidFill>
                  <a:schemeClr val="accent4">
                    <a:lumMod val="50000"/>
                  </a:schemeClr>
                </a:solidFill>
                <a:latin typeface="Times New Roman" pitchFamily="18" charset="0"/>
                <a:cs typeface="Times New Roman" pitchFamily="18" charset="0"/>
              </a:rPr>
              <a:t>Источники формирования информационной базы  регионального МУ:</a:t>
            </a:r>
          </a:p>
          <a:p>
            <a:pPr lvl="0"/>
            <a:r>
              <a:rPr lang="ru-RU" sz="1800" b="0" dirty="0" smtClean="0">
                <a:latin typeface="Times New Roman" pitchFamily="18" charset="0"/>
                <a:cs typeface="Times New Roman" pitchFamily="18" charset="0"/>
              </a:rPr>
              <a:t>Культуры м/о выделенные из  клинического материала (ЛПО, в центре МУ)</a:t>
            </a:r>
          </a:p>
          <a:p>
            <a:pPr lvl="0"/>
            <a:r>
              <a:rPr lang="ru-RU" sz="1800" b="0" dirty="0" smtClean="0">
                <a:latin typeface="Times New Roman" pitchFamily="18" charset="0"/>
                <a:cs typeface="Times New Roman" pitchFamily="18" charset="0"/>
              </a:rPr>
              <a:t>Микроорганизмы, выделенные от медперсонала (выборочно)</a:t>
            </a:r>
          </a:p>
          <a:p>
            <a:pPr lvl="0"/>
            <a:r>
              <a:rPr lang="ru-RU" sz="1800" b="0" dirty="0" smtClean="0">
                <a:latin typeface="Times New Roman" pitchFamily="18" charset="0"/>
                <a:cs typeface="Times New Roman" pitchFamily="18" charset="0"/>
              </a:rPr>
              <a:t>Все вспышечные штаммы,</a:t>
            </a:r>
            <a:r>
              <a:rPr lang="ru-RU" sz="1800" b="0" baseline="0" dirty="0" smtClean="0">
                <a:latin typeface="Times New Roman" pitchFamily="18" charset="0"/>
                <a:cs typeface="Times New Roman" pitchFamily="18" charset="0"/>
              </a:rPr>
              <a:t> в</a:t>
            </a:r>
            <a:r>
              <a:rPr lang="ru-RU" sz="1800" b="0" dirty="0" smtClean="0">
                <a:latin typeface="Times New Roman" pitchFamily="18" charset="0"/>
                <a:cs typeface="Times New Roman" pitchFamily="18" charset="0"/>
              </a:rPr>
              <a:t>се госпитальные штаммы,</a:t>
            </a:r>
            <a:r>
              <a:rPr lang="ru-RU" sz="1800" b="0" baseline="0" dirty="0" smtClean="0">
                <a:latin typeface="Times New Roman" pitchFamily="18" charset="0"/>
                <a:cs typeface="Times New Roman" pitchFamily="18" charset="0"/>
              </a:rPr>
              <a:t> ш</a:t>
            </a:r>
            <a:r>
              <a:rPr lang="ru-RU" sz="1800" b="0" dirty="0" smtClean="0">
                <a:latin typeface="Times New Roman" pitchFamily="18" charset="0"/>
                <a:cs typeface="Times New Roman" pitchFamily="18" charset="0"/>
              </a:rPr>
              <a:t>таммы из внешней среды + б</a:t>
            </a:r>
            <a:r>
              <a:rPr lang="ru-RU" sz="1600" b="0" dirty="0" smtClean="0">
                <a:latin typeface="Times New Roman" pitchFamily="18" charset="0"/>
                <a:cs typeface="Times New Roman" pitchFamily="18" charset="0"/>
              </a:rPr>
              <a:t>азы данных</a:t>
            </a:r>
            <a:r>
              <a:rPr lang="en-US" sz="1600" b="0" dirty="0" smtClean="0">
                <a:latin typeface="Times New Roman" pitchFamily="18" charset="0"/>
                <a:cs typeface="Times New Roman" pitchFamily="18" charset="0"/>
              </a:rPr>
              <a:t> WHONET</a:t>
            </a:r>
            <a:r>
              <a:rPr lang="ru-RU" sz="1600" b="0" dirty="0" smtClean="0">
                <a:latin typeface="Times New Roman" pitchFamily="18" charset="0"/>
                <a:cs typeface="Times New Roman" pitchFamily="18" charset="0"/>
              </a:rPr>
              <a:t> МО.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smtClean="0"/>
              <a:t>В настоящее время в 15 МО созданы базы данных</a:t>
            </a:r>
            <a:r>
              <a:rPr lang="en-US" sz="1600" dirty="0" smtClean="0"/>
              <a:t> WHONET</a:t>
            </a:r>
            <a:r>
              <a:rPr lang="ru-RU" sz="1600" dirty="0" smtClean="0"/>
              <a:t>. </a:t>
            </a:r>
          </a:p>
          <a:p>
            <a:pPr lvl="0"/>
            <a:endParaRPr lang="ru-RU" sz="1600" b="0" dirty="0" smtClean="0">
              <a:solidFill>
                <a:schemeClr val="accent4">
                  <a:lumMod val="75000"/>
                </a:schemeClr>
              </a:solidFill>
              <a:latin typeface="Times New Roman" pitchFamily="18" charset="0"/>
              <a:cs typeface="Times New Roman" pitchFamily="18" charset="0"/>
            </a:endParaRPr>
          </a:p>
          <a:p>
            <a:endParaRPr lang="ru-RU" sz="1800"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9C2C32A1-2A56-4FFB-9D89-09F90CEA54DC}"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8D038EF-F1B9-49DC-88C4-E4FC5CF9729D}" type="slidenum">
              <a:rPr lang="ru-RU" smtClean="0"/>
              <a:pPr/>
              <a:t>14</a:t>
            </a:fld>
            <a:endParaRPr lang="ru-RU"/>
          </a:p>
        </p:txBody>
      </p:sp>
    </p:spTree>
    <p:extLst>
      <p:ext uri="{BB962C8B-B14F-4D97-AF65-F5344CB8AC3E}">
        <p14:creationId xmlns:p14="http://schemas.microsoft.com/office/powerpoint/2010/main" val="1369768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err="1" smtClean="0">
                <a:solidFill>
                  <a:schemeClr val="tx1"/>
                </a:solidFill>
                <a:effectLst/>
                <a:latin typeface="+mn-lt"/>
                <a:ea typeface="+mn-ea"/>
                <a:cs typeface="+mn-cs"/>
              </a:rPr>
              <a:t>метициллинрезистентные</a:t>
            </a:r>
            <a:r>
              <a:rPr lang="ru-RU" sz="1200" b="0" i="0" kern="1200" dirty="0" smtClean="0">
                <a:solidFill>
                  <a:schemeClr val="tx1"/>
                </a:solidFill>
                <a:effectLst/>
                <a:latin typeface="+mn-lt"/>
                <a:ea typeface="+mn-ea"/>
                <a:cs typeface="+mn-cs"/>
              </a:rPr>
              <a:t> стафилококки и, прежде всего, </a:t>
            </a:r>
            <a:r>
              <a:rPr lang="ru-RU" sz="1200" b="0" i="0" kern="1200" dirty="0" err="1" smtClean="0">
                <a:solidFill>
                  <a:schemeClr val="tx1"/>
                </a:solidFill>
                <a:effectLst/>
                <a:latin typeface="+mn-lt"/>
                <a:ea typeface="+mn-ea"/>
                <a:cs typeface="+mn-cs"/>
              </a:rPr>
              <a:t>метициллинрезистентные</a:t>
            </a:r>
            <a:r>
              <a:rPr lang="ru-RU" sz="1200" b="0" i="0" kern="1200" dirty="0" smtClean="0">
                <a:solidFill>
                  <a:schemeClr val="tx1"/>
                </a:solidFill>
                <a:effectLst/>
                <a:latin typeface="+mn-lt"/>
                <a:ea typeface="+mn-ea"/>
                <a:cs typeface="+mn-cs"/>
              </a:rPr>
              <a:t> штаммы </a:t>
            </a:r>
            <a:r>
              <a:rPr lang="ru-RU" sz="1200" b="0" i="1" kern="1200" dirty="0" err="1" smtClean="0">
                <a:solidFill>
                  <a:schemeClr val="tx1"/>
                </a:solidFill>
                <a:effectLst/>
                <a:latin typeface="+mn-lt"/>
                <a:ea typeface="+mn-ea"/>
                <a:cs typeface="+mn-cs"/>
              </a:rPr>
              <a:t>Staphylococcus</a:t>
            </a:r>
            <a:r>
              <a:rPr lang="ru-RU" sz="1200" b="0" i="1" kern="1200" dirty="0" smtClean="0">
                <a:solidFill>
                  <a:schemeClr val="tx1"/>
                </a:solidFill>
                <a:effectLst/>
                <a:latin typeface="+mn-lt"/>
                <a:ea typeface="+mn-ea"/>
                <a:cs typeface="+mn-cs"/>
              </a:rPr>
              <a:t> </a:t>
            </a:r>
            <a:r>
              <a:rPr lang="ru-RU" sz="1200" b="0" i="1" kern="1200" dirty="0" err="1" smtClean="0">
                <a:solidFill>
                  <a:schemeClr val="tx1"/>
                </a:solidFill>
                <a:effectLst/>
                <a:latin typeface="+mn-lt"/>
                <a:ea typeface="+mn-ea"/>
                <a:cs typeface="+mn-cs"/>
              </a:rPr>
              <a:t>aureus</a:t>
            </a:r>
            <a:r>
              <a:rPr lang="ru-RU" sz="1200" b="0" i="0" kern="1200" dirty="0" smtClean="0">
                <a:solidFill>
                  <a:schemeClr val="tx1"/>
                </a:solidFill>
                <a:effectLst/>
                <a:latin typeface="+mn-lt"/>
                <a:ea typeface="+mn-ea"/>
                <a:cs typeface="+mn-cs"/>
              </a:rPr>
              <a:t> (MRSA) являются одними из ведущих возбудителей </a:t>
            </a:r>
            <a:r>
              <a:rPr lang="ru-RU" sz="1200" b="0" i="0" kern="1200" dirty="0" err="1" smtClean="0">
                <a:solidFill>
                  <a:schemeClr val="tx1"/>
                </a:solidFill>
                <a:effectLst/>
                <a:latin typeface="+mn-lt"/>
                <a:ea typeface="+mn-ea"/>
                <a:cs typeface="+mn-cs"/>
              </a:rPr>
              <a:t>нозокомиальных</a:t>
            </a:r>
            <a:r>
              <a:rPr lang="ru-RU" sz="1200" b="0" i="0" kern="1200" dirty="0" smtClean="0">
                <a:solidFill>
                  <a:schemeClr val="tx1"/>
                </a:solidFill>
                <a:effectLst/>
                <a:latin typeface="+mn-lt"/>
                <a:ea typeface="+mn-ea"/>
                <a:cs typeface="+mn-cs"/>
              </a:rPr>
              <a:t> инфекций.</a:t>
            </a:r>
            <a:endParaRPr lang="ru-RU" dirty="0"/>
          </a:p>
        </p:txBody>
      </p:sp>
      <p:sp>
        <p:nvSpPr>
          <p:cNvPr id="4" name="Номер слайда 3"/>
          <p:cNvSpPr>
            <a:spLocks noGrp="1"/>
          </p:cNvSpPr>
          <p:nvPr>
            <p:ph type="sldNum" sz="quarter" idx="10"/>
          </p:nvPr>
        </p:nvSpPr>
        <p:spPr/>
        <p:txBody>
          <a:bodyPr/>
          <a:lstStyle/>
          <a:p>
            <a:fld id="{18D038EF-F1B9-49DC-88C4-E4FC5CF9729D}" type="slidenum">
              <a:rPr lang="ru-RU" smtClean="0"/>
              <a:pPr/>
              <a:t>15</a:t>
            </a:fld>
            <a:endParaRPr lang="ru-RU"/>
          </a:p>
        </p:txBody>
      </p:sp>
    </p:spTree>
    <p:extLst>
      <p:ext uri="{BB962C8B-B14F-4D97-AF65-F5344CB8AC3E}">
        <p14:creationId xmlns:p14="http://schemas.microsoft.com/office/powerpoint/2010/main" val="3124022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defTabSz="914299">
              <a:defRPr/>
            </a:pPr>
            <a:r>
              <a:rPr lang="ru-RU" sz="1800" b="0" dirty="0" smtClean="0">
                <a:solidFill>
                  <a:srgbClr val="002060"/>
                </a:solidFill>
                <a:latin typeface="Times New Roman" pitchFamily="18" charset="0"/>
                <a:ea typeface="Times New Roman"/>
                <a:cs typeface="Times New Roman" pitchFamily="18" charset="0"/>
              </a:rPr>
              <a:t>По данным микробиологического мониторинга </a:t>
            </a:r>
            <a:r>
              <a:rPr lang="ru-RU" sz="1800" b="0" dirty="0" smtClean="0">
                <a:latin typeface="Times New Roman" pitchFamily="18" charset="0"/>
                <a:cs typeface="Times New Roman" pitchFamily="18" charset="0"/>
              </a:rPr>
              <a:t>представлена</a:t>
            </a:r>
            <a:r>
              <a:rPr lang="ru-RU" sz="1800" b="0" baseline="0" dirty="0" smtClean="0">
                <a:latin typeface="Times New Roman" pitchFamily="18" charset="0"/>
                <a:cs typeface="Times New Roman" pitchFamily="18" charset="0"/>
              </a:rPr>
              <a:t> частота выделения</a:t>
            </a:r>
            <a:r>
              <a:rPr lang="ru-RU" sz="1800" b="0" dirty="0" smtClean="0">
                <a:solidFill>
                  <a:srgbClr val="002060"/>
                </a:solidFill>
                <a:latin typeface="Times New Roman" pitchFamily="18" charset="0"/>
                <a:ea typeface="Times New Roman"/>
                <a:cs typeface="Times New Roman" pitchFamily="18" charset="0"/>
              </a:rPr>
              <a:t> </a:t>
            </a:r>
            <a:r>
              <a:rPr lang="en-US" sz="1800" b="0" i="1" dirty="0" smtClean="0">
                <a:solidFill>
                  <a:srgbClr val="002060"/>
                </a:solidFill>
                <a:latin typeface="Times New Roman" pitchFamily="18" charset="0"/>
                <a:ea typeface="Times New Roman"/>
                <a:cs typeface="Times New Roman" pitchFamily="18" charset="0"/>
              </a:rPr>
              <a:t>MRS</a:t>
            </a:r>
            <a:r>
              <a:rPr lang="ru-RU" sz="1800" b="0" i="1" dirty="0" smtClean="0">
                <a:solidFill>
                  <a:srgbClr val="002060"/>
                </a:solidFill>
                <a:latin typeface="Times New Roman" pitchFamily="18" charset="0"/>
                <a:ea typeface="Times New Roman"/>
                <a:cs typeface="Times New Roman" pitchFamily="18" charset="0"/>
              </a:rPr>
              <a:t>А </a:t>
            </a:r>
            <a:r>
              <a:rPr lang="ru-RU" sz="1800" b="0" dirty="0" smtClean="0">
                <a:solidFill>
                  <a:srgbClr val="002060"/>
                </a:solidFill>
                <a:latin typeface="Times New Roman" pitchFamily="18" charset="0"/>
                <a:ea typeface="Times New Roman"/>
                <a:cs typeface="Times New Roman" pitchFamily="18" charset="0"/>
              </a:rPr>
              <a:t>и </a:t>
            </a:r>
            <a:r>
              <a:rPr lang="en-US" sz="1800" b="0" i="1" dirty="0" smtClean="0">
                <a:solidFill>
                  <a:srgbClr val="002060"/>
                </a:solidFill>
                <a:latin typeface="Times New Roman" pitchFamily="18" charset="0"/>
                <a:ea typeface="Times New Roman"/>
                <a:cs typeface="Times New Roman" pitchFamily="18" charset="0"/>
              </a:rPr>
              <a:t>MRCNS </a:t>
            </a:r>
            <a:r>
              <a:rPr lang="ru-RU" sz="1800" b="0" i="0" baseline="0" dirty="0" smtClean="0">
                <a:solidFill>
                  <a:srgbClr val="002060"/>
                </a:solidFill>
                <a:latin typeface="Times New Roman" pitchFamily="18" charset="0"/>
                <a:ea typeface="Times New Roman"/>
                <a:cs typeface="Times New Roman" pitchFamily="18" charset="0"/>
              </a:rPr>
              <a:t> </a:t>
            </a:r>
            <a:r>
              <a:rPr lang="ru-RU" sz="1800" b="0" dirty="0" smtClean="0">
                <a:solidFill>
                  <a:srgbClr val="002060"/>
                </a:solidFill>
                <a:latin typeface="Times New Roman" pitchFamily="18" charset="0"/>
                <a:ea typeface="Times New Roman"/>
                <a:cs typeface="Times New Roman" pitchFamily="18" charset="0"/>
              </a:rPr>
              <a:t>в МО г. Нижнего Новгорода, на основании выявления гена </a:t>
            </a:r>
            <a:r>
              <a:rPr lang="ru-RU" sz="1800" b="0" i="0" kern="1200" dirty="0" smtClean="0">
                <a:solidFill>
                  <a:schemeClr val="tx1"/>
                </a:solidFill>
                <a:effectLst/>
                <a:latin typeface="+mn-lt"/>
                <a:ea typeface="+mn-ea"/>
                <a:cs typeface="+mn-cs"/>
              </a:rPr>
              <a:t>"</a:t>
            </a:r>
            <a:r>
              <a:rPr lang="ru-RU" sz="1800" b="0" i="1" kern="1200" dirty="0" err="1" smtClean="0">
                <a:solidFill>
                  <a:schemeClr val="tx1"/>
                </a:solidFill>
                <a:effectLst/>
                <a:latin typeface="+mn-lt"/>
                <a:ea typeface="+mn-ea"/>
                <a:cs typeface="+mn-cs"/>
              </a:rPr>
              <a:t>mecА</a:t>
            </a:r>
            <a:r>
              <a:rPr lang="ru-RU" sz="1800" b="0" i="0" kern="1200" dirty="0" smtClean="0">
                <a:solidFill>
                  <a:schemeClr val="tx1"/>
                </a:solidFill>
                <a:effectLst/>
                <a:latin typeface="+mn-lt"/>
                <a:ea typeface="+mn-ea"/>
                <a:cs typeface="+mn-cs"/>
              </a:rPr>
              <a:t>«, который обуславливает классическую резистентность к оксациллину. Обнаружена </a:t>
            </a:r>
            <a:r>
              <a:rPr lang="ru-RU" sz="1800" dirty="0" smtClean="0">
                <a:latin typeface="Times New Roman" pitchFamily="18" charset="0"/>
                <a:cs typeface="Times New Roman" pitchFamily="18" charset="0"/>
              </a:rPr>
              <a:t>высокая распространенность </a:t>
            </a:r>
            <a:r>
              <a:rPr lang="en-US" sz="1800" i="1" dirty="0" smtClean="0">
                <a:latin typeface="Times New Roman" pitchFamily="18" charset="0"/>
                <a:cs typeface="Times New Roman" pitchFamily="18" charset="0"/>
              </a:rPr>
              <a:t>MR</a:t>
            </a:r>
            <a:r>
              <a:rPr lang="ru-RU" sz="1800" dirty="0" smtClean="0">
                <a:latin typeface="Times New Roman" pitchFamily="18" charset="0"/>
                <a:cs typeface="Times New Roman" pitchFamily="18" charset="0"/>
              </a:rPr>
              <a:t> среди </a:t>
            </a:r>
            <a:r>
              <a:rPr lang="en-US" sz="1800" i="1" dirty="0" err="1" smtClean="0">
                <a:latin typeface="Times New Roman" pitchFamily="18" charset="0"/>
                <a:cs typeface="Times New Roman" pitchFamily="18" charset="0"/>
              </a:rPr>
              <a:t>CoNS</a:t>
            </a:r>
            <a:r>
              <a:rPr lang="ru-RU" sz="1800" i="1"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Распространенность </a:t>
            </a:r>
            <a:r>
              <a:rPr lang="en-US" sz="1800" i="1" dirty="0" smtClean="0">
                <a:latin typeface="Times New Roman" pitchFamily="18" charset="0"/>
                <a:cs typeface="Times New Roman" pitchFamily="18" charset="0"/>
              </a:rPr>
              <a:t>MRC</a:t>
            </a:r>
            <a:r>
              <a:rPr lang="ru-RU" sz="1800" i="1" dirty="0" smtClean="0">
                <a:latin typeface="Times New Roman" pitchFamily="18" charset="0"/>
                <a:cs typeface="Times New Roman" pitchFamily="18" charset="0"/>
              </a:rPr>
              <a:t>о</a:t>
            </a:r>
            <a:r>
              <a:rPr lang="en-US" sz="1800" i="1" dirty="0" smtClean="0">
                <a:latin typeface="Times New Roman" pitchFamily="18" charset="0"/>
                <a:cs typeface="Times New Roman" pitchFamily="18" charset="0"/>
              </a:rPr>
              <a:t>NS </a:t>
            </a:r>
            <a:r>
              <a:rPr lang="ru-RU" sz="1800" dirty="0" smtClean="0">
                <a:latin typeface="Times New Roman" pitchFamily="18" charset="0"/>
                <a:cs typeface="Times New Roman" pitchFamily="18" charset="0"/>
              </a:rPr>
              <a:t>была в 7,8 раза выше распространенности </a:t>
            </a:r>
            <a:r>
              <a:rPr lang="en-US" sz="1800" i="1" dirty="0" smtClean="0">
                <a:latin typeface="Times New Roman" pitchFamily="18" charset="0"/>
                <a:cs typeface="Times New Roman" pitchFamily="18" charset="0"/>
              </a:rPr>
              <a:t>MRSA </a:t>
            </a:r>
            <a:r>
              <a:rPr lang="ru-RU" sz="1800" dirty="0" smtClean="0">
                <a:latin typeface="Times New Roman" pitchFamily="18" charset="0"/>
                <a:cs typeface="Times New Roman" pitchFamily="18" charset="0"/>
              </a:rPr>
              <a:t>в МО, составляла 6,7   и 0,87 на 100 </a:t>
            </a:r>
            <a:r>
              <a:rPr lang="ru-RU" sz="1800" dirty="0" err="1" smtClean="0">
                <a:latin typeface="Times New Roman" pitchFamily="18" charset="0"/>
                <a:cs typeface="Times New Roman" pitchFamily="18" charset="0"/>
              </a:rPr>
              <a:t>исслед</a:t>
            </a:r>
            <a:r>
              <a:rPr lang="ru-RU" sz="1800" dirty="0" smtClean="0">
                <a:latin typeface="Times New Roman" pitchFamily="18" charset="0"/>
                <a:cs typeface="Times New Roman" pitchFamily="18" charset="0"/>
              </a:rPr>
              <a:t>-й. Наибольшая частота выделения</a:t>
            </a:r>
            <a:r>
              <a:rPr lang="ru-RU" sz="1800" i="1" dirty="0" smtClean="0">
                <a:latin typeface="Times New Roman" pitchFamily="18" charset="0"/>
                <a:cs typeface="Times New Roman" pitchFamily="18" charset="0"/>
              </a:rPr>
              <a:t> </a:t>
            </a:r>
            <a:r>
              <a:rPr lang="en-US" sz="1800" i="1" dirty="0" err="1" smtClean="0">
                <a:latin typeface="Times New Roman" pitchFamily="18" charset="0"/>
                <a:cs typeface="Times New Roman" pitchFamily="18" charset="0"/>
              </a:rPr>
              <a:t>MRCoNS</a:t>
            </a:r>
            <a:r>
              <a:rPr lang="ru-RU" sz="1800" dirty="0" smtClean="0">
                <a:latin typeface="Times New Roman" pitchFamily="18" charset="0"/>
                <a:cs typeface="Times New Roman" pitchFamily="18" charset="0"/>
              </a:rPr>
              <a:t> была в кардиохирургическом стационаре (10,9 на 100 исследований), а </a:t>
            </a:r>
            <a:r>
              <a:rPr lang="en-US" sz="1800" i="1" dirty="0" smtClean="0">
                <a:latin typeface="Times New Roman" pitchFamily="18" charset="0"/>
                <a:cs typeface="Times New Roman" pitchFamily="18" charset="0"/>
              </a:rPr>
              <a:t>MRSA</a:t>
            </a:r>
            <a:r>
              <a:rPr lang="ru-RU" sz="1800" dirty="0" smtClean="0">
                <a:latin typeface="Times New Roman" pitchFamily="18" charset="0"/>
                <a:cs typeface="Times New Roman" pitchFamily="18" charset="0"/>
              </a:rPr>
              <a:t> - в геронтологическом центре (2,88 на 100 исследований).</a:t>
            </a:r>
          </a:p>
          <a:p>
            <a:endParaRPr lang="ru-RU" sz="1400"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9C2C32A1-2A56-4FFB-9D89-09F90CEA54DC}" type="slidenum">
              <a:rPr lang="ru-RU" smtClean="0">
                <a:solidFill>
                  <a:prstClr val="black"/>
                </a:solidFill>
              </a:rPr>
              <a:pPr/>
              <a:t>16</a:t>
            </a:fld>
            <a:endParaRPr lang="ru-RU">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 </a:t>
            </a:r>
            <a:r>
              <a:rPr lang="ru-RU" dirty="0" err="1" smtClean="0"/>
              <a:t>сренемноголетним</a:t>
            </a:r>
            <a:r>
              <a:rPr lang="ru-RU" dirty="0" smtClean="0"/>
              <a:t> данным Посмотреть данные из статьи Соловьевой И.В.</a:t>
            </a:r>
            <a:endParaRPr lang="ru-RU" dirty="0"/>
          </a:p>
        </p:txBody>
      </p:sp>
      <p:sp>
        <p:nvSpPr>
          <p:cNvPr id="4" name="Номер слайда 3"/>
          <p:cNvSpPr>
            <a:spLocks noGrp="1"/>
          </p:cNvSpPr>
          <p:nvPr>
            <p:ph type="sldNum" sz="quarter" idx="10"/>
          </p:nvPr>
        </p:nvSpPr>
        <p:spPr/>
        <p:txBody>
          <a:bodyPr/>
          <a:lstStyle/>
          <a:p>
            <a:fld id="{18D038EF-F1B9-49DC-88C4-E4FC5CF9729D}" type="slidenum">
              <a:rPr lang="ru-RU" smtClean="0"/>
              <a:pPr/>
              <a:t>17</a:t>
            </a:fld>
            <a:endParaRPr lang="ru-RU"/>
          </a:p>
        </p:txBody>
      </p:sp>
    </p:spTree>
    <p:extLst>
      <p:ext uri="{BB962C8B-B14F-4D97-AF65-F5344CB8AC3E}">
        <p14:creationId xmlns:p14="http://schemas.microsoft.com/office/powerpoint/2010/main" val="2393626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настоящее время с помощью </a:t>
            </a:r>
            <a:r>
              <a:rPr lang="en-US" sz="1200" kern="1200" dirty="0" smtClean="0">
                <a:solidFill>
                  <a:schemeClr val="tx1"/>
                </a:solidFill>
                <a:effectLst/>
                <a:latin typeface="+mn-lt"/>
                <a:ea typeface="+mn-ea"/>
                <a:cs typeface="+mn-cs"/>
              </a:rPr>
              <a:t>MALDI TOF</a:t>
            </a:r>
            <a:r>
              <a:rPr lang="ru-RU" sz="1200" kern="1200" dirty="0" smtClean="0">
                <a:solidFill>
                  <a:schemeClr val="tx1"/>
                </a:solidFill>
                <a:effectLst/>
                <a:latin typeface="+mn-lt"/>
                <a:ea typeface="+mn-ea"/>
                <a:cs typeface="+mn-cs"/>
              </a:rPr>
              <a:t> масс-спектрометрия, программа </a:t>
            </a:r>
            <a:r>
              <a:rPr lang="en-US" sz="1200" kern="1200" dirty="0" err="1" smtClean="0">
                <a:solidFill>
                  <a:schemeClr val="tx1"/>
                </a:solidFill>
                <a:effectLst/>
                <a:latin typeface="+mn-lt"/>
                <a:ea typeface="+mn-ea"/>
                <a:cs typeface="+mn-cs"/>
              </a:rPr>
              <a:t>Biotyper</a:t>
            </a:r>
            <a:r>
              <a:rPr lang="ru-RU" sz="1200" kern="1200" dirty="0" smtClean="0">
                <a:solidFill>
                  <a:schemeClr val="tx1"/>
                </a:solidFill>
                <a:effectLst/>
                <a:latin typeface="+mn-lt"/>
                <a:ea typeface="+mn-ea"/>
                <a:cs typeface="+mn-cs"/>
              </a:rPr>
              <a:t> проводиться изучение данных культур и сравнение полученных масс-спектров  с целью выявить не только родовые и видовые отличия (рис. 1а), но и </a:t>
            </a:r>
            <a:r>
              <a:rPr lang="ru-RU" sz="1200" kern="1200" dirty="0" err="1" smtClean="0">
                <a:solidFill>
                  <a:schemeClr val="tx1"/>
                </a:solidFill>
                <a:effectLst/>
                <a:latin typeface="+mn-lt"/>
                <a:ea typeface="+mn-ea"/>
                <a:cs typeface="+mn-cs"/>
              </a:rPr>
              <a:t>штаммовые</a:t>
            </a:r>
            <a:r>
              <a:rPr lang="ru-RU" sz="1200" kern="1200" dirty="0" smtClean="0">
                <a:solidFill>
                  <a:schemeClr val="tx1"/>
                </a:solidFill>
                <a:effectLst/>
                <a:latin typeface="+mn-lt"/>
                <a:ea typeface="+mn-ea"/>
                <a:cs typeface="+mn-cs"/>
              </a:rPr>
              <a:t> (рис 1б)</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18D038EF-F1B9-49DC-88C4-E4FC5CF9729D}" type="slidenum">
              <a:rPr lang="ru-RU" smtClean="0"/>
              <a:pPr/>
              <a:t>18</a:t>
            </a:fld>
            <a:endParaRPr lang="ru-RU"/>
          </a:p>
        </p:txBody>
      </p:sp>
    </p:spTree>
    <p:extLst>
      <p:ext uri="{BB962C8B-B14F-4D97-AF65-F5344CB8AC3E}">
        <p14:creationId xmlns:p14="http://schemas.microsoft.com/office/powerpoint/2010/main" val="2393626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8D038EF-F1B9-49DC-88C4-E4FC5CF9729D}" type="slidenum">
              <a:rPr lang="ru-RU" smtClean="0"/>
              <a:pPr/>
              <a:t>19</a:t>
            </a:fld>
            <a:endParaRPr lang="ru-RU"/>
          </a:p>
        </p:txBody>
      </p:sp>
    </p:spTree>
    <p:extLst>
      <p:ext uri="{BB962C8B-B14F-4D97-AF65-F5344CB8AC3E}">
        <p14:creationId xmlns:p14="http://schemas.microsoft.com/office/powerpoint/2010/main" val="3077921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Напомню, что к АМП мы относим не только АБ, но и АС…. Из таблицы видно, что на сегодняшний момент устойчивость м/о к АМП наиболее изучена у АБ, в меньшей степени у ДС, устойчивость к АС  и Б/фаги малоизучена.</a:t>
            </a:r>
            <a:endParaRPr lang="ru-RU" dirty="0"/>
          </a:p>
        </p:txBody>
      </p:sp>
      <p:sp>
        <p:nvSpPr>
          <p:cNvPr id="4" name="Номер слайда 3"/>
          <p:cNvSpPr>
            <a:spLocks noGrp="1"/>
          </p:cNvSpPr>
          <p:nvPr>
            <p:ph type="sldNum" sz="quarter" idx="10"/>
          </p:nvPr>
        </p:nvSpPr>
        <p:spPr/>
        <p:txBody>
          <a:bodyPr/>
          <a:lstStyle/>
          <a:p>
            <a:fld id="{18D038EF-F1B9-49DC-88C4-E4FC5CF9729D}" type="slidenum">
              <a:rPr lang="ru-RU" smtClean="0"/>
              <a:pPr/>
              <a:t>2</a:t>
            </a:fld>
            <a:endParaRPr lang="ru-RU"/>
          </a:p>
        </p:txBody>
      </p:sp>
    </p:spTree>
    <p:extLst>
      <p:ext uri="{BB962C8B-B14F-4D97-AF65-F5344CB8AC3E}">
        <p14:creationId xmlns:p14="http://schemas.microsoft.com/office/powerpoint/2010/main" val="380460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8D038EF-F1B9-49DC-88C4-E4FC5CF9729D}" type="slidenum">
              <a:rPr lang="ru-RU" smtClean="0"/>
              <a:pPr/>
              <a:t>20</a:t>
            </a:fld>
            <a:endParaRPr lang="ru-RU"/>
          </a:p>
        </p:txBody>
      </p:sp>
    </p:spTree>
    <p:extLst>
      <p:ext uri="{BB962C8B-B14F-4D97-AF65-F5344CB8AC3E}">
        <p14:creationId xmlns:p14="http://schemas.microsoft.com/office/powerpoint/2010/main" val="481963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8D038EF-F1B9-49DC-88C4-E4FC5CF9729D}" type="slidenum">
              <a:rPr lang="ru-RU" smtClean="0"/>
              <a:pPr/>
              <a:t>21</a:t>
            </a:fld>
            <a:endParaRPr lang="ru-RU"/>
          </a:p>
        </p:txBody>
      </p:sp>
    </p:spTree>
    <p:extLst>
      <p:ext uri="{BB962C8B-B14F-4D97-AF65-F5344CB8AC3E}">
        <p14:creationId xmlns:p14="http://schemas.microsoft.com/office/powerpoint/2010/main" val="787044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 результатам многолетнего мониторинга показана</a:t>
            </a:r>
            <a:r>
              <a:rPr lang="ru-RU" baseline="0" dirty="0" smtClean="0"/>
              <a:t> структура ДС применяемых в МО </a:t>
            </a:r>
            <a:r>
              <a:rPr lang="ru-RU" baseline="0" dirty="0" err="1" smtClean="0"/>
              <a:t>Нижегороской</a:t>
            </a:r>
            <a:r>
              <a:rPr lang="ru-RU" baseline="0" dirty="0" smtClean="0"/>
              <a:t> области: 7 </a:t>
            </a:r>
            <a:r>
              <a:rPr lang="ru-RU" baseline="0" dirty="0" err="1" smtClean="0"/>
              <a:t>хим.групп</a:t>
            </a:r>
            <a:r>
              <a:rPr lang="ru-RU" baseline="0" dirty="0" smtClean="0"/>
              <a:t>, 19 групп с учётом композиций, 48 коммерческих наименований.</a:t>
            </a:r>
            <a:endParaRPr lang="ru-RU" dirty="0"/>
          </a:p>
        </p:txBody>
      </p:sp>
      <p:sp>
        <p:nvSpPr>
          <p:cNvPr id="4" name="Номер слайда 3"/>
          <p:cNvSpPr>
            <a:spLocks noGrp="1"/>
          </p:cNvSpPr>
          <p:nvPr>
            <p:ph type="sldNum" sz="quarter" idx="10"/>
          </p:nvPr>
        </p:nvSpPr>
        <p:spPr/>
        <p:txBody>
          <a:bodyPr/>
          <a:lstStyle/>
          <a:p>
            <a:fld id="{18D038EF-F1B9-49DC-88C4-E4FC5CF9729D}" type="slidenum">
              <a:rPr lang="ru-RU" smtClean="0"/>
              <a:pPr/>
              <a:t>22</a:t>
            </a:fld>
            <a:endParaRPr lang="ru-RU"/>
          </a:p>
        </p:txBody>
      </p:sp>
    </p:spTree>
    <p:extLst>
      <p:ext uri="{BB962C8B-B14F-4D97-AF65-F5344CB8AC3E}">
        <p14:creationId xmlns:p14="http://schemas.microsoft.com/office/powerpoint/2010/main" val="3521058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Структура</a:t>
            </a:r>
            <a:r>
              <a:rPr lang="ru-RU" baseline="0" dirty="0" smtClean="0"/>
              <a:t> чувствительности штаммов микроорганизмов по среднемноголетним значениям была следующей: среди представителей стафилококков % устойчивых штаммов был на одном уровне, зато среди ст. аур. Гораздо чаще встречаются </a:t>
            </a:r>
            <a:r>
              <a:rPr lang="ru-RU" baseline="0" dirty="0" err="1" smtClean="0"/>
              <a:t>неполностью</a:t>
            </a:r>
            <a:r>
              <a:rPr lang="ru-RU" baseline="0" dirty="0" smtClean="0"/>
              <a:t> чувствительные штаммы; в семействе </a:t>
            </a:r>
            <a:r>
              <a:rPr lang="ru-RU" baseline="0" dirty="0" err="1" smtClean="0"/>
              <a:t>энтеробактерий</a:t>
            </a:r>
            <a:r>
              <a:rPr lang="ru-RU" baseline="0" dirty="0" smtClean="0"/>
              <a:t> % устойчивых штаммов составил 24,8%, а </a:t>
            </a:r>
            <a:r>
              <a:rPr lang="ru-RU" baseline="0" dirty="0" err="1" smtClean="0"/>
              <a:t>неполностью</a:t>
            </a:r>
            <a:r>
              <a:rPr lang="ru-RU" baseline="0" dirty="0" smtClean="0"/>
              <a:t> чувствительных 36,4, что вместе составило более половины всех штаммов </a:t>
            </a:r>
            <a:r>
              <a:rPr lang="ru-RU" baseline="0" dirty="0" err="1" smtClean="0"/>
              <a:t>энтеробактерий</a:t>
            </a:r>
            <a:r>
              <a:rPr lang="ru-RU" baseline="0" dirty="0" smtClean="0"/>
              <a:t>(61,2%). Аналогичная ситуация наблюдается в семействе </a:t>
            </a:r>
            <a:r>
              <a:rPr lang="ru-RU" baseline="0" dirty="0" err="1" smtClean="0"/>
              <a:t>псевдомонад</a:t>
            </a:r>
            <a:r>
              <a:rPr lang="ru-RU" baseline="0" dirty="0" smtClean="0"/>
              <a:t>(82,7%), и представителей </a:t>
            </a:r>
            <a:r>
              <a:rPr lang="ru-RU" baseline="0" dirty="0" err="1" smtClean="0"/>
              <a:t>ацинетобактерий</a:t>
            </a:r>
            <a:r>
              <a:rPr lang="ru-RU" baseline="0" dirty="0" smtClean="0"/>
              <a:t>(69,7%)</a:t>
            </a:r>
            <a:endParaRPr lang="ru-RU" dirty="0"/>
          </a:p>
        </p:txBody>
      </p:sp>
      <p:sp>
        <p:nvSpPr>
          <p:cNvPr id="4" name="Номер слайда 3"/>
          <p:cNvSpPr>
            <a:spLocks noGrp="1"/>
          </p:cNvSpPr>
          <p:nvPr>
            <p:ph type="sldNum" sz="quarter" idx="10"/>
          </p:nvPr>
        </p:nvSpPr>
        <p:spPr/>
        <p:txBody>
          <a:bodyPr/>
          <a:lstStyle/>
          <a:p>
            <a:fld id="{6698F274-8874-47AC-A680-6AF167BE7793}" type="slidenum">
              <a:rPr lang="ru-RU" smtClean="0"/>
              <a:pPr/>
              <a:t>23</a:t>
            </a:fld>
            <a:endParaRPr lang="ru-RU"/>
          </a:p>
        </p:txBody>
      </p:sp>
    </p:spTree>
    <p:extLst>
      <p:ext uri="{BB962C8B-B14F-4D97-AF65-F5344CB8AC3E}">
        <p14:creationId xmlns:p14="http://schemas.microsoft.com/office/powerpoint/2010/main" val="265055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8D038EF-F1B9-49DC-88C4-E4FC5CF9729D}" type="slidenum">
              <a:rPr lang="ru-RU" smtClean="0"/>
              <a:pPr/>
              <a:t>24</a:t>
            </a:fld>
            <a:endParaRPr lang="ru-RU"/>
          </a:p>
        </p:txBody>
      </p:sp>
    </p:spTree>
    <p:extLst>
      <p:ext uri="{BB962C8B-B14F-4D97-AF65-F5344CB8AC3E}">
        <p14:creationId xmlns:p14="http://schemas.microsoft.com/office/powerpoint/2010/main" val="1686194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Технологии Центра мониторинга Нижегородской области внедряются, совершенствуются и развиваются на других территориях</a:t>
            </a:r>
            <a:endParaRPr lang="ru-RU" dirty="0"/>
          </a:p>
        </p:txBody>
      </p:sp>
      <p:sp>
        <p:nvSpPr>
          <p:cNvPr id="4" name="Номер слайда 3"/>
          <p:cNvSpPr>
            <a:spLocks noGrp="1"/>
          </p:cNvSpPr>
          <p:nvPr>
            <p:ph type="sldNum" sz="quarter" idx="10"/>
          </p:nvPr>
        </p:nvSpPr>
        <p:spPr/>
        <p:txBody>
          <a:bodyPr/>
          <a:lstStyle/>
          <a:p>
            <a:fld id="{18D038EF-F1B9-49DC-88C4-E4FC5CF9729D}" type="slidenum">
              <a:rPr lang="ru-RU" smtClean="0"/>
              <a:pPr/>
              <a:t>25</a:t>
            </a:fld>
            <a:endParaRPr lang="ru-RU"/>
          </a:p>
        </p:txBody>
      </p:sp>
    </p:spTree>
    <p:extLst>
      <p:ext uri="{BB962C8B-B14F-4D97-AF65-F5344CB8AC3E}">
        <p14:creationId xmlns:p14="http://schemas.microsoft.com/office/powerpoint/2010/main" val="819600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данном слайде продемонстрирована распространённость……….</a:t>
            </a:r>
            <a:endParaRPr lang="ru-RU" dirty="0"/>
          </a:p>
        </p:txBody>
      </p:sp>
      <p:sp>
        <p:nvSpPr>
          <p:cNvPr id="4" name="Номер слайда 3"/>
          <p:cNvSpPr>
            <a:spLocks noGrp="1"/>
          </p:cNvSpPr>
          <p:nvPr>
            <p:ph type="sldNum" sz="quarter" idx="10"/>
          </p:nvPr>
        </p:nvSpPr>
        <p:spPr/>
        <p:txBody>
          <a:bodyPr/>
          <a:lstStyle/>
          <a:p>
            <a:fld id="{18D038EF-F1B9-49DC-88C4-E4FC5CF9729D}" type="slidenum">
              <a:rPr lang="ru-RU" smtClean="0"/>
              <a:pPr/>
              <a:t>26</a:t>
            </a:fld>
            <a:endParaRPr lang="ru-RU"/>
          </a:p>
        </p:txBody>
      </p:sp>
    </p:spTree>
    <p:extLst>
      <p:ext uri="{BB962C8B-B14F-4D97-AF65-F5344CB8AC3E}">
        <p14:creationId xmlns:p14="http://schemas.microsoft.com/office/powerpoint/2010/main" val="3873866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 изученности устойчивости к АС на сегодняшний день, что мы имеем ……</a:t>
            </a:r>
            <a:endParaRPr lang="ru-RU" dirty="0"/>
          </a:p>
        </p:txBody>
      </p:sp>
      <p:sp>
        <p:nvSpPr>
          <p:cNvPr id="4" name="Номер слайда 3"/>
          <p:cNvSpPr>
            <a:spLocks noGrp="1"/>
          </p:cNvSpPr>
          <p:nvPr>
            <p:ph type="sldNum" sz="quarter" idx="10"/>
          </p:nvPr>
        </p:nvSpPr>
        <p:spPr/>
        <p:txBody>
          <a:bodyPr/>
          <a:lstStyle/>
          <a:p>
            <a:fld id="{18D038EF-F1B9-49DC-88C4-E4FC5CF9729D}" type="slidenum">
              <a:rPr lang="ru-RU" smtClean="0"/>
              <a:pPr/>
              <a:t>27</a:t>
            </a:fld>
            <a:endParaRPr lang="ru-RU"/>
          </a:p>
        </p:txBody>
      </p:sp>
    </p:spTree>
    <p:extLst>
      <p:ext uri="{BB962C8B-B14F-4D97-AF65-F5344CB8AC3E}">
        <p14:creationId xmlns:p14="http://schemas.microsoft.com/office/powerpoint/2010/main" val="3873526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Образ слайда 1"/>
          <p:cNvSpPr>
            <a:spLocks noGrp="1" noRot="1" noChangeAspect="1"/>
          </p:cNvSpPr>
          <p:nvPr>
            <p:ph type="sldImg"/>
          </p:nvPr>
        </p:nvSpPr>
        <p:spPr bwMode="auto">
          <a:noFill/>
          <a:ln>
            <a:solidFill>
              <a:srgbClr val="000000"/>
            </a:solidFill>
            <a:miter lim="800000"/>
            <a:headEnd/>
            <a:tailEnd/>
          </a:ln>
        </p:spPr>
      </p:sp>
      <p:sp>
        <p:nvSpPr>
          <p:cNvPr id="491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dirty="0" smtClean="0"/>
              <a:t>По результатам выборочных исследований устойчивости микроорганизмов к ХГ (в рамках регионального мониторинга), в 47,4% случаев (95%ДИ 37,2 – 57,6) клинические штаммы микроорганизмов проявляли устойчивость (Таблица). </a:t>
            </a:r>
          </a:p>
          <a:p>
            <a:pPr>
              <a:spcBef>
                <a:spcPct val="0"/>
              </a:spcBef>
            </a:pPr>
            <a:r>
              <a:rPr lang="ru-RU" dirty="0" smtClean="0"/>
              <a:t>Устойчивость отмечалась у всех видов протестированных микроорганизмов, но распространенность была разной. Все протестированные штаммы </a:t>
            </a:r>
            <a:r>
              <a:rPr lang="en-US" dirty="0" smtClean="0"/>
              <a:t>K</a:t>
            </a:r>
            <a:r>
              <a:rPr lang="ru-RU" dirty="0" smtClean="0"/>
              <a:t>.</a:t>
            </a:r>
            <a:r>
              <a:rPr lang="en-US" dirty="0" err="1" smtClean="0"/>
              <a:t>pneumoniae</a:t>
            </a:r>
            <a:r>
              <a:rPr lang="ru-RU" dirty="0" smtClean="0"/>
              <a:t>, </a:t>
            </a:r>
            <a:r>
              <a:rPr lang="en-US" dirty="0" smtClean="0"/>
              <a:t>P</a:t>
            </a:r>
            <a:r>
              <a:rPr lang="ru-RU" dirty="0" smtClean="0"/>
              <a:t>.</a:t>
            </a:r>
            <a:r>
              <a:rPr lang="en-US" dirty="0" smtClean="0"/>
              <a:t>mirabilis</a:t>
            </a:r>
            <a:r>
              <a:rPr lang="ru-RU" dirty="0" smtClean="0"/>
              <a:t>, </a:t>
            </a:r>
            <a:r>
              <a:rPr lang="en-US" dirty="0" smtClean="0"/>
              <a:t>P</a:t>
            </a:r>
            <a:r>
              <a:rPr lang="ru-RU" dirty="0" smtClean="0"/>
              <a:t>.</a:t>
            </a:r>
            <a:r>
              <a:rPr lang="en-US" dirty="0" err="1" smtClean="0"/>
              <a:t>aeruginosa</a:t>
            </a:r>
            <a:r>
              <a:rPr lang="ru-RU" dirty="0" smtClean="0"/>
              <a:t> были устойчивы к ХГ, это были единичные штаммы, что не позволяет пока сделать обоснованные выводы. Среди стафилококков устойчивость к ХГ была распространена на уровне 45,0% (95%ДИ 22,8 – 67,2) у </a:t>
            </a:r>
            <a:r>
              <a:rPr lang="en-US" dirty="0" smtClean="0"/>
              <a:t>S</a:t>
            </a:r>
            <a:r>
              <a:rPr lang="ru-RU" dirty="0" smtClean="0"/>
              <a:t>.</a:t>
            </a:r>
            <a:r>
              <a:rPr lang="en-US" dirty="0" err="1" smtClean="0"/>
              <a:t>aureus</a:t>
            </a:r>
            <a:r>
              <a:rPr lang="ru-RU" dirty="0" smtClean="0"/>
              <a:t> и 35,0% (95%ДИ 13,7 – 56,3) у  </a:t>
            </a:r>
            <a:r>
              <a:rPr lang="en-US" dirty="0" smtClean="0"/>
              <a:t>S</a:t>
            </a:r>
            <a:r>
              <a:rPr lang="ru-RU" dirty="0" smtClean="0"/>
              <a:t>.</a:t>
            </a:r>
            <a:r>
              <a:rPr lang="en-US" dirty="0" err="1" smtClean="0"/>
              <a:t>epidermidis</a:t>
            </a:r>
            <a:r>
              <a:rPr lang="ru-RU" dirty="0" smtClean="0"/>
              <a:t>. </a:t>
            </a:r>
          </a:p>
          <a:p>
            <a:pPr>
              <a:spcBef>
                <a:spcPct val="0"/>
              </a:spcBef>
            </a:pPr>
            <a:endParaRPr lang="ru-RU" dirty="0" smtClean="0"/>
          </a:p>
        </p:txBody>
      </p:sp>
      <p:sp>
        <p:nvSpPr>
          <p:cNvPr id="491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46AC57-8111-40B3-9D38-FD62FD3ADEE0}" type="slidenum">
              <a:rPr lang="ru-RU"/>
              <a:pPr fontAlgn="base">
                <a:spcBef>
                  <a:spcPct val="0"/>
                </a:spcBef>
                <a:spcAft>
                  <a:spcPct val="0"/>
                </a:spcAft>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Образ слайда 1"/>
          <p:cNvSpPr>
            <a:spLocks noGrp="1" noRot="1" noChangeAspect="1"/>
          </p:cNvSpPr>
          <p:nvPr>
            <p:ph type="sldImg"/>
          </p:nvPr>
        </p:nvSpPr>
        <p:spPr bwMode="auto">
          <a:noFill/>
          <a:ln>
            <a:solidFill>
              <a:srgbClr val="000000"/>
            </a:solidFill>
            <a:miter lim="800000"/>
            <a:headEnd/>
            <a:tailEnd/>
          </a:ln>
        </p:spPr>
      </p:sp>
      <p:sp>
        <p:nvSpPr>
          <p:cNvPr id="5120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dirty="0" smtClean="0"/>
              <a:t>Структура микроорганизмов, устойчивых к ХГ при проведении выборочных исследований резистентности по данным </a:t>
            </a:r>
            <a:r>
              <a:rPr lang="ru-RU" b="1" dirty="0" smtClean="0"/>
              <a:t>Центра мониторинга НИИ ПМ </a:t>
            </a:r>
            <a:r>
              <a:rPr lang="ru-RU" b="1" dirty="0" err="1" smtClean="0"/>
              <a:t>НижГМА</a:t>
            </a:r>
            <a:endParaRPr lang="ru-RU" dirty="0" smtClean="0"/>
          </a:p>
        </p:txBody>
      </p:sp>
      <p:sp>
        <p:nvSpPr>
          <p:cNvPr id="512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23FFA4-CC12-42E1-9F56-7F2AB48617C8}" type="slidenum">
              <a:rPr lang="ru-RU"/>
              <a:pPr fontAlgn="base">
                <a:spcBef>
                  <a:spcPct val="0"/>
                </a:spcBef>
                <a:spcAft>
                  <a:spcPct val="0"/>
                </a:spcAft>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Проводимый нами МУ</a:t>
            </a:r>
            <a:r>
              <a:rPr lang="ru-RU" sz="1200" baseline="0" dirty="0" smtClean="0"/>
              <a:t> м/о к АМП имеет комплексный подход. Он включает изучение устойчивости  к АБ, ДС, АС, Б/фагам. Имеет информационно техническую поддержку -</a:t>
            </a:r>
            <a:r>
              <a:rPr lang="ru-RU" sz="1200" dirty="0" smtClean="0"/>
              <a:t>База данных </a:t>
            </a:r>
            <a:r>
              <a:rPr lang="en-US" sz="1400" dirty="0" smtClean="0"/>
              <a:t>WHONET</a:t>
            </a:r>
            <a:r>
              <a:rPr lang="ru-RU" sz="1400" dirty="0" smtClean="0"/>
              <a:t> - </a:t>
            </a:r>
            <a:r>
              <a:rPr lang="ru-RU" sz="1200" dirty="0" smtClean="0"/>
              <a:t>компьютерная система надзора за антибиотикорезистентностью бактерий: нашими</a:t>
            </a:r>
            <a:r>
              <a:rPr lang="ru-RU" sz="1200" baseline="0" dirty="0" smtClean="0"/>
              <a:t> сотрудниками осуществляется</a:t>
            </a:r>
            <a:r>
              <a:rPr lang="ru-RU" sz="1200" dirty="0" smtClean="0"/>
              <a:t> установка, обучение и консультативная помощь. В настоящее время в 15 МО созданы базы данных</a:t>
            </a:r>
            <a:r>
              <a:rPr lang="en-US" sz="1200" dirty="0" smtClean="0"/>
              <a:t> WHONET</a:t>
            </a:r>
            <a:r>
              <a:rPr lang="ru-RU" sz="1200" dirty="0" smtClean="0"/>
              <a:t>.  Проводятся школы госпитальных эпидемиологов.</a:t>
            </a:r>
          </a:p>
          <a:p>
            <a:endParaRPr lang="ru-RU" altLang="ru-RU" dirty="0" smtClean="0">
              <a:ea typeface="宋体" pitchFamily="2" charset="-122"/>
            </a:endParaRPr>
          </a:p>
        </p:txBody>
      </p:sp>
      <p:sp>
        <p:nvSpPr>
          <p:cNvPr id="23555" name="Slide Image Placeholder 4"/>
          <p:cNvSpPr>
            <a:spLocks noGrp="1" noRot="1" noChangeAspect="1" noTextEdit="1"/>
          </p:cNvSpPr>
          <p:nvPr>
            <p:ph type="sldImg"/>
          </p:nvPr>
        </p:nvSpPr>
        <p:spPr bwMode="auto">
          <a:xfrm>
            <a:off x="384175" y="500063"/>
            <a:ext cx="3417888" cy="2563812"/>
          </a:xfrm>
          <a:noFill/>
          <a:ln>
            <a:solidFill>
              <a:srgbClr val="000000"/>
            </a:solidFill>
            <a:miter lim="800000"/>
            <a:headEnd/>
            <a:tailEnd/>
          </a:ln>
        </p:spPr>
      </p:sp>
    </p:spTree>
    <p:extLst>
      <p:ext uri="{BB962C8B-B14F-4D97-AF65-F5344CB8AC3E}">
        <p14:creationId xmlns:p14="http://schemas.microsoft.com/office/powerpoint/2010/main" val="3330447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dirty="0" smtClean="0"/>
              <a:t>Представлены результаты …..регионального микробиологического мониторинга </a:t>
            </a:r>
            <a:r>
              <a:rPr lang="ru-RU" dirty="0" err="1" smtClean="0"/>
              <a:t>фагорезистентности</a:t>
            </a:r>
            <a:r>
              <a:rPr lang="ru-RU" dirty="0" smtClean="0"/>
              <a:t> стафилококков, циркулирующих в медицинских организациях Нижегородской области, и сравнительная оценка данных о </a:t>
            </a:r>
            <a:r>
              <a:rPr lang="ru-RU" dirty="0" err="1" smtClean="0"/>
              <a:t>фагорезистентности</a:t>
            </a:r>
            <a:r>
              <a:rPr lang="ru-RU" dirty="0" smtClean="0"/>
              <a:t> за период 2009–2011 и 2015–2016 гг. с определением эффективности мер по оптимизации применения препаратов лечебно-профилактических бактериофагов (на примере стафилококкового бактериофага). Объем исследований: 2015–2016 гг. – 189 культур </a:t>
            </a:r>
            <a:r>
              <a:rPr lang="ru-RU" dirty="0" err="1" smtClean="0"/>
              <a:t>Staphylococcus</a:t>
            </a:r>
            <a:r>
              <a:rPr lang="ru-RU" dirty="0" smtClean="0"/>
              <a:t> </a:t>
            </a:r>
            <a:r>
              <a:rPr lang="ru-RU" dirty="0" err="1" smtClean="0"/>
              <a:t>spp</a:t>
            </a:r>
            <a:r>
              <a:rPr lang="ru-RU" dirty="0" smtClean="0"/>
              <a:t>., выделенных из клинического материала пациентов с инфекциями из 15 медицинских организаций, всего 1540 исследований; 2009–2011 гг. – 289 культур </a:t>
            </a:r>
            <a:r>
              <a:rPr lang="ru-RU" dirty="0" err="1" smtClean="0"/>
              <a:t>Staphylococcus</a:t>
            </a:r>
            <a:r>
              <a:rPr lang="ru-RU" dirty="0" smtClean="0"/>
              <a:t> </a:t>
            </a:r>
            <a:r>
              <a:rPr lang="ru-RU" dirty="0" err="1" smtClean="0"/>
              <a:t>spp</a:t>
            </a:r>
            <a:r>
              <a:rPr lang="ru-RU" dirty="0" smtClean="0"/>
              <a:t>., всего 1200 исследований. Методом «стерильного пятна» была оценена чувствительность стафилококков к коммерческим препаратам бактериофагов, содержащим стафилококковый компонент. Распространенность фагорезистентных штаммов в 2015–2016 гг. составила 21,3% [95% ДИ 15,3–27,3]. Установлено снижение распространенности </a:t>
            </a:r>
            <a:r>
              <a:rPr lang="ru-RU" dirty="0" err="1" smtClean="0"/>
              <a:t>фагорезистентности</a:t>
            </a:r>
            <a:r>
              <a:rPr lang="ru-RU" dirty="0" smtClean="0"/>
              <a:t> среди стафилококков в 2–3 раза по разным видам в сравнении с 2009–2011 гг. Включение определения </a:t>
            </a:r>
            <a:r>
              <a:rPr lang="ru-RU" dirty="0" err="1" smtClean="0"/>
              <a:t>фагорезистентности</a:t>
            </a:r>
            <a:r>
              <a:rPr lang="ru-RU" dirty="0" smtClean="0"/>
              <a:t> в региональный микро- биологический мониторинг позволяет проводить своевременную актуализацию коммерческих препаратов бактериофагов, не дожидаясь критического распространения устойчивости к ним. </a:t>
            </a:r>
            <a:r>
              <a:rPr lang="ru-RU" sz="800" baseline="0" dirty="0" smtClean="0"/>
              <a:t>(На основании полученных региональных данных о ши- </a:t>
            </a:r>
            <a:r>
              <a:rPr lang="ru-RU" sz="800" baseline="0" dirty="0" err="1" smtClean="0"/>
              <a:t>рокой</a:t>
            </a:r>
            <a:r>
              <a:rPr lang="ru-RU" sz="800" baseline="0" dirty="0" smtClean="0"/>
              <a:t> распространенности устойчивости стафилококков к применяемым в 2009–2011 гг. коммерческим препаратам бактериофагов были предприняты следующие меры: включение определения чувствительности к </a:t>
            </a:r>
            <a:r>
              <a:rPr lang="ru-RU" sz="800" baseline="0" dirty="0" err="1" smtClean="0"/>
              <a:t>коммерче</a:t>
            </a:r>
            <a:r>
              <a:rPr lang="ru-RU" sz="800" baseline="0" dirty="0" smtClean="0"/>
              <a:t>- </a:t>
            </a:r>
            <a:r>
              <a:rPr lang="ru-RU" sz="800" baseline="0" dirty="0" err="1" smtClean="0"/>
              <a:t>ским</a:t>
            </a:r>
            <a:r>
              <a:rPr lang="ru-RU" sz="800" baseline="0" dirty="0" smtClean="0"/>
              <a:t> препаратам бактериофагов, применяемым в меди- </a:t>
            </a:r>
            <a:r>
              <a:rPr lang="ru-RU" sz="800" baseline="0" dirty="0" err="1" smtClean="0"/>
              <a:t>цинских</a:t>
            </a:r>
            <a:r>
              <a:rPr lang="ru-RU" sz="800" baseline="0" dirty="0" smtClean="0"/>
              <a:t> организациях, в региональный мониторинг устойчивости наряду с другими антимикробными </a:t>
            </a:r>
            <a:r>
              <a:rPr lang="ru-RU" sz="800" baseline="0" dirty="0" err="1" smtClean="0"/>
              <a:t>препа</a:t>
            </a:r>
            <a:r>
              <a:rPr lang="ru-RU" sz="800" baseline="0" dirty="0" smtClean="0"/>
              <a:t>- </a:t>
            </a:r>
            <a:r>
              <a:rPr lang="ru-RU" sz="800" baseline="0" dirty="0" err="1" smtClean="0"/>
              <a:t>ратами</a:t>
            </a:r>
            <a:r>
              <a:rPr lang="ru-RU" sz="800" baseline="0" dirty="0" smtClean="0"/>
              <a:t>, передача всех выделенных культур, включая устойчивые, на предприятие-изготовитель коммерческих препаратов бактериофагов, передача культуры S. </a:t>
            </a:r>
            <a:r>
              <a:rPr lang="ru-RU" sz="800" baseline="0" dirty="0" err="1" smtClean="0"/>
              <a:t>epidermidis</a:t>
            </a:r>
            <a:r>
              <a:rPr lang="ru-RU" sz="800" baseline="0" dirty="0" smtClean="0"/>
              <a:t> и выделенного из нее бактериофага для включения в коммерческий препарат стафилококкового бактериофага с целью повышения его активности в </a:t>
            </a:r>
            <a:r>
              <a:rPr lang="ru-RU" sz="800" baseline="0" dirty="0" err="1" smtClean="0"/>
              <a:t>отно</a:t>
            </a:r>
            <a:r>
              <a:rPr lang="ru-RU" sz="800" baseline="0" dirty="0" smtClean="0"/>
              <a:t>- </a:t>
            </a:r>
            <a:r>
              <a:rPr lang="ru-RU" sz="800" baseline="0" dirty="0" err="1" smtClean="0"/>
              <a:t>шении</a:t>
            </a:r>
            <a:r>
              <a:rPr lang="ru-RU" sz="800" baseline="0" dirty="0" smtClean="0"/>
              <a:t> КОС, а также организация регулярного </a:t>
            </a:r>
            <a:r>
              <a:rPr lang="ru-RU" sz="800" baseline="0" dirty="0" err="1" smtClean="0"/>
              <a:t>поступле</a:t>
            </a:r>
            <a:r>
              <a:rPr lang="ru-RU" sz="800" baseline="0" dirty="0" smtClean="0"/>
              <a:t>- </a:t>
            </a:r>
            <a:r>
              <a:rPr lang="ru-RU" sz="800" baseline="0" dirty="0" err="1" smtClean="0"/>
              <a:t>ния</a:t>
            </a:r>
            <a:r>
              <a:rPr lang="ru-RU" sz="800" baseline="0" dirty="0" smtClean="0"/>
              <a:t> культур микроорганизмов, выделенных в ходе </a:t>
            </a:r>
            <a:r>
              <a:rPr lang="ru-RU" sz="800" baseline="0" dirty="0" err="1" smtClean="0"/>
              <a:t>регио</a:t>
            </a:r>
            <a:r>
              <a:rPr lang="ru-RU" sz="800" baseline="0" dirty="0" smtClean="0"/>
              <a:t>- </a:t>
            </a:r>
            <a:r>
              <a:rPr lang="ru-RU" sz="800" baseline="0" dirty="0" err="1" smtClean="0"/>
              <a:t>нального</a:t>
            </a:r>
            <a:r>
              <a:rPr lang="ru-RU" sz="800" baseline="0" dirty="0" smtClean="0"/>
              <a:t> мониторинга, на предприятие-изготовитель бактериофагов для своевременного обновления их состава)</a:t>
            </a:r>
            <a:endParaRPr lang="ru-RU" sz="800" baseline="0" dirty="0"/>
          </a:p>
        </p:txBody>
      </p:sp>
      <p:sp>
        <p:nvSpPr>
          <p:cNvPr id="4" name="Номер слайда 3"/>
          <p:cNvSpPr>
            <a:spLocks noGrp="1"/>
          </p:cNvSpPr>
          <p:nvPr>
            <p:ph type="sldNum" sz="quarter" idx="10"/>
          </p:nvPr>
        </p:nvSpPr>
        <p:spPr/>
        <p:txBody>
          <a:bodyPr/>
          <a:lstStyle/>
          <a:p>
            <a:fld id="{18D038EF-F1B9-49DC-88C4-E4FC5CF9729D}" type="slidenum">
              <a:rPr lang="ru-RU" smtClean="0"/>
              <a:pPr/>
              <a:t>30</a:t>
            </a:fld>
            <a:endParaRPr lang="ru-RU"/>
          </a:p>
        </p:txBody>
      </p:sp>
    </p:spTree>
    <p:extLst>
      <p:ext uri="{BB962C8B-B14F-4D97-AF65-F5344CB8AC3E}">
        <p14:creationId xmlns:p14="http://schemas.microsoft.com/office/powerpoint/2010/main" val="502500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dirty="0" smtClean="0">
                <a:solidFill>
                  <a:schemeClr val="accent4">
                    <a:lumMod val="75000"/>
                  </a:schemeClr>
                </a:solidFill>
              </a:rPr>
              <a:t>Проведена сравнительная оценка результатов регионального микробиологического мониторинга </a:t>
            </a:r>
            <a:r>
              <a:rPr lang="ru-RU" b="0" dirty="0" err="1" smtClean="0">
                <a:solidFill>
                  <a:schemeClr val="accent4">
                    <a:lumMod val="75000"/>
                  </a:schemeClr>
                </a:solidFill>
              </a:rPr>
              <a:t>фагорезистентности</a:t>
            </a:r>
            <a:r>
              <a:rPr lang="ru-RU" b="0" dirty="0" smtClean="0">
                <a:solidFill>
                  <a:schemeClr val="accent4">
                    <a:lumMod val="75000"/>
                  </a:schemeClr>
                </a:solidFill>
              </a:rPr>
              <a:t> </a:t>
            </a:r>
            <a:r>
              <a:rPr lang="ru-RU" b="0" dirty="0" smtClean="0"/>
              <a:t/>
            </a:r>
            <a:br>
              <a:rPr lang="ru-RU" b="0" dirty="0" smtClean="0"/>
            </a:br>
            <a:r>
              <a:rPr lang="ru-RU" sz="1100" b="0" dirty="0" smtClean="0"/>
              <a:t>для оптимизации применения препаратов лечебно-профилактических бактериофагов . Установлено снижение распространенности </a:t>
            </a:r>
            <a:r>
              <a:rPr lang="ru-RU" sz="1100" b="0" dirty="0" err="1" smtClean="0"/>
              <a:t>фагорезистентности</a:t>
            </a:r>
            <a:r>
              <a:rPr lang="ru-RU" sz="1100" b="0" dirty="0" smtClean="0"/>
              <a:t> среди стафилококков в 2–3 раза  по сравнению с 2009-20011гг.</a:t>
            </a:r>
            <a:r>
              <a:rPr lang="ru-RU" sz="1200" b="0" baseline="0" dirty="0" smtClean="0"/>
              <a:t> </a:t>
            </a:r>
          </a:p>
          <a:p>
            <a:r>
              <a:rPr lang="ru-RU" sz="1200" baseline="0" dirty="0" smtClean="0"/>
              <a:t>На основании полученных региональных данных о широкой распространенности устойчивости стафилококков к применяемым в 2009–2011 гг. коммерческим препаратам бактериофагов были предприняты следующие меры: </a:t>
            </a:r>
          </a:p>
          <a:p>
            <a:r>
              <a:rPr lang="ru-RU" sz="1200" baseline="0" dirty="0" smtClean="0"/>
              <a:t>-включение определения чувствительности к бактериофагам</a:t>
            </a:r>
          </a:p>
          <a:p>
            <a:r>
              <a:rPr lang="ru-RU" sz="1200" baseline="0" dirty="0" smtClean="0"/>
              <a:t>-передача всех выделенных культур, включая устойчивые, на предприятие-изготовитель бактериофагов,</a:t>
            </a:r>
          </a:p>
          <a:p>
            <a:r>
              <a:rPr lang="ru-RU" sz="1200" baseline="0" dirty="0" smtClean="0"/>
              <a:t>-передача культуры S. </a:t>
            </a:r>
            <a:r>
              <a:rPr lang="ru-RU" sz="1200" baseline="0" dirty="0" err="1" smtClean="0"/>
              <a:t>epidermidis</a:t>
            </a:r>
            <a:r>
              <a:rPr lang="ru-RU" sz="1200" baseline="0" dirty="0" smtClean="0"/>
              <a:t> и выделенного из нее бактериофага для включения в коммерческий препарат стафилококкового бактериофага с целью повышения его активности в отношении КОС, а также организация регулярного поступления культур микроорганизмов, выделенных в ходе регионального мониторинга, на предприятие-изготовитель бактериофагов для своевременного обновления их состава.</a:t>
            </a:r>
          </a:p>
          <a:p>
            <a:r>
              <a:rPr lang="ru-RU" dirty="0" smtClean="0"/>
              <a:t>Включение определения </a:t>
            </a:r>
            <a:r>
              <a:rPr lang="ru-RU" dirty="0" err="1" smtClean="0"/>
              <a:t>фагорезистентности</a:t>
            </a:r>
            <a:r>
              <a:rPr lang="ru-RU" dirty="0" smtClean="0"/>
              <a:t> в региональный микро- биологический мониторинг позволяет проводить своевременную актуализацию коммерческих препаратов бактериофагов, не дожидаясь критического распространения устойчивости к ним.</a:t>
            </a:r>
            <a:endParaRPr lang="ru-RU" dirty="0"/>
          </a:p>
        </p:txBody>
      </p:sp>
      <p:sp>
        <p:nvSpPr>
          <p:cNvPr id="4" name="Номер слайда 3"/>
          <p:cNvSpPr>
            <a:spLocks noGrp="1"/>
          </p:cNvSpPr>
          <p:nvPr>
            <p:ph type="sldNum" sz="quarter" idx="10"/>
          </p:nvPr>
        </p:nvSpPr>
        <p:spPr/>
        <p:txBody>
          <a:bodyPr/>
          <a:lstStyle/>
          <a:p>
            <a:fld id="{18D038EF-F1B9-49DC-88C4-E4FC5CF9729D}" type="slidenum">
              <a:rPr lang="ru-RU" smtClean="0"/>
              <a:pPr/>
              <a:t>31</a:t>
            </a:fld>
            <a:endParaRPr lang="ru-RU"/>
          </a:p>
        </p:txBody>
      </p:sp>
    </p:spTree>
    <p:extLst>
      <p:ext uri="{BB962C8B-B14F-4D97-AF65-F5344CB8AC3E}">
        <p14:creationId xmlns:p14="http://schemas.microsoft.com/office/powerpoint/2010/main" val="3339781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8D038EF-F1B9-49DC-88C4-E4FC5CF9729D}" type="slidenum">
              <a:rPr lang="ru-RU" smtClean="0"/>
              <a:pPr/>
              <a:t>32</a:t>
            </a:fld>
            <a:endParaRPr lang="ru-RU"/>
          </a:p>
        </p:txBody>
      </p:sp>
    </p:spTree>
    <p:extLst>
      <p:ext uri="{BB962C8B-B14F-4D97-AF65-F5344CB8AC3E}">
        <p14:creationId xmlns:p14="http://schemas.microsoft.com/office/powerpoint/2010/main" val="5823480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8D038EF-F1B9-49DC-88C4-E4FC5CF9729D}" type="slidenum">
              <a:rPr lang="ru-RU" smtClean="0"/>
              <a:pPr/>
              <a:t>33</a:t>
            </a:fld>
            <a:endParaRPr lang="ru-RU"/>
          </a:p>
        </p:txBody>
      </p:sp>
    </p:spTree>
    <p:extLst>
      <p:ext uri="{BB962C8B-B14F-4D97-AF65-F5344CB8AC3E}">
        <p14:creationId xmlns:p14="http://schemas.microsoft.com/office/powerpoint/2010/main" val="1322436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Почему необходимо комплексное исследование устойчивости</a:t>
            </a:r>
            <a:r>
              <a:rPr lang="ru-RU" baseline="0" dirty="0" smtClean="0"/>
              <a:t> возбудителей ИСМП к АМП, т.к. единство целевого объекта……….</a:t>
            </a:r>
            <a:endParaRPr lang="ru-RU" dirty="0"/>
          </a:p>
        </p:txBody>
      </p:sp>
      <p:sp>
        <p:nvSpPr>
          <p:cNvPr id="4" name="Номер слайда 3"/>
          <p:cNvSpPr>
            <a:spLocks noGrp="1"/>
          </p:cNvSpPr>
          <p:nvPr>
            <p:ph type="sldNum" sz="quarter" idx="10"/>
          </p:nvPr>
        </p:nvSpPr>
        <p:spPr/>
        <p:txBody>
          <a:bodyPr/>
          <a:lstStyle/>
          <a:p>
            <a:fld id="{18D038EF-F1B9-49DC-88C4-E4FC5CF9729D}" type="slidenum">
              <a:rPr lang="ru-RU" smtClean="0"/>
              <a:pPr/>
              <a:t>4</a:t>
            </a:fld>
            <a:endParaRPr lang="ru-RU"/>
          </a:p>
        </p:txBody>
      </p:sp>
    </p:spTree>
    <p:extLst>
      <p:ext uri="{BB962C8B-B14F-4D97-AF65-F5344CB8AC3E}">
        <p14:creationId xmlns:p14="http://schemas.microsoft.com/office/powerpoint/2010/main" val="2207422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К-консервантов</a:t>
            </a:r>
            <a:endParaRPr lang="ru-RU" dirty="0"/>
          </a:p>
        </p:txBody>
      </p:sp>
      <p:sp>
        <p:nvSpPr>
          <p:cNvPr id="4" name="Номер слайда 3"/>
          <p:cNvSpPr>
            <a:spLocks noGrp="1"/>
          </p:cNvSpPr>
          <p:nvPr>
            <p:ph type="sldNum" sz="quarter" idx="10"/>
          </p:nvPr>
        </p:nvSpPr>
        <p:spPr/>
        <p:txBody>
          <a:bodyPr/>
          <a:lstStyle/>
          <a:p>
            <a:fld id="{18D038EF-F1B9-49DC-88C4-E4FC5CF9729D}" type="slidenum">
              <a:rPr lang="ru-RU" smtClean="0"/>
              <a:pPr/>
              <a:t>5</a:t>
            </a:fld>
            <a:endParaRPr lang="ru-RU"/>
          </a:p>
        </p:txBody>
      </p:sp>
    </p:spTree>
    <p:extLst>
      <p:ext uri="{BB962C8B-B14F-4D97-AF65-F5344CB8AC3E}">
        <p14:creationId xmlns:p14="http://schemas.microsoft.com/office/powerpoint/2010/main" val="263059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r>
              <a:rPr lang="ru-RU" altLang="ru-RU" dirty="0" smtClean="0">
                <a:ea typeface="宋体" pitchFamily="2" charset="-122"/>
              </a:rPr>
              <a:t>Насколько вариабельны механизмы устойчивости к АМП.</a:t>
            </a:r>
          </a:p>
        </p:txBody>
      </p:sp>
      <p:sp>
        <p:nvSpPr>
          <p:cNvPr id="31747" name="Slide Image Placeholder 4"/>
          <p:cNvSpPr>
            <a:spLocks noGrp="1" noRot="1" noChangeAspect="1" noTextEdi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1965287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Объектами исследования при МУ М/О к АМП в группе АБ являются:</a:t>
            </a:r>
            <a:endParaRPr lang="ru-RU" dirty="0"/>
          </a:p>
        </p:txBody>
      </p:sp>
      <p:sp>
        <p:nvSpPr>
          <p:cNvPr id="4" name="Номер слайда 3"/>
          <p:cNvSpPr>
            <a:spLocks noGrp="1"/>
          </p:cNvSpPr>
          <p:nvPr>
            <p:ph type="sldNum" sz="quarter" idx="10"/>
          </p:nvPr>
        </p:nvSpPr>
        <p:spPr/>
        <p:txBody>
          <a:bodyPr/>
          <a:lstStyle/>
          <a:p>
            <a:fld id="{18D038EF-F1B9-49DC-88C4-E4FC5CF9729D}" type="slidenum">
              <a:rPr lang="ru-RU" smtClean="0"/>
              <a:pPr/>
              <a:t>7</a:t>
            </a:fld>
            <a:endParaRPr lang="ru-RU"/>
          </a:p>
        </p:txBody>
      </p:sp>
    </p:spTree>
    <p:extLst>
      <p:ext uri="{BB962C8B-B14F-4D97-AF65-F5344CB8AC3E}">
        <p14:creationId xmlns:p14="http://schemas.microsoft.com/office/powerpoint/2010/main" val="875451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8D038EF-F1B9-49DC-88C4-E4FC5CF9729D}" type="slidenum">
              <a:rPr lang="ru-RU" smtClean="0"/>
              <a:pPr/>
              <a:t>8</a:t>
            </a:fld>
            <a:endParaRPr lang="ru-RU"/>
          </a:p>
        </p:txBody>
      </p:sp>
    </p:spTree>
    <p:extLst>
      <p:ext uri="{BB962C8B-B14F-4D97-AF65-F5344CB8AC3E}">
        <p14:creationId xmlns:p14="http://schemas.microsoft.com/office/powerpoint/2010/main" val="1657093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8D038EF-F1B9-49DC-88C4-E4FC5CF9729D}" type="slidenum">
              <a:rPr lang="ru-RU" smtClean="0"/>
              <a:pPr/>
              <a:t>9</a:t>
            </a:fld>
            <a:endParaRPr lang="ru-RU"/>
          </a:p>
        </p:txBody>
      </p:sp>
    </p:spTree>
    <p:extLst>
      <p:ext uri="{BB962C8B-B14F-4D97-AF65-F5344CB8AC3E}">
        <p14:creationId xmlns:p14="http://schemas.microsoft.com/office/powerpoint/2010/main" val="842985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endParaRPr lang="es-ES"/>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ES"/>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6C0EFBD-48B4-4501-AB24-821E7B516DA7}" type="slidenum">
              <a:rPr lang="es-ES" smtClean="0"/>
              <a:pPr/>
              <a:t>‹#›</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es-ES"/>
          </a:p>
        </p:txBody>
      </p:sp>
      <p:sp>
        <p:nvSpPr>
          <p:cNvPr id="5" name="Нижний колонтитул 4"/>
          <p:cNvSpPr>
            <a:spLocks noGrp="1"/>
          </p:cNvSpPr>
          <p:nvPr>
            <p:ph type="ftr" sz="quarter" idx="11"/>
          </p:nvPr>
        </p:nvSpPr>
        <p:spPr/>
        <p:txBody>
          <a:bodyPr/>
          <a:lstStyle>
            <a:extLst/>
          </a:lstStyle>
          <a:p>
            <a:endParaRPr lang="es-ES"/>
          </a:p>
        </p:txBody>
      </p:sp>
      <p:sp>
        <p:nvSpPr>
          <p:cNvPr id="6" name="Номер слайда 5"/>
          <p:cNvSpPr>
            <a:spLocks noGrp="1"/>
          </p:cNvSpPr>
          <p:nvPr>
            <p:ph type="sldNum" sz="quarter" idx="12"/>
          </p:nvPr>
        </p:nvSpPr>
        <p:spPr/>
        <p:txBody>
          <a:bodyPr/>
          <a:lstStyle>
            <a:extLst/>
          </a:lstStyle>
          <a:p>
            <a:fld id="{14825CB6-5486-4240-8B08-DBFDB98E5032}"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endParaRPr lang="es-ES"/>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es-ES"/>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C6E487BB-6898-4462-B7DC-87A10F5F7484}"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endParaRPr lang="es-ES"/>
          </a:p>
        </p:txBody>
      </p:sp>
      <p:sp>
        <p:nvSpPr>
          <p:cNvPr id="5" name="Нижний колонтитул 4"/>
          <p:cNvSpPr>
            <a:spLocks noGrp="1"/>
          </p:cNvSpPr>
          <p:nvPr>
            <p:ph type="ftr" sz="quarter" idx="11"/>
          </p:nvPr>
        </p:nvSpPr>
        <p:spPr/>
        <p:txBody>
          <a:bodyPr/>
          <a:lstStyle>
            <a:extLst/>
          </a:lstStyle>
          <a:p>
            <a:endParaRPr lang="es-ES"/>
          </a:p>
        </p:txBody>
      </p:sp>
      <p:sp>
        <p:nvSpPr>
          <p:cNvPr id="6" name="Номер слайда 5"/>
          <p:cNvSpPr>
            <a:spLocks noGrp="1"/>
          </p:cNvSpPr>
          <p:nvPr>
            <p:ph type="sldNum" sz="quarter" idx="12"/>
          </p:nvPr>
        </p:nvSpPr>
        <p:spPr/>
        <p:txBody>
          <a:bodyPr/>
          <a:lstStyle>
            <a:extLst/>
          </a:lstStyle>
          <a:p>
            <a:fld id="{CD23ECF0-7150-433B-B5DA-14E85F04623A}"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endParaRPr lang="es-ES"/>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ES"/>
          </a:p>
        </p:txBody>
      </p:sp>
      <p:sp>
        <p:nvSpPr>
          <p:cNvPr id="6" name="Номер слайда 5"/>
          <p:cNvSpPr>
            <a:spLocks noGrp="1"/>
          </p:cNvSpPr>
          <p:nvPr>
            <p:ph type="sldNum" sz="quarter" idx="12"/>
          </p:nvPr>
        </p:nvSpPr>
        <p:spPr>
          <a:xfrm>
            <a:off x="6733952" y="6555112"/>
            <a:ext cx="588336" cy="228600"/>
          </a:xfrm>
        </p:spPr>
        <p:txBody>
          <a:bodyPr/>
          <a:lstStyle>
            <a:extLst/>
          </a:lstStyle>
          <a:p>
            <a:fld id="{CD02D18A-CEF9-4D3B-8E17-17F07C6B7739}" type="slidenum">
              <a:rPr lang="es-ES" smtClean="0"/>
              <a:pPr/>
              <a:t>‹#›</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endParaRPr lang="es-ES"/>
          </a:p>
        </p:txBody>
      </p:sp>
      <p:sp>
        <p:nvSpPr>
          <p:cNvPr id="6" name="Нижний колонтитул 5"/>
          <p:cNvSpPr>
            <a:spLocks noGrp="1"/>
          </p:cNvSpPr>
          <p:nvPr>
            <p:ph type="ftr" sz="quarter" idx="11"/>
          </p:nvPr>
        </p:nvSpPr>
        <p:spPr/>
        <p:txBody>
          <a:bodyPr/>
          <a:lstStyle>
            <a:extLst/>
          </a:lstStyle>
          <a:p>
            <a:endParaRPr lang="es-ES"/>
          </a:p>
        </p:txBody>
      </p:sp>
      <p:sp>
        <p:nvSpPr>
          <p:cNvPr id="7" name="Номер слайда 6"/>
          <p:cNvSpPr>
            <a:spLocks noGrp="1"/>
          </p:cNvSpPr>
          <p:nvPr>
            <p:ph type="sldNum" sz="quarter" idx="12"/>
          </p:nvPr>
        </p:nvSpPr>
        <p:spPr/>
        <p:txBody>
          <a:bodyPr/>
          <a:lstStyle>
            <a:extLst/>
          </a:lstStyle>
          <a:p>
            <a:fld id="{0DCE2FF4-5CC9-4597-8719-0B0F7DE5BED1}"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endParaRPr lang="es-ES"/>
          </a:p>
        </p:txBody>
      </p:sp>
      <p:sp>
        <p:nvSpPr>
          <p:cNvPr id="8" name="Нижний колонтитул 7"/>
          <p:cNvSpPr>
            <a:spLocks noGrp="1"/>
          </p:cNvSpPr>
          <p:nvPr>
            <p:ph type="ftr" sz="quarter" idx="11"/>
          </p:nvPr>
        </p:nvSpPr>
        <p:spPr/>
        <p:txBody>
          <a:bodyPr/>
          <a:lstStyle>
            <a:extLst/>
          </a:lstStyle>
          <a:p>
            <a:endParaRPr lang="es-ES"/>
          </a:p>
        </p:txBody>
      </p:sp>
      <p:sp>
        <p:nvSpPr>
          <p:cNvPr id="9" name="Номер слайда 8"/>
          <p:cNvSpPr>
            <a:spLocks noGrp="1"/>
          </p:cNvSpPr>
          <p:nvPr>
            <p:ph type="sldNum" sz="quarter" idx="12"/>
          </p:nvPr>
        </p:nvSpPr>
        <p:spPr/>
        <p:txBody>
          <a:bodyPr/>
          <a:lstStyle>
            <a:extLst/>
          </a:lstStyle>
          <a:p>
            <a:fld id="{646C5FA4-4B39-4DCC-9440-D5AA946010C4}"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endParaRPr lang="es-ES"/>
          </a:p>
        </p:txBody>
      </p:sp>
      <p:sp>
        <p:nvSpPr>
          <p:cNvPr id="4" name="Нижний колонтитул 3"/>
          <p:cNvSpPr>
            <a:spLocks noGrp="1"/>
          </p:cNvSpPr>
          <p:nvPr>
            <p:ph type="ftr" sz="quarter" idx="11"/>
          </p:nvPr>
        </p:nvSpPr>
        <p:spPr/>
        <p:txBody>
          <a:bodyPr/>
          <a:lstStyle>
            <a:extLst/>
          </a:lstStyle>
          <a:p>
            <a:endParaRPr lang="es-ES"/>
          </a:p>
        </p:txBody>
      </p:sp>
      <p:sp>
        <p:nvSpPr>
          <p:cNvPr id="5" name="Номер слайда 4"/>
          <p:cNvSpPr>
            <a:spLocks noGrp="1"/>
          </p:cNvSpPr>
          <p:nvPr>
            <p:ph type="sldNum" sz="quarter" idx="12"/>
          </p:nvPr>
        </p:nvSpPr>
        <p:spPr/>
        <p:txBody>
          <a:bodyPr/>
          <a:lstStyle>
            <a:extLst/>
          </a:lstStyle>
          <a:p>
            <a:fld id="{26C2C5DC-37CC-4CF0-8011-18FE35CF8F0F}"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endParaRPr lang="es-ES"/>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es-ES"/>
          </a:p>
        </p:txBody>
      </p:sp>
      <p:sp>
        <p:nvSpPr>
          <p:cNvPr id="4" name="Номер слайда 3"/>
          <p:cNvSpPr>
            <a:spLocks noGrp="1"/>
          </p:cNvSpPr>
          <p:nvPr>
            <p:ph type="sldNum" sz="quarter" idx="12"/>
          </p:nvPr>
        </p:nvSpPr>
        <p:spPr/>
        <p:txBody>
          <a:bodyPr/>
          <a:lstStyle>
            <a:extLst/>
          </a:lstStyle>
          <a:p>
            <a:fld id="{4404F239-8B6C-4EFD-94BF-782FFF2DB690}"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endParaRPr lang="es-ES"/>
          </a:p>
        </p:txBody>
      </p:sp>
      <p:sp>
        <p:nvSpPr>
          <p:cNvPr id="6" name="Нижний колонтитул 5"/>
          <p:cNvSpPr>
            <a:spLocks noGrp="1"/>
          </p:cNvSpPr>
          <p:nvPr>
            <p:ph type="ftr" sz="quarter" idx="11"/>
          </p:nvPr>
        </p:nvSpPr>
        <p:spPr/>
        <p:txBody>
          <a:bodyPr/>
          <a:lstStyle>
            <a:extLst/>
          </a:lstStyle>
          <a:p>
            <a:endParaRPr lang="es-ES"/>
          </a:p>
        </p:txBody>
      </p:sp>
      <p:sp>
        <p:nvSpPr>
          <p:cNvPr id="7" name="Номер слайда 6"/>
          <p:cNvSpPr>
            <a:spLocks noGrp="1"/>
          </p:cNvSpPr>
          <p:nvPr>
            <p:ph type="sldNum" sz="quarter" idx="12"/>
          </p:nvPr>
        </p:nvSpPr>
        <p:spPr/>
        <p:txBody>
          <a:bodyPr/>
          <a:lstStyle>
            <a:extLst/>
          </a:lstStyle>
          <a:p>
            <a:fld id="{3F2BA7BB-6631-4DD7-BFBA-EF02A4D81CFF}"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endParaRPr lang="es-ES"/>
          </a:p>
        </p:txBody>
      </p:sp>
      <p:sp>
        <p:nvSpPr>
          <p:cNvPr id="6" name="Нижний колонтитул 5"/>
          <p:cNvSpPr>
            <a:spLocks noGrp="1"/>
          </p:cNvSpPr>
          <p:nvPr>
            <p:ph type="ftr" sz="quarter" idx="11"/>
          </p:nvPr>
        </p:nvSpPr>
        <p:spPr/>
        <p:txBody>
          <a:bodyPr/>
          <a:lstStyle>
            <a:extLst/>
          </a:lstStyle>
          <a:p>
            <a:endParaRPr lang="es-ES"/>
          </a:p>
        </p:txBody>
      </p:sp>
      <p:sp>
        <p:nvSpPr>
          <p:cNvPr id="7" name="Номер слайда 6"/>
          <p:cNvSpPr>
            <a:spLocks noGrp="1"/>
          </p:cNvSpPr>
          <p:nvPr>
            <p:ph type="sldNum" sz="quarter" idx="12"/>
          </p:nvPr>
        </p:nvSpPr>
        <p:spPr/>
        <p:txBody>
          <a:bodyPr/>
          <a:lstStyle>
            <a:extLst/>
          </a:lstStyle>
          <a:p>
            <a:fld id="{92B2A6FB-6E5E-42CF-AD77-9BC86C13D702}" type="slidenum">
              <a:rPr lang="es-ES" smtClean="0"/>
              <a:pPr/>
              <a:t>‹#›</a:t>
            </a:fld>
            <a:endParaRPr lang="es-ES"/>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endParaRPr lang="es-ES"/>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ES"/>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225C47C-6666-487B-B3BD-A5612E28414D}"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20.png"/><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323528" y="4221088"/>
            <a:ext cx="7709792" cy="2448272"/>
          </a:xfrm>
        </p:spPr>
        <p:txBody>
          <a:bodyPr>
            <a:noAutofit/>
          </a:bodyPr>
          <a:lstStyle/>
          <a:p>
            <a:r>
              <a:rPr lang="ru-RU" sz="1200" dirty="0" smtClean="0">
                <a:solidFill>
                  <a:schemeClr val="accent4">
                    <a:lumMod val="75000"/>
                  </a:schemeClr>
                </a:solidFill>
                <a:latin typeface="Arial" pitchFamily="34" charset="0"/>
                <a:cs typeface="Arial" pitchFamily="34" charset="0"/>
              </a:rPr>
              <a:t>	</a:t>
            </a:r>
            <a:r>
              <a:rPr lang="ru-RU" sz="1200" dirty="0" err="1" smtClean="0">
                <a:solidFill>
                  <a:schemeClr val="bg2">
                    <a:lumMod val="25000"/>
                  </a:schemeClr>
                </a:solidFill>
                <a:latin typeface="Arial" pitchFamily="34" charset="0"/>
                <a:cs typeface="Arial" pitchFamily="34" charset="0"/>
              </a:rPr>
              <a:t>Ковалишена</a:t>
            </a:r>
            <a:r>
              <a:rPr lang="ru-RU" sz="1200" dirty="0" smtClean="0">
                <a:solidFill>
                  <a:schemeClr val="bg2">
                    <a:lumMod val="25000"/>
                  </a:schemeClr>
                </a:solidFill>
                <a:latin typeface="Arial" pitchFamily="34" charset="0"/>
                <a:cs typeface="Arial" pitchFamily="34" charset="0"/>
              </a:rPr>
              <a:t> Ольга Васильевна</a:t>
            </a:r>
            <a:r>
              <a:rPr lang="ru-RU" sz="1200" b="0" dirty="0" smtClean="0">
                <a:solidFill>
                  <a:schemeClr val="bg2">
                    <a:lumMod val="25000"/>
                  </a:schemeClr>
                </a:solidFill>
                <a:latin typeface="Arial" pitchFamily="34" charset="0"/>
                <a:cs typeface="Arial" pitchFamily="34" charset="0"/>
              </a:rPr>
              <a:t>, </a:t>
            </a:r>
            <a:br>
              <a:rPr lang="ru-RU" sz="1200" b="0" dirty="0" smtClean="0">
                <a:solidFill>
                  <a:schemeClr val="bg2">
                    <a:lumMod val="25000"/>
                  </a:schemeClr>
                </a:solidFill>
                <a:latin typeface="Arial" pitchFamily="34" charset="0"/>
                <a:cs typeface="Arial" pitchFamily="34" charset="0"/>
              </a:rPr>
            </a:br>
            <a:r>
              <a:rPr lang="ru-RU" sz="1200" b="0" dirty="0" smtClean="0">
                <a:solidFill>
                  <a:schemeClr val="bg2">
                    <a:lumMod val="25000"/>
                  </a:schemeClr>
                </a:solidFill>
                <a:latin typeface="Arial" pitchFamily="34" charset="0"/>
                <a:cs typeface="Arial" pitchFamily="34" charset="0"/>
              </a:rPr>
              <a:t>		д.м.н., профессор, заведующий кафедры эпидемиологии </a:t>
            </a:r>
            <a:r>
              <a:rPr lang="ru-RU" sz="1200" b="0" dirty="0" err="1" smtClean="0">
                <a:solidFill>
                  <a:schemeClr val="bg2">
                    <a:lumMod val="25000"/>
                  </a:schemeClr>
                </a:solidFill>
                <a:latin typeface="Arial" pitchFamily="34" charset="0"/>
                <a:cs typeface="Arial" pitchFamily="34" charset="0"/>
              </a:rPr>
              <a:t>НижГМА</a:t>
            </a:r>
            <a:r>
              <a:rPr lang="ru-RU" sz="1200" b="0" dirty="0" smtClean="0">
                <a:solidFill>
                  <a:schemeClr val="bg2">
                    <a:lumMod val="25000"/>
                  </a:schemeClr>
                </a:solidFill>
                <a:latin typeface="Arial" pitchFamily="34" charset="0"/>
                <a:cs typeface="Arial" pitchFamily="34" charset="0"/>
              </a:rPr>
              <a:t>, </a:t>
            </a:r>
            <a:br>
              <a:rPr lang="ru-RU" sz="1200" b="0" dirty="0" smtClean="0">
                <a:solidFill>
                  <a:schemeClr val="bg2">
                    <a:lumMod val="25000"/>
                  </a:schemeClr>
                </a:solidFill>
                <a:latin typeface="Arial" pitchFamily="34" charset="0"/>
                <a:cs typeface="Arial" pitchFamily="34" charset="0"/>
              </a:rPr>
            </a:br>
            <a:r>
              <a:rPr lang="ru-RU" sz="1200" b="0" dirty="0">
                <a:solidFill>
                  <a:schemeClr val="bg2">
                    <a:lumMod val="25000"/>
                  </a:schemeClr>
                </a:solidFill>
                <a:latin typeface="Arial" pitchFamily="34" charset="0"/>
                <a:cs typeface="Arial" pitchFamily="34" charset="0"/>
              </a:rPr>
              <a:t>	</a:t>
            </a:r>
            <a:r>
              <a:rPr lang="ru-RU" sz="1200" b="0" dirty="0" smtClean="0">
                <a:solidFill>
                  <a:schemeClr val="bg2">
                    <a:lumMod val="25000"/>
                  </a:schemeClr>
                </a:solidFill>
                <a:latin typeface="Arial" pitchFamily="34" charset="0"/>
                <a:cs typeface="Arial" pitchFamily="34" charset="0"/>
              </a:rPr>
              <a:t>	зам. директора </a:t>
            </a:r>
            <a:r>
              <a:rPr lang="ru-RU" sz="1200" b="0" dirty="0">
                <a:solidFill>
                  <a:schemeClr val="bg2">
                    <a:lumMod val="25000"/>
                  </a:schemeClr>
                </a:solidFill>
                <a:latin typeface="Arial" pitchFamily="34" charset="0"/>
                <a:cs typeface="Arial" pitchFamily="34" charset="0"/>
              </a:rPr>
              <a:t>по науке НИИ профилактической медицины</a:t>
            </a:r>
            <a:r>
              <a:rPr lang="ru-RU" sz="1200" b="0" dirty="0" smtClean="0">
                <a:solidFill>
                  <a:schemeClr val="bg2">
                    <a:lumMod val="25000"/>
                  </a:schemeClr>
                </a:solidFill>
                <a:latin typeface="Arial" pitchFamily="34" charset="0"/>
                <a:cs typeface="Arial" pitchFamily="34" charset="0"/>
              </a:rPr>
              <a:t/>
            </a:r>
            <a:br>
              <a:rPr lang="ru-RU" sz="1200" b="0" dirty="0" smtClean="0">
                <a:solidFill>
                  <a:schemeClr val="bg2">
                    <a:lumMod val="25000"/>
                  </a:schemeClr>
                </a:solidFill>
                <a:latin typeface="Arial" pitchFamily="34" charset="0"/>
                <a:cs typeface="Arial" pitchFamily="34" charset="0"/>
              </a:rPr>
            </a:br>
            <a:r>
              <a:rPr lang="ru-RU" sz="1200" b="0" dirty="0" smtClean="0">
                <a:solidFill>
                  <a:schemeClr val="bg2">
                    <a:lumMod val="25000"/>
                  </a:schemeClr>
                </a:solidFill>
                <a:latin typeface="Arial" pitchFamily="34" charset="0"/>
                <a:cs typeface="Arial" pitchFamily="34" charset="0"/>
              </a:rPr>
              <a:t>	</a:t>
            </a:r>
            <a:r>
              <a:rPr lang="ru-RU" sz="1200" dirty="0" smtClean="0">
                <a:solidFill>
                  <a:schemeClr val="bg2">
                    <a:lumMod val="25000"/>
                  </a:schemeClr>
                </a:solidFill>
                <a:latin typeface="Arial" pitchFamily="34" charset="0"/>
                <a:cs typeface="Arial" pitchFamily="34" charset="0"/>
              </a:rPr>
              <a:t>Широкова Ирина Юрьевна</a:t>
            </a:r>
            <a:r>
              <a:rPr lang="ru-RU" sz="1200" b="0" dirty="0" smtClean="0">
                <a:solidFill>
                  <a:schemeClr val="bg2">
                    <a:lumMod val="25000"/>
                  </a:schemeClr>
                </a:solidFill>
                <a:latin typeface="Arial" pitchFamily="34" charset="0"/>
                <a:cs typeface="Arial" pitchFamily="34" charset="0"/>
              </a:rPr>
              <a:t>,</a:t>
            </a:r>
            <a:br>
              <a:rPr lang="ru-RU" sz="1200" b="0" dirty="0" smtClean="0">
                <a:solidFill>
                  <a:schemeClr val="bg2">
                    <a:lumMod val="25000"/>
                  </a:schemeClr>
                </a:solidFill>
                <a:latin typeface="Arial" pitchFamily="34" charset="0"/>
                <a:cs typeface="Arial" pitchFamily="34" charset="0"/>
              </a:rPr>
            </a:br>
            <a:r>
              <a:rPr lang="ru-RU" sz="1200" b="0" dirty="0">
                <a:solidFill>
                  <a:schemeClr val="bg2">
                    <a:lumMod val="25000"/>
                  </a:schemeClr>
                </a:solidFill>
                <a:latin typeface="Arial" pitchFamily="34" charset="0"/>
                <a:cs typeface="Arial" pitchFamily="34" charset="0"/>
              </a:rPr>
              <a:t>	</a:t>
            </a:r>
            <a:r>
              <a:rPr lang="ru-RU" sz="1200" b="0" dirty="0" smtClean="0">
                <a:solidFill>
                  <a:schemeClr val="bg2">
                    <a:lumMod val="25000"/>
                  </a:schemeClr>
                </a:solidFill>
                <a:latin typeface="Arial" pitchFamily="34" charset="0"/>
                <a:cs typeface="Arial" pitchFamily="34" charset="0"/>
              </a:rPr>
              <a:t>	к.м.н., </a:t>
            </a:r>
            <a:r>
              <a:rPr lang="ru-RU" sz="1200" b="0" dirty="0" err="1" smtClean="0">
                <a:solidFill>
                  <a:schemeClr val="bg2">
                    <a:lumMod val="25000"/>
                  </a:schemeClr>
                </a:solidFill>
                <a:latin typeface="Arial" pitchFamily="34" charset="0"/>
                <a:cs typeface="Arial" pitchFamily="34" charset="0"/>
              </a:rPr>
              <a:t>завеДуЮЩий</a:t>
            </a:r>
            <a:r>
              <a:rPr lang="ru-RU" sz="1200" b="0" dirty="0" smtClean="0">
                <a:solidFill>
                  <a:schemeClr val="bg2">
                    <a:lumMod val="25000"/>
                  </a:schemeClr>
                </a:solidFill>
                <a:latin typeface="Arial" pitchFamily="34" charset="0"/>
                <a:cs typeface="Arial" pitchFamily="34" charset="0"/>
              </a:rPr>
              <a:t> отелом лабораторных исследований </a:t>
            </a:r>
            <a:br>
              <a:rPr lang="ru-RU" sz="1200" b="0" dirty="0" smtClean="0">
                <a:solidFill>
                  <a:schemeClr val="bg2">
                    <a:lumMod val="25000"/>
                  </a:schemeClr>
                </a:solidFill>
                <a:latin typeface="Arial" pitchFamily="34" charset="0"/>
                <a:cs typeface="Arial" pitchFamily="34" charset="0"/>
              </a:rPr>
            </a:br>
            <a:r>
              <a:rPr lang="ru-RU" sz="1200" b="0" dirty="0">
                <a:solidFill>
                  <a:schemeClr val="bg2">
                    <a:lumMod val="25000"/>
                  </a:schemeClr>
                </a:solidFill>
                <a:latin typeface="Arial" pitchFamily="34" charset="0"/>
                <a:cs typeface="Arial" pitchFamily="34" charset="0"/>
              </a:rPr>
              <a:t>	</a:t>
            </a:r>
            <a:r>
              <a:rPr lang="ru-RU" sz="1200" b="0" dirty="0" smtClean="0">
                <a:solidFill>
                  <a:schemeClr val="bg2">
                    <a:lumMod val="25000"/>
                  </a:schemeClr>
                </a:solidFill>
                <a:latin typeface="Arial" pitchFamily="34" charset="0"/>
                <a:cs typeface="Arial" pitchFamily="34" charset="0"/>
              </a:rPr>
              <a:t>	НИИ </a:t>
            </a:r>
            <a:r>
              <a:rPr lang="ru-RU" sz="1200" b="0" dirty="0">
                <a:solidFill>
                  <a:schemeClr val="bg2">
                    <a:lumMod val="25000"/>
                  </a:schemeClr>
                </a:solidFill>
                <a:latin typeface="Arial" pitchFamily="34" charset="0"/>
                <a:cs typeface="Arial" pitchFamily="34" charset="0"/>
              </a:rPr>
              <a:t>профилактической медицины, </a:t>
            </a:r>
            <a:r>
              <a:rPr lang="ru-RU" sz="1200" b="0" dirty="0" smtClean="0">
                <a:solidFill>
                  <a:schemeClr val="bg2">
                    <a:lumMod val="25000"/>
                  </a:schemeClr>
                </a:solidFill>
                <a:latin typeface="Arial" pitchFamily="34" charset="0"/>
                <a:cs typeface="Arial" pitchFamily="34" charset="0"/>
              </a:rPr>
              <a:t>старший </a:t>
            </a:r>
            <a:br>
              <a:rPr lang="ru-RU" sz="1200" b="0" dirty="0" smtClean="0">
                <a:solidFill>
                  <a:schemeClr val="bg2">
                    <a:lumMod val="25000"/>
                  </a:schemeClr>
                </a:solidFill>
                <a:latin typeface="Arial" pitchFamily="34" charset="0"/>
                <a:cs typeface="Arial" pitchFamily="34" charset="0"/>
              </a:rPr>
            </a:br>
            <a:r>
              <a:rPr lang="ru-RU" sz="1200" b="0" dirty="0">
                <a:solidFill>
                  <a:schemeClr val="bg2">
                    <a:lumMod val="25000"/>
                  </a:schemeClr>
                </a:solidFill>
                <a:latin typeface="Arial" pitchFamily="34" charset="0"/>
                <a:cs typeface="Arial" pitchFamily="34" charset="0"/>
              </a:rPr>
              <a:t>	</a:t>
            </a:r>
            <a:r>
              <a:rPr lang="ru-RU" sz="1200" b="0" dirty="0" smtClean="0">
                <a:solidFill>
                  <a:schemeClr val="bg2">
                    <a:lumMod val="25000"/>
                  </a:schemeClr>
                </a:solidFill>
                <a:latin typeface="Arial" pitchFamily="34" charset="0"/>
                <a:cs typeface="Arial" pitchFamily="34" charset="0"/>
              </a:rPr>
              <a:t>	преподаватель кафедры эпидемиологии </a:t>
            </a:r>
            <a:r>
              <a:rPr lang="ru-RU" sz="1200" b="0" dirty="0" err="1" smtClean="0">
                <a:solidFill>
                  <a:schemeClr val="bg2">
                    <a:lumMod val="25000"/>
                  </a:schemeClr>
                </a:solidFill>
                <a:latin typeface="Arial" pitchFamily="34" charset="0"/>
                <a:cs typeface="Arial" pitchFamily="34" charset="0"/>
              </a:rPr>
              <a:t>НижГМА</a:t>
            </a:r>
            <a:r>
              <a:rPr lang="ru-RU" sz="1200" b="0" dirty="0" smtClean="0">
                <a:solidFill>
                  <a:schemeClr val="bg2">
                    <a:lumMod val="25000"/>
                  </a:schemeClr>
                </a:solidFill>
                <a:latin typeface="Arial" pitchFamily="34" charset="0"/>
                <a:cs typeface="Arial" pitchFamily="34" charset="0"/>
              </a:rPr>
              <a:t/>
            </a:r>
            <a:br>
              <a:rPr lang="ru-RU" sz="1200" b="0" dirty="0" smtClean="0">
                <a:solidFill>
                  <a:schemeClr val="bg2">
                    <a:lumMod val="25000"/>
                  </a:schemeClr>
                </a:solidFill>
                <a:latin typeface="Arial" pitchFamily="34" charset="0"/>
                <a:cs typeface="Arial" pitchFamily="34" charset="0"/>
              </a:rPr>
            </a:br>
            <a:r>
              <a:rPr lang="ru-RU" sz="1200" b="0" dirty="0" smtClean="0">
                <a:solidFill>
                  <a:schemeClr val="bg2">
                    <a:lumMod val="25000"/>
                  </a:schemeClr>
                </a:solidFill>
                <a:latin typeface="Arial" pitchFamily="34" charset="0"/>
                <a:cs typeface="Arial" pitchFamily="34" charset="0"/>
              </a:rPr>
              <a:t>	</a:t>
            </a:r>
            <a:r>
              <a:rPr lang="ru-RU" sz="1200" dirty="0" err="1" smtClean="0">
                <a:solidFill>
                  <a:schemeClr val="bg2">
                    <a:lumMod val="25000"/>
                  </a:schemeClr>
                </a:solidFill>
                <a:latin typeface="Arial" pitchFamily="34" charset="0"/>
                <a:cs typeface="Arial" pitchFamily="34" charset="0"/>
              </a:rPr>
              <a:t>Чанышева</a:t>
            </a:r>
            <a:r>
              <a:rPr lang="ru-RU" sz="1200" dirty="0" smtClean="0">
                <a:solidFill>
                  <a:schemeClr val="bg2">
                    <a:lumMod val="25000"/>
                  </a:schemeClr>
                </a:solidFill>
                <a:latin typeface="Arial" pitchFamily="34" charset="0"/>
                <a:cs typeface="Arial" pitchFamily="34" charset="0"/>
              </a:rPr>
              <a:t> Римма </a:t>
            </a:r>
            <a:r>
              <a:rPr lang="ru-RU" sz="1200" dirty="0" err="1" smtClean="0">
                <a:solidFill>
                  <a:schemeClr val="bg2">
                    <a:lumMod val="25000"/>
                  </a:schemeClr>
                </a:solidFill>
                <a:latin typeface="Arial" pitchFamily="34" charset="0"/>
                <a:cs typeface="Arial" pitchFamily="34" charset="0"/>
              </a:rPr>
              <a:t>Фанильевна</a:t>
            </a:r>
            <a:r>
              <a:rPr lang="ru-RU" sz="1200" dirty="0" smtClean="0">
                <a:solidFill>
                  <a:schemeClr val="bg2">
                    <a:lumMod val="25000"/>
                  </a:schemeClr>
                </a:solidFill>
                <a:latin typeface="Arial" pitchFamily="34" charset="0"/>
                <a:cs typeface="Arial" pitchFamily="34" charset="0"/>
              </a:rPr>
              <a:t>,</a:t>
            </a:r>
            <a:r>
              <a:rPr lang="ru-RU" sz="1200" b="0" dirty="0">
                <a:solidFill>
                  <a:schemeClr val="bg2">
                    <a:lumMod val="25000"/>
                  </a:schemeClr>
                </a:solidFill>
                <a:latin typeface="Arial" pitchFamily="34" charset="0"/>
                <a:cs typeface="Arial" pitchFamily="34" charset="0"/>
              </a:rPr>
              <a:t/>
            </a:r>
            <a:br>
              <a:rPr lang="ru-RU" sz="1200" b="0" dirty="0">
                <a:solidFill>
                  <a:schemeClr val="bg2">
                    <a:lumMod val="25000"/>
                  </a:schemeClr>
                </a:solidFill>
                <a:latin typeface="Arial" pitchFamily="34" charset="0"/>
                <a:cs typeface="Arial" pitchFamily="34" charset="0"/>
              </a:rPr>
            </a:br>
            <a:r>
              <a:rPr lang="ru-RU" sz="1200" b="0" dirty="0">
                <a:solidFill>
                  <a:schemeClr val="bg2">
                    <a:lumMod val="25000"/>
                  </a:schemeClr>
                </a:solidFill>
                <a:latin typeface="Arial" pitchFamily="34" charset="0"/>
                <a:cs typeface="Arial" pitchFamily="34" charset="0"/>
              </a:rPr>
              <a:t>	</a:t>
            </a:r>
            <a:r>
              <a:rPr lang="ru-RU" sz="1200" b="0" dirty="0" smtClean="0">
                <a:solidFill>
                  <a:schemeClr val="bg2">
                    <a:lumMod val="25000"/>
                  </a:schemeClr>
                </a:solidFill>
                <a:latin typeface="Arial" pitchFamily="34" charset="0"/>
                <a:cs typeface="Arial" pitchFamily="34" charset="0"/>
              </a:rPr>
              <a:t>	к.м.н</a:t>
            </a:r>
            <a:r>
              <a:rPr lang="ru-RU" sz="1200" b="0" dirty="0">
                <a:solidFill>
                  <a:schemeClr val="bg2">
                    <a:lumMod val="25000"/>
                  </a:schemeClr>
                </a:solidFill>
                <a:latin typeface="Arial" pitchFamily="34" charset="0"/>
                <a:cs typeface="Arial" pitchFamily="34" charset="0"/>
              </a:rPr>
              <a:t>., </a:t>
            </a:r>
            <a:r>
              <a:rPr lang="ru-RU" sz="1200" b="0" dirty="0" smtClean="0">
                <a:solidFill>
                  <a:schemeClr val="bg2">
                    <a:lumMod val="25000"/>
                  </a:schemeClr>
                </a:solidFill>
                <a:latin typeface="Arial" pitchFamily="34" charset="0"/>
                <a:cs typeface="Arial" pitchFamily="34" charset="0"/>
              </a:rPr>
              <a:t>старший преподаватель </a:t>
            </a:r>
            <a:r>
              <a:rPr lang="ru-RU" sz="1200" b="0" dirty="0">
                <a:solidFill>
                  <a:schemeClr val="bg2">
                    <a:lumMod val="25000"/>
                  </a:schemeClr>
                </a:solidFill>
                <a:latin typeface="Arial" pitchFamily="34" charset="0"/>
                <a:cs typeface="Arial" pitchFamily="34" charset="0"/>
              </a:rPr>
              <a:t>кафедры эпидемиологии </a:t>
            </a:r>
            <a:r>
              <a:rPr lang="ru-RU" sz="1200" b="0" dirty="0" err="1">
                <a:solidFill>
                  <a:schemeClr val="bg2">
                    <a:lumMod val="25000"/>
                  </a:schemeClr>
                </a:solidFill>
                <a:latin typeface="Arial" pitchFamily="34" charset="0"/>
                <a:cs typeface="Arial" pitchFamily="34" charset="0"/>
              </a:rPr>
              <a:t>НижГМА</a:t>
            </a:r>
            <a:endParaRPr lang="ru-RU" sz="1200" b="0" dirty="0">
              <a:solidFill>
                <a:schemeClr val="bg2">
                  <a:lumMod val="25000"/>
                </a:schemeClr>
              </a:solidFill>
              <a:latin typeface="Arial" pitchFamily="34" charset="0"/>
              <a:cs typeface="Arial" pitchFamily="34" charset="0"/>
            </a:endParaRPr>
          </a:p>
        </p:txBody>
      </p:sp>
      <p:grpSp>
        <p:nvGrpSpPr>
          <p:cNvPr id="6" name="Группа 5"/>
          <p:cNvGrpSpPr/>
          <p:nvPr/>
        </p:nvGrpSpPr>
        <p:grpSpPr>
          <a:xfrm>
            <a:off x="539552" y="1844824"/>
            <a:ext cx="8280920" cy="2592288"/>
            <a:chOff x="539552" y="2492896"/>
            <a:chExt cx="8280920" cy="1584176"/>
          </a:xfrm>
          <a:solidFill>
            <a:schemeClr val="accent3">
              <a:lumMod val="40000"/>
              <a:lumOff val="60000"/>
            </a:schemeClr>
          </a:solidFill>
        </p:grpSpPr>
        <p:sp>
          <p:nvSpPr>
            <p:cNvPr id="4" name="Скругленный прямоугольник 3"/>
            <p:cNvSpPr/>
            <p:nvPr/>
          </p:nvSpPr>
          <p:spPr>
            <a:xfrm>
              <a:off x="611560" y="2492896"/>
              <a:ext cx="8136904" cy="1584176"/>
            </a:xfrm>
            <a:prstGeom prst="roundRect">
              <a:avLst/>
            </a:prstGeom>
            <a:grpFill/>
            <a:ln w="31750" cmpd="sng">
              <a:gradFill flip="none" rotWithShape="1">
                <a:gsLst>
                  <a:gs pos="0">
                    <a:srgbClr val="D6B19C"/>
                  </a:gs>
                  <a:gs pos="30000">
                    <a:srgbClr val="D49E6C"/>
                  </a:gs>
                  <a:gs pos="70000">
                    <a:srgbClr val="A65528"/>
                  </a:gs>
                  <a:gs pos="100000">
                    <a:srgbClr val="663012"/>
                  </a:gs>
                </a:gsLst>
                <a:lin ang="135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700" dirty="0"/>
            </a:p>
          </p:txBody>
        </p:sp>
        <p:sp>
          <p:nvSpPr>
            <p:cNvPr id="5" name="Прямоугольник 4"/>
            <p:cNvSpPr/>
            <p:nvPr/>
          </p:nvSpPr>
          <p:spPr>
            <a:xfrm>
              <a:off x="539552" y="2614553"/>
              <a:ext cx="8280920" cy="492443"/>
            </a:xfrm>
            <a:prstGeom prst="rect">
              <a:avLst/>
            </a:prstGeom>
            <a:grpFill/>
          </p:spPr>
          <p:txBody>
            <a:bodyPr wrap="square">
              <a:spAutoFit/>
            </a:bodyPr>
            <a:lstStyle/>
            <a:p>
              <a:pPr algn="ctr"/>
              <a:endParaRPr lang="ru-RU" sz="2600" dirty="0"/>
            </a:p>
          </p:txBody>
        </p:sp>
      </p:grpSp>
      <p:pic>
        <p:nvPicPr>
          <p:cNvPr id="7" name="Picture 2"/>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0" y="0"/>
            <a:ext cx="1619250" cy="1468438"/>
          </a:xfrm>
          <a:prstGeom prst="rect">
            <a:avLst/>
          </a:prstGeom>
          <a:ln>
            <a:noFill/>
          </a:ln>
          <a:effectLst>
            <a:softEdge rad="112500"/>
          </a:effectLst>
        </p:spPr>
      </p:pic>
      <p:pic>
        <p:nvPicPr>
          <p:cNvPr id="8" name="Picture 5" descr="Эпидемиология">
            <a:hlinkClick r:id="" action="ppaction://hlinkshowjump?jump=nextslide"/>
          </p:cNvPr>
          <p:cNvPicPr>
            <a:picLocks noChangeAspect="1" noChangeArrowheads="1"/>
          </p:cNvPicPr>
          <p:nvPr/>
        </p:nvPicPr>
        <p:blipFill>
          <a:blip r:embed="rId4" cstate="print"/>
          <a:srcRect/>
          <a:stretch>
            <a:fillRect/>
          </a:stretch>
        </p:blipFill>
        <p:spPr bwMode="auto">
          <a:xfrm>
            <a:off x="8033320" y="5831854"/>
            <a:ext cx="1219200" cy="1125538"/>
          </a:xfrm>
          <a:prstGeom prst="rect">
            <a:avLst/>
          </a:prstGeom>
          <a:ln>
            <a:noFill/>
          </a:ln>
          <a:effectLst>
            <a:softEdge rad="112500"/>
          </a:effectLst>
        </p:spPr>
      </p:pic>
      <p:sp>
        <p:nvSpPr>
          <p:cNvPr id="2" name="TextBox 1"/>
          <p:cNvSpPr txBox="1"/>
          <p:nvPr/>
        </p:nvSpPr>
        <p:spPr>
          <a:xfrm>
            <a:off x="1762949" y="382607"/>
            <a:ext cx="6698244" cy="369332"/>
          </a:xfrm>
          <a:prstGeom prst="rect">
            <a:avLst/>
          </a:prstGeom>
          <a:noFill/>
        </p:spPr>
        <p:txBody>
          <a:bodyPr wrap="none" rtlCol="0">
            <a:spAutoFit/>
          </a:bodyPr>
          <a:lstStyle/>
          <a:p>
            <a:r>
              <a:rPr lang="ru-RU" b="1" dirty="0" smtClean="0">
                <a:solidFill>
                  <a:schemeClr val="bg2">
                    <a:lumMod val="25000"/>
                  </a:schemeClr>
                </a:solidFill>
              </a:rPr>
              <a:t>Нижегородская государственная медицинская академия</a:t>
            </a:r>
            <a:endParaRPr lang="ru-RU" b="1" dirty="0">
              <a:solidFill>
                <a:schemeClr val="bg2">
                  <a:lumMod val="25000"/>
                </a:schemeClr>
              </a:solidFill>
            </a:endParaRPr>
          </a:p>
        </p:txBody>
      </p:sp>
      <p:sp>
        <p:nvSpPr>
          <p:cNvPr id="9" name="Прямоугольник 8"/>
          <p:cNvSpPr/>
          <p:nvPr/>
        </p:nvSpPr>
        <p:spPr>
          <a:xfrm>
            <a:off x="710592" y="1940389"/>
            <a:ext cx="7938839" cy="2308324"/>
          </a:xfrm>
          <a:prstGeom prst="rect">
            <a:avLst/>
          </a:prstGeom>
        </p:spPr>
        <p:txBody>
          <a:bodyPr wrap="square">
            <a:spAutoFit/>
          </a:bodyPr>
          <a:lstStyle/>
          <a:p>
            <a:pPr algn="ctr"/>
            <a:r>
              <a:rPr lang="ru-RU" sz="3600" b="1" dirty="0">
                <a:solidFill>
                  <a:schemeClr val="bg2">
                    <a:lumMod val="25000"/>
                  </a:schemeClr>
                </a:solidFill>
              </a:rPr>
              <a:t>Устойчивость возбудителей ИСМП к </a:t>
            </a:r>
            <a:r>
              <a:rPr lang="ru-RU" sz="3600" b="1" dirty="0" smtClean="0">
                <a:solidFill>
                  <a:schemeClr val="bg2">
                    <a:lumMod val="25000"/>
                  </a:schemeClr>
                </a:solidFill>
              </a:rPr>
              <a:t>антимикробным препаратам</a:t>
            </a:r>
            <a:r>
              <a:rPr lang="ru-RU" sz="3600" b="1" dirty="0">
                <a:solidFill>
                  <a:schemeClr val="bg2">
                    <a:lumMod val="25000"/>
                  </a:schemeClr>
                </a:solidFill>
              </a:rPr>
              <a:t>: </a:t>
            </a:r>
            <a:r>
              <a:rPr lang="ru-RU" sz="3600" b="1" dirty="0" smtClean="0">
                <a:solidFill>
                  <a:schemeClr val="bg2">
                    <a:lumMod val="25000"/>
                  </a:schemeClr>
                </a:solidFill>
              </a:rPr>
              <a:t>комплексный подход</a:t>
            </a:r>
            <a:r>
              <a:rPr lang="ru-RU" sz="3600" b="1" dirty="0">
                <a:solidFill>
                  <a:schemeClr val="bg2">
                    <a:lumMod val="25000"/>
                  </a:schemeClr>
                </a:solidFill>
              </a:rPr>
              <a:t>, </a:t>
            </a:r>
            <a:r>
              <a:rPr lang="ru-RU" sz="3600" b="1" dirty="0" smtClean="0">
                <a:solidFill>
                  <a:schemeClr val="bg2">
                    <a:lumMod val="25000"/>
                  </a:schemeClr>
                </a:solidFill>
              </a:rPr>
              <a:t>региональный формат</a:t>
            </a:r>
            <a:endParaRPr lang="ru-RU" sz="3600" b="1" dirty="0">
              <a:solidFill>
                <a:schemeClr val="bg2">
                  <a:lumMod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312899771"/>
              </p:ext>
            </p:extLst>
          </p:nvPr>
        </p:nvGraphicFramePr>
        <p:xfrm>
          <a:off x="-533400" y="806152"/>
          <a:ext cx="7543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Группа 103"/>
          <p:cNvGrpSpPr>
            <a:grpSpLocks/>
          </p:cNvGrpSpPr>
          <p:nvPr/>
        </p:nvGrpSpPr>
        <p:grpSpPr bwMode="auto">
          <a:xfrm>
            <a:off x="1981200" y="0"/>
            <a:ext cx="6569075" cy="6858000"/>
            <a:chOff x="1981203" y="0"/>
            <a:chExt cx="6569255" cy="6858000"/>
          </a:xfrm>
        </p:grpSpPr>
        <p:graphicFrame>
          <p:nvGraphicFramePr>
            <p:cNvPr id="3" name="Схема 2"/>
            <p:cNvGraphicFramePr/>
            <p:nvPr/>
          </p:nvGraphicFramePr>
          <p:xfrm>
            <a:off x="1981203" y="1219200"/>
            <a:ext cx="6172200" cy="464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5" name="Группа 13"/>
            <p:cNvGrpSpPr/>
            <p:nvPr/>
          </p:nvGrpSpPr>
          <p:grpSpPr>
            <a:xfrm>
              <a:off x="6019800" y="0"/>
              <a:ext cx="1159058" cy="1159058"/>
              <a:chOff x="3555965" y="0"/>
              <a:chExt cx="1159058" cy="1159058"/>
            </a:xfrm>
            <a:solidFill>
              <a:schemeClr val="tx2"/>
            </a:solidFill>
          </p:grpSpPr>
          <p:sp>
            <p:nvSpPr>
              <p:cNvPr id="15" name="Овал 14"/>
              <p:cNvSpPr/>
              <p:nvPr/>
            </p:nvSpPr>
            <p:spPr>
              <a:xfrm>
                <a:off x="3555965" y="0"/>
                <a:ext cx="1159058" cy="1159058"/>
              </a:xfrm>
              <a:prstGeom prst="ellipse">
                <a:avLst/>
              </a:prstGeom>
              <a:grpFill/>
            </p:spPr>
            <p:style>
              <a:lnRef idx="0">
                <a:schemeClr val="dk1">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16" name="Овал 4"/>
              <p:cNvSpPr/>
              <p:nvPr/>
            </p:nvSpPr>
            <p:spPr>
              <a:xfrm>
                <a:off x="3632281" y="228600"/>
                <a:ext cx="914424" cy="74337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1430" tIns="11430" rIns="11430" bIns="11430" spcCol="1270" anchor="ctr"/>
              <a:lstStyle/>
              <a:p>
                <a:pPr algn="ctr" defTabSz="800100">
                  <a:lnSpc>
                    <a:spcPct val="90000"/>
                  </a:lnSpc>
                  <a:spcAft>
                    <a:spcPct val="35000"/>
                  </a:spcAft>
                  <a:defRPr/>
                </a:pPr>
                <a:r>
                  <a:rPr lang="ru-RU" sz="2000" b="1" dirty="0">
                    <a:solidFill>
                      <a:schemeClr val="accent2">
                        <a:lumMod val="40000"/>
                        <a:lumOff val="60000"/>
                      </a:schemeClr>
                    </a:solidFill>
                  </a:rPr>
                  <a:t>ЛПО</a:t>
                </a:r>
                <a:br>
                  <a:rPr lang="ru-RU" sz="2000" b="1" dirty="0">
                    <a:solidFill>
                      <a:schemeClr val="accent2">
                        <a:lumMod val="40000"/>
                        <a:lumOff val="60000"/>
                      </a:schemeClr>
                    </a:solidFill>
                  </a:rPr>
                </a:br>
                <a:r>
                  <a:rPr lang="ru-RU" sz="1400" b="1" dirty="0">
                    <a:solidFill>
                      <a:schemeClr val="bg1"/>
                    </a:solidFill>
                  </a:rPr>
                  <a:t>внедрение МУ к </a:t>
                </a:r>
                <a:r>
                  <a:rPr lang="ru-RU" sz="1400" b="1" dirty="0" smtClean="0">
                    <a:solidFill>
                      <a:schemeClr val="bg1"/>
                    </a:solidFill>
                  </a:rPr>
                  <a:t>АМП</a:t>
                </a:r>
                <a:endParaRPr lang="ru-RU" sz="1400" b="1" dirty="0">
                  <a:solidFill>
                    <a:schemeClr val="bg1"/>
                  </a:solidFill>
                </a:endParaRPr>
              </a:p>
            </p:txBody>
          </p:sp>
        </p:grpSp>
        <p:grpSp>
          <p:nvGrpSpPr>
            <p:cNvPr id="6" name="Группа 16"/>
            <p:cNvGrpSpPr/>
            <p:nvPr/>
          </p:nvGrpSpPr>
          <p:grpSpPr>
            <a:xfrm>
              <a:off x="7315200" y="685800"/>
              <a:ext cx="1159058" cy="1159058"/>
              <a:chOff x="3555965" y="0"/>
              <a:chExt cx="1159058" cy="1159058"/>
            </a:xfrm>
            <a:solidFill>
              <a:schemeClr val="tx2"/>
            </a:solidFill>
          </p:grpSpPr>
          <p:sp>
            <p:nvSpPr>
              <p:cNvPr id="18" name="Овал 17"/>
              <p:cNvSpPr/>
              <p:nvPr/>
            </p:nvSpPr>
            <p:spPr>
              <a:xfrm>
                <a:off x="3555965" y="0"/>
                <a:ext cx="1159058" cy="1159058"/>
              </a:xfrm>
              <a:prstGeom prst="ellipse">
                <a:avLst/>
              </a:prstGeom>
              <a:grpFill/>
            </p:spPr>
            <p:style>
              <a:lnRef idx="0">
                <a:schemeClr val="dk1">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19" name="Овал 4"/>
              <p:cNvSpPr/>
              <p:nvPr/>
            </p:nvSpPr>
            <p:spPr>
              <a:xfrm>
                <a:off x="3632316" y="152400"/>
                <a:ext cx="990627" cy="81957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1430" tIns="11430" rIns="11430" bIns="11430" spcCol="1270" anchor="ctr"/>
              <a:lstStyle/>
              <a:p>
                <a:pPr algn="ctr" defTabSz="800100">
                  <a:lnSpc>
                    <a:spcPct val="90000"/>
                  </a:lnSpc>
                  <a:spcAft>
                    <a:spcPct val="35000"/>
                  </a:spcAft>
                  <a:defRPr/>
                </a:pPr>
                <a:r>
                  <a:rPr lang="ru-RU" sz="2000" b="1" dirty="0">
                    <a:solidFill>
                      <a:schemeClr val="accent2">
                        <a:lumMod val="40000"/>
                        <a:lumOff val="60000"/>
                      </a:schemeClr>
                    </a:solidFill>
                  </a:rPr>
                  <a:t>ЛПО</a:t>
                </a:r>
                <a:br>
                  <a:rPr lang="ru-RU" sz="2000" b="1" dirty="0">
                    <a:solidFill>
                      <a:schemeClr val="accent2">
                        <a:lumMod val="40000"/>
                        <a:lumOff val="60000"/>
                      </a:schemeClr>
                    </a:solidFill>
                  </a:rPr>
                </a:br>
                <a:r>
                  <a:rPr lang="ru-RU" sz="1400" b="1" dirty="0">
                    <a:solidFill>
                      <a:schemeClr val="bg1"/>
                    </a:solidFill>
                  </a:rPr>
                  <a:t>оценка результатов МУ </a:t>
                </a:r>
                <a:r>
                  <a:rPr lang="ru-RU" sz="1400" b="1" dirty="0" smtClean="0">
                    <a:solidFill>
                      <a:schemeClr val="bg1"/>
                    </a:solidFill>
                  </a:rPr>
                  <a:t>к АМП</a:t>
                </a:r>
                <a:endParaRPr lang="ru-RU" sz="1400" b="1" dirty="0">
                  <a:solidFill>
                    <a:schemeClr val="bg1"/>
                  </a:solidFill>
                </a:endParaRPr>
              </a:p>
            </p:txBody>
          </p:sp>
        </p:grpSp>
        <p:grpSp>
          <p:nvGrpSpPr>
            <p:cNvPr id="7" name="Группа 19"/>
            <p:cNvGrpSpPr/>
            <p:nvPr/>
          </p:nvGrpSpPr>
          <p:grpSpPr>
            <a:xfrm>
              <a:off x="7391400" y="2057400"/>
              <a:ext cx="1159058" cy="1159058"/>
              <a:chOff x="3555965" y="0"/>
              <a:chExt cx="1159058" cy="1159058"/>
            </a:xfrm>
            <a:solidFill>
              <a:schemeClr val="tx2"/>
            </a:solidFill>
          </p:grpSpPr>
          <p:sp>
            <p:nvSpPr>
              <p:cNvPr id="21" name="Овал 20"/>
              <p:cNvSpPr/>
              <p:nvPr/>
            </p:nvSpPr>
            <p:spPr>
              <a:xfrm>
                <a:off x="3555965" y="0"/>
                <a:ext cx="1159058" cy="1159058"/>
              </a:xfrm>
              <a:prstGeom prst="ellipse">
                <a:avLst/>
              </a:prstGeom>
              <a:grpFill/>
            </p:spPr>
            <p:style>
              <a:lnRef idx="0">
                <a:schemeClr val="dk1">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22" name="Овал 4"/>
              <p:cNvSpPr/>
              <p:nvPr/>
            </p:nvSpPr>
            <p:spPr>
              <a:xfrm>
                <a:off x="3725705" y="169740"/>
                <a:ext cx="897241" cy="81957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1430" tIns="11430" rIns="11430" bIns="11430" spcCol="1270" anchor="ctr"/>
              <a:lstStyle/>
              <a:p>
                <a:pPr algn="ctr" defTabSz="800100">
                  <a:lnSpc>
                    <a:spcPct val="90000"/>
                  </a:lnSpc>
                  <a:spcAft>
                    <a:spcPct val="35000"/>
                  </a:spcAft>
                  <a:defRPr/>
                </a:pPr>
                <a:r>
                  <a:rPr lang="ru-RU" sz="2000" b="1" dirty="0">
                    <a:solidFill>
                      <a:schemeClr val="accent2">
                        <a:lumMod val="40000"/>
                        <a:lumOff val="60000"/>
                      </a:schemeClr>
                    </a:solidFill>
                  </a:rPr>
                  <a:t>ЛПО</a:t>
                </a:r>
                <a:br>
                  <a:rPr lang="ru-RU" sz="2000" b="1" dirty="0">
                    <a:solidFill>
                      <a:schemeClr val="accent2">
                        <a:lumMod val="40000"/>
                        <a:lumOff val="60000"/>
                      </a:schemeClr>
                    </a:solidFill>
                  </a:rPr>
                </a:br>
                <a:r>
                  <a:rPr lang="ru-RU" sz="1400" b="1" dirty="0">
                    <a:solidFill>
                      <a:schemeClr val="bg1"/>
                    </a:solidFill>
                  </a:rPr>
                  <a:t>совершенствование МУ к </a:t>
                </a:r>
                <a:r>
                  <a:rPr lang="ru-RU" sz="1400" b="1" dirty="0" smtClean="0">
                    <a:solidFill>
                      <a:schemeClr val="bg1"/>
                    </a:solidFill>
                  </a:rPr>
                  <a:t>АМП</a:t>
                </a:r>
                <a:endParaRPr lang="ru-RU" sz="2000" b="1" dirty="0">
                  <a:solidFill>
                    <a:schemeClr val="bg1"/>
                  </a:solidFill>
                </a:endParaRPr>
              </a:p>
            </p:txBody>
          </p:sp>
        </p:grpSp>
        <p:grpSp>
          <p:nvGrpSpPr>
            <p:cNvPr id="8" name="Группа 22"/>
            <p:cNvGrpSpPr/>
            <p:nvPr/>
          </p:nvGrpSpPr>
          <p:grpSpPr>
            <a:xfrm>
              <a:off x="7391400" y="3429000"/>
              <a:ext cx="1159058" cy="1159058"/>
              <a:chOff x="3555965" y="0"/>
              <a:chExt cx="1159058" cy="1159058"/>
            </a:xfrm>
            <a:solidFill>
              <a:schemeClr val="tx2"/>
            </a:solidFill>
          </p:grpSpPr>
          <p:sp>
            <p:nvSpPr>
              <p:cNvPr id="24" name="Овал 23"/>
              <p:cNvSpPr/>
              <p:nvPr/>
            </p:nvSpPr>
            <p:spPr>
              <a:xfrm>
                <a:off x="3555965" y="0"/>
                <a:ext cx="1159058" cy="1159058"/>
              </a:xfrm>
              <a:prstGeom prst="ellipse">
                <a:avLst/>
              </a:prstGeom>
              <a:grpFill/>
            </p:spPr>
            <p:style>
              <a:lnRef idx="0">
                <a:schemeClr val="dk1">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25" name="Овал 4"/>
              <p:cNvSpPr/>
              <p:nvPr/>
            </p:nvSpPr>
            <p:spPr>
              <a:xfrm>
                <a:off x="3725705" y="169740"/>
                <a:ext cx="897241" cy="81957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1430" tIns="11430" rIns="11430" bIns="11430" spcCol="1270" anchor="ctr"/>
              <a:lstStyle/>
              <a:p>
                <a:pPr algn="ctr" defTabSz="800100">
                  <a:lnSpc>
                    <a:spcPct val="90000"/>
                  </a:lnSpc>
                  <a:spcAft>
                    <a:spcPct val="35000"/>
                  </a:spcAft>
                  <a:defRPr/>
                </a:pPr>
                <a:r>
                  <a:rPr lang="ru-RU" sz="2000" b="1" dirty="0">
                    <a:solidFill>
                      <a:schemeClr val="accent2">
                        <a:lumMod val="40000"/>
                        <a:lumOff val="60000"/>
                      </a:schemeClr>
                    </a:solidFill>
                  </a:rPr>
                  <a:t>ЛПО</a:t>
                </a:r>
                <a:br>
                  <a:rPr lang="ru-RU" sz="2000" b="1" dirty="0">
                    <a:solidFill>
                      <a:schemeClr val="accent2">
                        <a:lumMod val="40000"/>
                        <a:lumOff val="60000"/>
                      </a:schemeClr>
                    </a:solidFill>
                  </a:rPr>
                </a:br>
                <a:r>
                  <a:rPr lang="ru-RU" sz="1400" b="1" dirty="0" err="1">
                    <a:solidFill>
                      <a:schemeClr val="bg1"/>
                    </a:solidFill>
                  </a:rPr>
                  <a:t>оптимиза-ция</a:t>
                </a:r>
                <a:r>
                  <a:rPr lang="ru-RU" sz="1400" b="1" dirty="0">
                    <a:solidFill>
                      <a:schemeClr val="bg1"/>
                    </a:solidFill>
                  </a:rPr>
                  <a:t> </a:t>
                </a:r>
                <a:r>
                  <a:rPr lang="ru-RU" sz="1400" b="1" dirty="0" err="1">
                    <a:solidFill>
                      <a:schemeClr val="bg1"/>
                    </a:solidFill>
                  </a:rPr>
                  <a:t>дезрежима</a:t>
                </a:r>
                <a:endParaRPr lang="ru-RU" sz="2000" b="1" dirty="0">
                  <a:solidFill>
                    <a:schemeClr val="bg1"/>
                  </a:solidFill>
                </a:endParaRPr>
              </a:p>
            </p:txBody>
          </p:sp>
        </p:grpSp>
        <p:grpSp>
          <p:nvGrpSpPr>
            <p:cNvPr id="9" name="Группа 25"/>
            <p:cNvGrpSpPr/>
            <p:nvPr/>
          </p:nvGrpSpPr>
          <p:grpSpPr>
            <a:xfrm>
              <a:off x="7391400" y="4953000"/>
              <a:ext cx="1159058" cy="1159058"/>
              <a:chOff x="3555965" y="0"/>
              <a:chExt cx="1159058" cy="1159058"/>
            </a:xfrm>
            <a:solidFill>
              <a:schemeClr val="tx2"/>
            </a:solidFill>
          </p:grpSpPr>
          <p:sp>
            <p:nvSpPr>
              <p:cNvPr id="27" name="Овал 26"/>
              <p:cNvSpPr/>
              <p:nvPr/>
            </p:nvSpPr>
            <p:spPr>
              <a:xfrm>
                <a:off x="3555965" y="0"/>
                <a:ext cx="1159058" cy="1159058"/>
              </a:xfrm>
              <a:prstGeom prst="ellipse">
                <a:avLst/>
              </a:prstGeom>
              <a:grpFill/>
            </p:spPr>
            <p:style>
              <a:lnRef idx="0">
                <a:schemeClr val="dk1">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28" name="Овал 4"/>
              <p:cNvSpPr/>
              <p:nvPr/>
            </p:nvSpPr>
            <p:spPr>
              <a:xfrm>
                <a:off x="3725705" y="169740"/>
                <a:ext cx="819578" cy="81957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1430" tIns="11430" rIns="11430" bIns="11430" spcCol="1270" anchor="ctr"/>
              <a:lstStyle/>
              <a:p>
                <a:pPr algn="ctr" defTabSz="800100">
                  <a:lnSpc>
                    <a:spcPct val="90000"/>
                  </a:lnSpc>
                  <a:spcAft>
                    <a:spcPct val="35000"/>
                  </a:spcAft>
                  <a:defRPr/>
                </a:pPr>
                <a:r>
                  <a:rPr lang="ru-RU" sz="2000" b="1" dirty="0">
                    <a:solidFill>
                      <a:schemeClr val="accent2">
                        <a:lumMod val="40000"/>
                        <a:lumOff val="60000"/>
                      </a:schemeClr>
                    </a:solidFill>
                  </a:rPr>
                  <a:t>ЛПО</a:t>
                </a:r>
                <a:br>
                  <a:rPr lang="ru-RU" sz="2000" b="1" dirty="0">
                    <a:solidFill>
                      <a:schemeClr val="accent2">
                        <a:lumMod val="40000"/>
                        <a:lumOff val="60000"/>
                      </a:schemeClr>
                    </a:solidFill>
                  </a:rPr>
                </a:br>
                <a:r>
                  <a:rPr lang="ru-RU" sz="1400" b="1" dirty="0">
                    <a:solidFill>
                      <a:schemeClr val="bg1"/>
                    </a:solidFill>
                  </a:rPr>
                  <a:t>ведение базы данных</a:t>
                </a:r>
                <a:endParaRPr lang="ru-RU" sz="2000" b="1" dirty="0">
                  <a:solidFill>
                    <a:schemeClr val="bg1"/>
                  </a:solidFill>
                </a:endParaRPr>
              </a:p>
            </p:txBody>
          </p:sp>
        </p:grpSp>
        <p:grpSp>
          <p:nvGrpSpPr>
            <p:cNvPr id="10" name="Группа 28"/>
            <p:cNvGrpSpPr/>
            <p:nvPr/>
          </p:nvGrpSpPr>
          <p:grpSpPr>
            <a:xfrm>
              <a:off x="5943600" y="5698942"/>
              <a:ext cx="1159058" cy="1159058"/>
              <a:chOff x="3555965" y="0"/>
              <a:chExt cx="1159058" cy="1159058"/>
            </a:xfrm>
            <a:solidFill>
              <a:schemeClr val="tx2"/>
            </a:solidFill>
          </p:grpSpPr>
          <p:sp>
            <p:nvSpPr>
              <p:cNvPr id="30" name="Овал 29"/>
              <p:cNvSpPr/>
              <p:nvPr/>
            </p:nvSpPr>
            <p:spPr>
              <a:xfrm>
                <a:off x="3555965" y="0"/>
                <a:ext cx="1159058" cy="1159058"/>
              </a:xfrm>
              <a:prstGeom prst="ellipse">
                <a:avLst/>
              </a:prstGeom>
              <a:grpFill/>
            </p:spPr>
            <p:style>
              <a:lnRef idx="0">
                <a:schemeClr val="dk1">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31" name="Овал 4"/>
              <p:cNvSpPr/>
              <p:nvPr/>
            </p:nvSpPr>
            <p:spPr>
              <a:xfrm>
                <a:off x="3725705" y="169740"/>
                <a:ext cx="819578" cy="81957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1430" tIns="11430" rIns="11430" bIns="11430" spcCol="1270" anchor="ctr"/>
              <a:lstStyle/>
              <a:p>
                <a:pPr algn="ctr" defTabSz="800100">
                  <a:lnSpc>
                    <a:spcPct val="90000"/>
                  </a:lnSpc>
                  <a:spcAft>
                    <a:spcPct val="35000"/>
                  </a:spcAft>
                  <a:defRPr/>
                </a:pPr>
                <a:r>
                  <a:rPr lang="ru-RU" sz="2000" b="1" dirty="0">
                    <a:solidFill>
                      <a:schemeClr val="accent2">
                        <a:lumMod val="40000"/>
                        <a:lumOff val="60000"/>
                      </a:schemeClr>
                    </a:solidFill>
                  </a:rPr>
                  <a:t>ЛПО</a:t>
                </a:r>
                <a:br>
                  <a:rPr lang="ru-RU" sz="2000" b="1" dirty="0">
                    <a:solidFill>
                      <a:schemeClr val="accent2">
                        <a:lumMod val="40000"/>
                        <a:lumOff val="60000"/>
                      </a:schemeClr>
                    </a:solidFill>
                  </a:rPr>
                </a:br>
                <a:r>
                  <a:rPr lang="ru-RU" sz="1400" b="1" dirty="0" err="1">
                    <a:solidFill>
                      <a:schemeClr val="bg1"/>
                    </a:solidFill>
                  </a:rPr>
                  <a:t>пополне-ние</a:t>
                </a:r>
                <a:r>
                  <a:rPr lang="ru-RU" sz="1400" b="1" dirty="0">
                    <a:solidFill>
                      <a:schemeClr val="bg1"/>
                    </a:solidFill>
                  </a:rPr>
                  <a:t> музея культур</a:t>
                </a:r>
                <a:endParaRPr lang="ru-RU" sz="2000" b="1" dirty="0">
                  <a:solidFill>
                    <a:schemeClr val="bg1"/>
                  </a:solidFill>
                </a:endParaRPr>
              </a:p>
            </p:txBody>
          </p:sp>
        </p:grpSp>
        <p:cxnSp>
          <p:nvCxnSpPr>
            <p:cNvPr id="34" name="Прямая соединительная линия 33"/>
            <p:cNvCxnSpPr/>
            <p:nvPr/>
          </p:nvCxnSpPr>
          <p:spPr>
            <a:xfrm rot="10800000" flipV="1">
              <a:off x="3962457" y="914400"/>
              <a:ext cx="2133658" cy="1676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flipV="1">
              <a:off x="4114861" y="1143000"/>
              <a:ext cx="3200488" cy="1676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rot="10800000" flipV="1">
              <a:off x="4343468" y="2667000"/>
              <a:ext cx="3048084" cy="533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rot="10800000">
              <a:off x="4343468" y="3733800"/>
              <a:ext cx="3048084" cy="2286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rot="10800000">
              <a:off x="4191064" y="4191000"/>
              <a:ext cx="3200488" cy="12192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rot="10800000">
              <a:off x="4038659" y="4343400"/>
              <a:ext cx="1981254" cy="16002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flipV="1">
              <a:off x="3962457" y="914400"/>
              <a:ext cx="2133658" cy="381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flipV="1">
              <a:off x="3962457" y="1219200"/>
              <a:ext cx="3276690" cy="2286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a:endCxn id="21" idx="2"/>
            </p:cNvCxnSpPr>
            <p:nvPr/>
          </p:nvCxnSpPr>
          <p:spPr>
            <a:xfrm>
              <a:off x="3962457" y="1600200"/>
              <a:ext cx="3429094" cy="103663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3886255" y="1676400"/>
              <a:ext cx="3505296" cy="22098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rot="16200000" flipH="1">
              <a:off x="3886303" y="1828752"/>
              <a:ext cx="3505200" cy="350529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rot="16200000" flipH="1">
              <a:off x="3581482" y="2133571"/>
              <a:ext cx="2590800" cy="213365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rot="16200000" flipH="1">
              <a:off x="2895682" y="2819369"/>
              <a:ext cx="3962400" cy="228606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a:off x="3962457" y="5943600"/>
              <a:ext cx="2057456" cy="1588"/>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p:nvPr/>
          </p:nvCxnSpPr>
          <p:spPr>
            <a:xfrm flipV="1">
              <a:off x="3962457" y="5487988"/>
              <a:ext cx="3429094" cy="379412"/>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p:cNvCxnSpPr/>
            <p:nvPr/>
          </p:nvCxnSpPr>
          <p:spPr>
            <a:xfrm flipV="1">
              <a:off x="3962457" y="4040188"/>
              <a:ext cx="3429094" cy="1751012"/>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p:cNvCxnSpPr/>
            <p:nvPr/>
          </p:nvCxnSpPr>
          <p:spPr>
            <a:xfrm flipV="1">
              <a:off x="3962457" y="2744788"/>
              <a:ext cx="3429094" cy="2970212"/>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p:nvPr/>
          </p:nvCxnSpPr>
          <p:spPr>
            <a:xfrm flipV="1">
              <a:off x="3962457" y="4648200"/>
              <a:ext cx="1981254" cy="1066800"/>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rot="5400000" flipH="1" flipV="1">
              <a:off x="3848184" y="3543273"/>
              <a:ext cx="2209800" cy="1981254"/>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p:cNvCxnSpPr/>
            <p:nvPr/>
          </p:nvCxnSpPr>
          <p:spPr>
            <a:xfrm rot="5400000" flipH="1" flipV="1">
              <a:off x="3201277" y="2896366"/>
              <a:ext cx="3427412" cy="2057456"/>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p:cNvCxnSpPr/>
            <p:nvPr/>
          </p:nvCxnSpPr>
          <p:spPr>
            <a:xfrm rot="5400000" flipH="1" flipV="1">
              <a:off x="3391002" y="1790655"/>
              <a:ext cx="4419600" cy="3276690"/>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p:nvPr/>
          </p:nvCxnSpPr>
          <p:spPr>
            <a:xfrm rot="5400000" flipH="1" flipV="1">
              <a:off x="2705979" y="2096264"/>
              <a:ext cx="4570412" cy="2209861"/>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p:cNvCxnSpPr/>
            <p:nvPr/>
          </p:nvCxnSpPr>
          <p:spPr>
            <a:xfrm>
              <a:off x="3962457" y="1447800"/>
              <a:ext cx="1905052" cy="6858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p:cNvCxnSpPr/>
            <p:nvPr/>
          </p:nvCxnSpPr>
          <p:spPr>
            <a:xfrm>
              <a:off x="3886255" y="1752600"/>
              <a:ext cx="2057456" cy="16002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89" name="TextBox 88"/>
          <p:cNvSpPr txBox="1">
            <a:spLocks noChangeArrowheads="1"/>
          </p:cNvSpPr>
          <p:nvPr/>
        </p:nvSpPr>
        <p:spPr bwMode="auto">
          <a:xfrm>
            <a:off x="1752600" y="2133600"/>
            <a:ext cx="2971800" cy="33242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lnSpc>
                <a:spcPct val="150000"/>
              </a:lnSpc>
              <a:buFont typeface="Arial" panose="020B0604020202020204" pitchFamily="34" charset="0"/>
              <a:buChar char="•"/>
            </a:pPr>
            <a:r>
              <a:rPr lang="ru-RU" altLang="ru-RU" sz="1400" b="1">
                <a:solidFill>
                  <a:schemeClr val="bg2"/>
                </a:solidFill>
              </a:rPr>
              <a:t>Проведение исследований</a:t>
            </a:r>
          </a:p>
          <a:p>
            <a:pPr algn="ctr" eaLnBrk="1" hangingPunct="1">
              <a:lnSpc>
                <a:spcPct val="150000"/>
              </a:lnSpc>
              <a:buFont typeface="Arial" panose="020B0604020202020204" pitchFamily="34" charset="0"/>
              <a:buChar char="•"/>
            </a:pPr>
            <a:r>
              <a:rPr lang="ru-RU" altLang="ru-RU" sz="1400" b="1">
                <a:solidFill>
                  <a:schemeClr val="bg2"/>
                </a:solidFill>
              </a:rPr>
              <a:t>Рекомендации по  МУ к ДС, коррекции дезрежима</a:t>
            </a:r>
          </a:p>
          <a:p>
            <a:pPr algn="ctr" eaLnBrk="1" hangingPunct="1">
              <a:lnSpc>
                <a:spcPct val="150000"/>
              </a:lnSpc>
              <a:buFont typeface="Arial" panose="020B0604020202020204" pitchFamily="34" charset="0"/>
              <a:buChar char="•"/>
            </a:pPr>
            <a:r>
              <a:rPr lang="ru-RU" altLang="ru-RU" sz="1400" b="1">
                <a:solidFill>
                  <a:schemeClr val="bg2"/>
                </a:solidFill>
              </a:rPr>
              <a:t>Подбор эффективных ДС</a:t>
            </a:r>
          </a:p>
          <a:p>
            <a:pPr algn="ctr" eaLnBrk="1" hangingPunct="1">
              <a:lnSpc>
                <a:spcPct val="150000"/>
              </a:lnSpc>
              <a:buFont typeface="Arial" panose="020B0604020202020204" pitchFamily="34" charset="0"/>
              <a:buChar char="•"/>
            </a:pPr>
            <a:r>
              <a:rPr lang="ru-RU" altLang="ru-RU" sz="1400" b="1">
                <a:solidFill>
                  <a:schemeClr val="bg2"/>
                </a:solidFill>
              </a:rPr>
              <a:t>Учебно-методический центр</a:t>
            </a:r>
          </a:p>
          <a:p>
            <a:pPr algn="ctr" eaLnBrk="1" hangingPunct="1">
              <a:lnSpc>
                <a:spcPct val="150000"/>
              </a:lnSpc>
              <a:buFont typeface="Arial" panose="020B0604020202020204" pitchFamily="34" charset="0"/>
              <a:buChar char="•"/>
            </a:pPr>
            <a:r>
              <a:rPr lang="ru-RU" altLang="ru-RU" sz="1400" b="1">
                <a:solidFill>
                  <a:schemeClr val="bg2"/>
                </a:solidFill>
              </a:rPr>
              <a:t>Создание музея культур</a:t>
            </a:r>
          </a:p>
          <a:p>
            <a:pPr algn="ctr" eaLnBrk="1" hangingPunct="1">
              <a:lnSpc>
                <a:spcPct val="150000"/>
              </a:lnSpc>
              <a:buFont typeface="Arial" panose="020B0604020202020204" pitchFamily="34" charset="0"/>
              <a:buChar char="•"/>
            </a:pPr>
            <a:r>
              <a:rPr lang="ru-RU" altLang="ru-RU" sz="1400" b="1">
                <a:solidFill>
                  <a:schemeClr val="bg2"/>
                </a:solidFill>
              </a:rPr>
              <a:t>Консультативная помощь</a:t>
            </a:r>
            <a:br>
              <a:rPr lang="ru-RU" altLang="ru-RU" sz="1400" b="1">
                <a:solidFill>
                  <a:schemeClr val="bg2"/>
                </a:solidFill>
              </a:rPr>
            </a:br>
            <a:r>
              <a:rPr lang="ru-RU" altLang="ru-RU" sz="1400" b="1">
                <a:solidFill>
                  <a:schemeClr val="bg2"/>
                </a:solidFill>
              </a:rPr>
              <a:t>и проведение исследований</a:t>
            </a:r>
            <a:br>
              <a:rPr lang="ru-RU" altLang="ru-RU" sz="1400" b="1">
                <a:solidFill>
                  <a:schemeClr val="bg2"/>
                </a:solidFill>
              </a:rPr>
            </a:br>
            <a:r>
              <a:rPr lang="ru-RU" altLang="ru-RU" sz="1400" b="1">
                <a:solidFill>
                  <a:schemeClr val="bg2"/>
                </a:solidFill>
              </a:rPr>
              <a:t>при вспышках,</a:t>
            </a:r>
            <a:br>
              <a:rPr lang="ru-RU" altLang="ru-RU" sz="1400" b="1">
                <a:solidFill>
                  <a:schemeClr val="bg2"/>
                </a:solidFill>
              </a:rPr>
            </a:br>
            <a:r>
              <a:rPr lang="ru-RU" altLang="ru-RU" sz="1400" b="1">
                <a:solidFill>
                  <a:schemeClr val="bg2"/>
                </a:solidFill>
              </a:rPr>
              <a:t>эпиднеблагополучии</a:t>
            </a:r>
          </a:p>
        </p:txBody>
      </p:sp>
      <p:sp>
        <p:nvSpPr>
          <p:cNvPr id="49" name="Заголовок 7"/>
          <p:cNvSpPr txBox="1">
            <a:spLocks/>
          </p:cNvSpPr>
          <p:nvPr/>
        </p:nvSpPr>
        <p:spPr>
          <a:xfrm>
            <a:off x="0" y="0"/>
            <a:ext cx="4572000" cy="838200"/>
          </a:xfrm>
          <a:prstGeom prst="rect">
            <a:avLst/>
          </a:prstGeom>
        </p:spPr>
        <p:txBody>
          <a:bodyPr/>
          <a:lstStyle/>
          <a:p>
            <a:pPr>
              <a:defRPr/>
            </a:pPr>
            <a:r>
              <a:rPr lang="ru-RU" sz="3200" b="1" kern="0" dirty="0">
                <a:solidFill>
                  <a:schemeClr val="accent4">
                    <a:lumMod val="75000"/>
                  </a:schemeClr>
                </a:solidFill>
                <a:effectLst>
                  <a:outerShdw blurRad="38100" dist="38100" dir="2700000" algn="tl">
                    <a:srgbClr val="000000"/>
                  </a:outerShdw>
                </a:effectLst>
                <a:latin typeface="+mj-lt"/>
                <a:ea typeface="+mj-ea"/>
                <a:cs typeface="+mj-cs"/>
              </a:rPr>
              <a:t>На территориальном уровне</a:t>
            </a:r>
          </a:p>
        </p:txBody>
      </p:sp>
      <p:sp>
        <p:nvSpPr>
          <p:cNvPr id="50" name="Прямоугольник 49"/>
          <p:cNvSpPr/>
          <p:nvPr/>
        </p:nvSpPr>
        <p:spPr>
          <a:xfrm>
            <a:off x="1752600" y="685800"/>
            <a:ext cx="2971800" cy="2308225"/>
          </a:xfrm>
          <a:prstGeom prst="rect">
            <a:avLst/>
          </a:prstGeom>
          <a:solidFill>
            <a:schemeClr val="bg2">
              <a:lumMod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buFont typeface="Arial" pitchFamily="34" charset="0"/>
              <a:buChar char="•"/>
              <a:defRPr/>
            </a:pPr>
            <a:r>
              <a:rPr lang="ru-RU" dirty="0">
                <a:solidFill>
                  <a:schemeClr val="bg1"/>
                </a:solidFill>
              </a:rPr>
              <a:t>Контроль внедрения и выполнения мероприятий по МУ к </a:t>
            </a:r>
            <a:r>
              <a:rPr lang="ru-RU" dirty="0" smtClean="0">
                <a:solidFill>
                  <a:schemeClr val="bg1"/>
                </a:solidFill>
              </a:rPr>
              <a:t>АМП</a:t>
            </a:r>
            <a:endParaRPr lang="ru-RU" dirty="0">
              <a:solidFill>
                <a:schemeClr val="bg1"/>
              </a:solidFill>
            </a:endParaRPr>
          </a:p>
          <a:p>
            <a:pPr algn="ctr">
              <a:buFont typeface="Arial" pitchFamily="34" charset="0"/>
              <a:buChar char="•"/>
              <a:defRPr/>
            </a:pPr>
            <a:r>
              <a:rPr lang="ru-RU" dirty="0">
                <a:solidFill>
                  <a:schemeClr val="bg1"/>
                </a:solidFill>
              </a:rPr>
              <a:t>Контроль обоснованного выбора </a:t>
            </a:r>
            <a:r>
              <a:rPr lang="ru-RU" dirty="0" smtClean="0">
                <a:solidFill>
                  <a:schemeClr val="bg1"/>
                </a:solidFill>
              </a:rPr>
              <a:t>АМП</a:t>
            </a:r>
            <a:endParaRPr lang="ru-RU" dirty="0">
              <a:solidFill>
                <a:schemeClr val="bg1"/>
              </a:solidFill>
            </a:endParaRPr>
          </a:p>
          <a:p>
            <a:pPr algn="ctr">
              <a:buFont typeface="Arial" pitchFamily="34" charset="0"/>
              <a:buChar char="•"/>
              <a:defRPr/>
            </a:pPr>
            <a:r>
              <a:rPr lang="ru-RU" dirty="0">
                <a:solidFill>
                  <a:schemeClr val="bg1"/>
                </a:solidFill>
              </a:rPr>
              <a:t>Выявление нарушений </a:t>
            </a:r>
            <a:r>
              <a:rPr lang="ru-RU" dirty="0" err="1">
                <a:solidFill>
                  <a:schemeClr val="bg1"/>
                </a:solidFill>
              </a:rPr>
              <a:t>дезрежима</a:t>
            </a:r>
            <a:r>
              <a:rPr lang="ru-RU" dirty="0">
                <a:solidFill>
                  <a:schemeClr val="bg1"/>
                </a:solidFill>
              </a:rPr>
              <a:t> в ЛПО</a:t>
            </a:r>
          </a:p>
          <a:p>
            <a:pPr algn="ctr">
              <a:defRPr/>
            </a:pPr>
            <a:endParaRPr lang="ru-RU" dirty="0"/>
          </a:p>
        </p:txBody>
      </p:sp>
      <p:sp>
        <p:nvSpPr>
          <p:cNvPr id="53" name="Прямоугольник 52"/>
          <p:cNvSpPr/>
          <p:nvPr/>
        </p:nvSpPr>
        <p:spPr>
          <a:xfrm>
            <a:off x="1752600" y="2971800"/>
            <a:ext cx="2971800" cy="3694113"/>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buFont typeface="Arial" pitchFamily="34" charset="0"/>
              <a:buChar char="•"/>
              <a:defRPr/>
            </a:pPr>
            <a:r>
              <a:rPr lang="ru-RU" dirty="0">
                <a:solidFill>
                  <a:schemeClr val="tx1"/>
                </a:solidFill>
              </a:rPr>
              <a:t>Контроль выполнения мероприятий по МУ к </a:t>
            </a:r>
            <a:r>
              <a:rPr lang="ru-RU" dirty="0" smtClean="0">
                <a:solidFill>
                  <a:schemeClr val="tx1"/>
                </a:solidFill>
              </a:rPr>
              <a:t>АМП</a:t>
            </a:r>
            <a:endParaRPr lang="ru-RU" dirty="0">
              <a:solidFill>
                <a:schemeClr val="tx1"/>
              </a:solidFill>
            </a:endParaRPr>
          </a:p>
          <a:p>
            <a:pPr algn="ctr">
              <a:buFont typeface="Arial" pitchFamily="34" charset="0"/>
              <a:buChar char="•"/>
              <a:defRPr/>
            </a:pPr>
            <a:r>
              <a:rPr lang="ru-RU" dirty="0">
                <a:solidFill>
                  <a:schemeClr val="tx1"/>
                </a:solidFill>
              </a:rPr>
              <a:t>Контроль обоснованного выбора ДС, расчета потребности ЛПО в ДС</a:t>
            </a:r>
          </a:p>
          <a:p>
            <a:pPr algn="ctr">
              <a:buFont typeface="Arial" pitchFamily="34" charset="0"/>
              <a:buChar char="•"/>
              <a:defRPr/>
            </a:pPr>
            <a:r>
              <a:rPr lang="ru-RU" dirty="0">
                <a:solidFill>
                  <a:schemeClr val="tx1"/>
                </a:solidFill>
              </a:rPr>
              <a:t>Анализ причин недостаточного качества и эффективности дезинфекции</a:t>
            </a:r>
          </a:p>
          <a:p>
            <a:pPr algn="ctr">
              <a:buFont typeface="Arial" pitchFamily="34" charset="0"/>
              <a:buChar char="•"/>
              <a:defRPr/>
            </a:pPr>
            <a:r>
              <a:rPr lang="ru-RU" dirty="0">
                <a:solidFill>
                  <a:schemeClr val="tx1"/>
                </a:solidFill>
              </a:rPr>
              <a:t>Утверждение планов ЛПО по МУ к ДС</a:t>
            </a:r>
          </a:p>
          <a:p>
            <a:pPr algn="ctr">
              <a:buFont typeface="Arial" pitchFamily="34" charset="0"/>
              <a:buChar char="•"/>
              <a:defRPr/>
            </a:pPr>
            <a:r>
              <a:rPr lang="ru-RU" dirty="0">
                <a:solidFill>
                  <a:schemeClr val="tx1"/>
                </a:solidFill>
              </a:rPr>
              <a:t>Анализ годовых отчетов ЛПО</a:t>
            </a:r>
          </a:p>
        </p:txBody>
      </p:sp>
      <p:sp>
        <p:nvSpPr>
          <p:cNvPr id="54" name="Прямоугольник 53"/>
          <p:cNvSpPr/>
          <p:nvPr/>
        </p:nvSpPr>
        <p:spPr>
          <a:xfrm>
            <a:off x="0" y="2290763"/>
            <a:ext cx="1752600" cy="2586037"/>
          </a:xfrm>
          <a:prstGeom prst="rect">
            <a:avLst/>
          </a:prstGeom>
          <a:solidFill>
            <a:schemeClr val="accent2">
              <a:alpha val="98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buFont typeface="Arial" pitchFamily="34" charset="0"/>
              <a:buChar char="•"/>
              <a:defRPr/>
            </a:pPr>
            <a:r>
              <a:rPr lang="ru-RU" dirty="0">
                <a:solidFill>
                  <a:schemeClr val="bg1"/>
                </a:solidFill>
              </a:rPr>
              <a:t>Разработка и поставка эффективных ДС</a:t>
            </a:r>
          </a:p>
          <a:p>
            <a:pPr algn="ctr">
              <a:buFont typeface="Arial" pitchFamily="34" charset="0"/>
              <a:buChar char="•"/>
              <a:defRPr/>
            </a:pPr>
            <a:r>
              <a:rPr lang="ru-RU" dirty="0" err="1">
                <a:solidFill>
                  <a:schemeClr val="bg1"/>
                </a:solidFill>
              </a:rPr>
              <a:t>Постмаркетинговые</a:t>
            </a:r>
            <a:r>
              <a:rPr lang="ru-RU" dirty="0">
                <a:solidFill>
                  <a:schemeClr val="bg1"/>
                </a:solidFill>
              </a:rPr>
              <a:t> исследования ДС</a:t>
            </a:r>
          </a:p>
          <a:p>
            <a:pPr algn="ctr">
              <a:defRPr/>
            </a:pPr>
            <a:endParaRPr lang="ru-RU" dirty="0">
              <a:solidFill>
                <a:schemeClr val="bg1"/>
              </a:solidFill>
            </a:endParaRPr>
          </a:p>
        </p:txBody>
      </p:sp>
    </p:spTree>
    <p:extLst>
      <p:ext uri="{BB962C8B-B14F-4D97-AF65-F5344CB8AC3E}">
        <p14:creationId xmlns:p14="http://schemas.microsoft.com/office/powerpoint/2010/main" val="2185866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edge">
                                      <p:cBhvr>
                                        <p:cTn id="7" dur="2000"/>
                                        <p:tgtEl>
                                          <p:spTgt spid="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edge">
                                      <p:cBhvr>
                                        <p:cTn id="12" dur="2000"/>
                                        <p:tgtEl>
                                          <p:spTgt spid="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edge">
                                      <p:cBhvr>
                                        <p:cTn id="17" dur="2000"/>
                                        <p:tgtEl>
                                          <p:spTgt spid="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edge">
                                      <p:cBhvr>
                                        <p:cTn id="22" dur="2000"/>
                                        <p:tgtEl>
                                          <p:spTgt spid="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xit" presetSubtype="0" fill="hold" grpId="1" nodeType="clickEffect">
                                  <p:stCondLst>
                                    <p:cond delay="0"/>
                                  </p:stCondLst>
                                  <p:childTnLst>
                                    <p:anim calcmode="lin" valueType="num">
                                      <p:cBhvr>
                                        <p:cTn id="26" dur="1000"/>
                                        <p:tgtEl>
                                          <p:spTgt spid="50"/>
                                        </p:tgtEl>
                                        <p:attrNameLst>
                                          <p:attrName>ppt_w</p:attrName>
                                        </p:attrNameLst>
                                      </p:cBhvr>
                                      <p:tavLst>
                                        <p:tav tm="0">
                                          <p:val>
                                            <p:strVal val="ppt_w"/>
                                          </p:val>
                                        </p:tav>
                                        <p:tav tm="100000">
                                          <p:val>
                                            <p:strVal val="ppt_w*0.70"/>
                                          </p:val>
                                        </p:tav>
                                      </p:tavLst>
                                    </p:anim>
                                    <p:anim calcmode="lin" valueType="num">
                                      <p:cBhvr>
                                        <p:cTn id="27" dur="1000"/>
                                        <p:tgtEl>
                                          <p:spTgt spid="50"/>
                                        </p:tgtEl>
                                        <p:attrNameLst>
                                          <p:attrName>ppt_h</p:attrName>
                                        </p:attrNameLst>
                                      </p:cBhvr>
                                      <p:tavLst>
                                        <p:tav tm="0">
                                          <p:val>
                                            <p:strVal val="ppt_h"/>
                                          </p:val>
                                        </p:tav>
                                        <p:tav tm="100000">
                                          <p:val>
                                            <p:strVal val="ppt_h"/>
                                          </p:val>
                                        </p:tav>
                                      </p:tavLst>
                                    </p:anim>
                                    <p:animEffect transition="out" filter="fade">
                                      <p:cBhvr>
                                        <p:cTn id="28" dur="1000"/>
                                        <p:tgtEl>
                                          <p:spTgt spid="50"/>
                                        </p:tgtEl>
                                      </p:cBhvr>
                                    </p:animEffect>
                                    <p:set>
                                      <p:cBhvr>
                                        <p:cTn id="29" dur="1" fill="hold">
                                          <p:stCondLst>
                                            <p:cond delay="999"/>
                                          </p:stCondLst>
                                        </p:cTn>
                                        <p:tgtEl>
                                          <p:spTgt spid="50"/>
                                        </p:tgtEl>
                                        <p:attrNameLst>
                                          <p:attrName>style.visibility</p:attrName>
                                        </p:attrNameLst>
                                      </p:cBhvr>
                                      <p:to>
                                        <p:strVal val="hidden"/>
                                      </p:to>
                                    </p:set>
                                  </p:childTnLst>
                                </p:cTn>
                              </p:par>
                              <p:par>
                                <p:cTn id="30" presetID="55" presetClass="exit" presetSubtype="0" fill="hold" grpId="1" nodeType="withEffect">
                                  <p:stCondLst>
                                    <p:cond delay="0"/>
                                  </p:stCondLst>
                                  <p:childTnLst>
                                    <p:anim calcmode="lin" valueType="num">
                                      <p:cBhvr>
                                        <p:cTn id="31" dur="1000"/>
                                        <p:tgtEl>
                                          <p:spTgt spid="89"/>
                                        </p:tgtEl>
                                        <p:attrNameLst>
                                          <p:attrName>ppt_w</p:attrName>
                                        </p:attrNameLst>
                                      </p:cBhvr>
                                      <p:tavLst>
                                        <p:tav tm="0">
                                          <p:val>
                                            <p:strVal val="ppt_w"/>
                                          </p:val>
                                        </p:tav>
                                        <p:tav tm="100000">
                                          <p:val>
                                            <p:strVal val="ppt_w*0.70"/>
                                          </p:val>
                                        </p:tav>
                                      </p:tavLst>
                                    </p:anim>
                                    <p:anim calcmode="lin" valueType="num">
                                      <p:cBhvr>
                                        <p:cTn id="32" dur="1000"/>
                                        <p:tgtEl>
                                          <p:spTgt spid="89"/>
                                        </p:tgtEl>
                                        <p:attrNameLst>
                                          <p:attrName>ppt_h</p:attrName>
                                        </p:attrNameLst>
                                      </p:cBhvr>
                                      <p:tavLst>
                                        <p:tav tm="0">
                                          <p:val>
                                            <p:strVal val="ppt_h"/>
                                          </p:val>
                                        </p:tav>
                                        <p:tav tm="100000">
                                          <p:val>
                                            <p:strVal val="ppt_h"/>
                                          </p:val>
                                        </p:tav>
                                      </p:tavLst>
                                    </p:anim>
                                    <p:animEffect transition="out" filter="fade">
                                      <p:cBhvr>
                                        <p:cTn id="33" dur="1000"/>
                                        <p:tgtEl>
                                          <p:spTgt spid="89"/>
                                        </p:tgtEl>
                                      </p:cBhvr>
                                    </p:animEffect>
                                    <p:set>
                                      <p:cBhvr>
                                        <p:cTn id="34" dur="1" fill="hold">
                                          <p:stCondLst>
                                            <p:cond delay="999"/>
                                          </p:stCondLst>
                                        </p:cTn>
                                        <p:tgtEl>
                                          <p:spTgt spid="89"/>
                                        </p:tgtEl>
                                        <p:attrNameLst>
                                          <p:attrName>style.visibility</p:attrName>
                                        </p:attrNameLst>
                                      </p:cBhvr>
                                      <p:to>
                                        <p:strVal val="hidden"/>
                                      </p:to>
                                    </p:set>
                                  </p:childTnLst>
                                </p:cTn>
                              </p:par>
                              <p:par>
                                <p:cTn id="35" presetID="55" presetClass="exit" presetSubtype="0" fill="hold" grpId="1" nodeType="withEffect">
                                  <p:stCondLst>
                                    <p:cond delay="0"/>
                                  </p:stCondLst>
                                  <p:childTnLst>
                                    <p:anim calcmode="lin" valueType="num">
                                      <p:cBhvr>
                                        <p:cTn id="36" dur="1000"/>
                                        <p:tgtEl>
                                          <p:spTgt spid="53"/>
                                        </p:tgtEl>
                                        <p:attrNameLst>
                                          <p:attrName>ppt_w</p:attrName>
                                        </p:attrNameLst>
                                      </p:cBhvr>
                                      <p:tavLst>
                                        <p:tav tm="0">
                                          <p:val>
                                            <p:strVal val="ppt_w"/>
                                          </p:val>
                                        </p:tav>
                                        <p:tav tm="100000">
                                          <p:val>
                                            <p:strVal val="ppt_w*0.70"/>
                                          </p:val>
                                        </p:tav>
                                      </p:tavLst>
                                    </p:anim>
                                    <p:anim calcmode="lin" valueType="num">
                                      <p:cBhvr>
                                        <p:cTn id="37" dur="1000"/>
                                        <p:tgtEl>
                                          <p:spTgt spid="53"/>
                                        </p:tgtEl>
                                        <p:attrNameLst>
                                          <p:attrName>ppt_h</p:attrName>
                                        </p:attrNameLst>
                                      </p:cBhvr>
                                      <p:tavLst>
                                        <p:tav tm="0">
                                          <p:val>
                                            <p:strVal val="ppt_h"/>
                                          </p:val>
                                        </p:tav>
                                        <p:tav tm="100000">
                                          <p:val>
                                            <p:strVal val="ppt_h"/>
                                          </p:val>
                                        </p:tav>
                                      </p:tavLst>
                                    </p:anim>
                                    <p:animEffect transition="out" filter="fade">
                                      <p:cBhvr>
                                        <p:cTn id="38" dur="1000"/>
                                        <p:tgtEl>
                                          <p:spTgt spid="53"/>
                                        </p:tgtEl>
                                      </p:cBhvr>
                                    </p:animEffect>
                                    <p:set>
                                      <p:cBhvr>
                                        <p:cTn id="39" dur="1" fill="hold">
                                          <p:stCondLst>
                                            <p:cond delay="999"/>
                                          </p:stCondLst>
                                        </p:cTn>
                                        <p:tgtEl>
                                          <p:spTgt spid="53"/>
                                        </p:tgtEl>
                                        <p:attrNameLst>
                                          <p:attrName>style.visibility</p:attrName>
                                        </p:attrNameLst>
                                      </p:cBhvr>
                                      <p:to>
                                        <p:strVal val="hidden"/>
                                      </p:to>
                                    </p:set>
                                  </p:childTnLst>
                                </p:cTn>
                              </p:par>
                              <p:par>
                                <p:cTn id="40" presetID="55" presetClass="exit" presetSubtype="0" fill="hold" grpId="1" nodeType="withEffect">
                                  <p:stCondLst>
                                    <p:cond delay="0"/>
                                  </p:stCondLst>
                                  <p:childTnLst>
                                    <p:anim calcmode="lin" valueType="num">
                                      <p:cBhvr>
                                        <p:cTn id="41" dur="1000"/>
                                        <p:tgtEl>
                                          <p:spTgt spid="54"/>
                                        </p:tgtEl>
                                        <p:attrNameLst>
                                          <p:attrName>ppt_w</p:attrName>
                                        </p:attrNameLst>
                                      </p:cBhvr>
                                      <p:tavLst>
                                        <p:tav tm="0">
                                          <p:val>
                                            <p:strVal val="ppt_w"/>
                                          </p:val>
                                        </p:tav>
                                        <p:tav tm="100000">
                                          <p:val>
                                            <p:strVal val="ppt_w*0.70"/>
                                          </p:val>
                                        </p:tav>
                                      </p:tavLst>
                                    </p:anim>
                                    <p:anim calcmode="lin" valueType="num">
                                      <p:cBhvr>
                                        <p:cTn id="42" dur="1000"/>
                                        <p:tgtEl>
                                          <p:spTgt spid="54"/>
                                        </p:tgtEl>
                                        <p:attrNameLst>
                                          <p:attrName>ppt_h</p:attrName>
                                        </p:attrNameLst>
                                      </p:cBhvr>
                                      <p:tavLst>
                                        <p:tav tm="0">
                                          <p:val>
                                            <p:strVal val="ppt_h"/>
                                          </p:val>
                                        </p:tav>
                                        <p:tav tm="100000">
                                          <p:val>
                                            <p:strVal val="ppt_h"/>
                                          </p:val>
                                        </p:tav>
                                      </p:tavLst>
                                    </p:anim>
                                    <p:animEffect transition="out" filter="fade">
                                      <p:cBhvr>
                                        <p:cTn id="43" dur="1000"/>
                                        <p:tgtEl>
                                          <p:spTgt spid="54"/>
                                        </p:tgtEl>
                                      </p:cBhvr>
                                    </p:animEffect>
                                    <p:set>
                                      <p:cBhvr>
                                        <p:cTn id="44" dur="1" fill="hold">
                                          <p:stCondLst>
                                            <p:cond delay="999"/>
                                          </p:stCondLst>
                                        </p:cTn>
                                        <p:tgtEl>
                                          <p:spTgt spid="54"/>
                                        </p:tgtEl>
                                        <p:attrNameLst>
                                          <p:attrName>style.visibility</p:attrName>
                                        </p:attrNameLst>
                                      </p:cBhvr>
                                      <p:to>
                                        <p:strVal val="hidden"/>
                                      </p:to>
                                    </p:set>
                                  </p:childTnLst>
                                </p:cTn>
                              </p:par>
                              <p:par>
                                <p:cTn id="45" presetID="20"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edge">
                                      <p:cBhvr>
                                        <p:cTn id="4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9" grpId="1" animBg="1"/>
      <p:bldP spid="50" grpId="0" animBg="1"/>
      <p:bldP spid="50" grpId="1" animBg="1"/>
      <p:bldP spid="53" grpId="0" animBg="1"/>
      <p:bldP spid="53" grpId="1" animBg="1"/>
      <p:bldP spid="54" grpId="0" animBg="1"/>
      <p:bldP spid="5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827265537"/>
              </p:ext>
            </p:extLst>
          </p:nvPr>
        </p:nvGraphicFramePr>
        <p:xfrm>
          <a:off x="-756592" y="332657"/>
          <a:ext cx="7766992" cy="6355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0179" name="Группа 103"/>
          <p:cNvGrpSpPr>
            <a:grpSpLocks/>
          </p:cNvGrpSpPr>
          <p:nvPr/>
        </p:nvGrpSpPr>
        <p:grpSpPr bwMode="auto">
          <a:xfrm>
            <a:off x="2057400" y="0"/>
            <a:ext cx="6492875" cy="6858000"/>
            <a:chOff x="2057404" y="0"/>
            <a:chExt cx="6493054" cy="6858000"/>
          </a:xfrm>
        </p:grpSpPr>
        <p:graphicFrame>
          <p:nvGraphicFramePr>
            <p:cNvPr id="3" name="Схема 2"/>
            <p:cNvGraphicFramePr/>
            <p:nvPr/>
          </p:nvGraphicFramePr>
          <p:xfrm>
            <a:off x="2057404" y="1219200"/>
            <a:ext cx="6172200" cy="464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5" name="Группа 13"/>
            <p:cNvGrpSpPr/>
            <p:nvPr/>
          </p:nvGrpSpPr>
          <p:grpSpPr>
            <a:xfrm>
              <a:off x="6019800" y="0"/>
              <a:ext cx="1159058" cy="1159058"/>
              <a:chOff x="3555965" y="0"/>
              <a:chExt cx="1159058" cy="1159058"/>
            </a:xfrm>
            <a:solidFill>
              <a:schemeClr val="tx2"/>
            </a:solidFill>
          </p:grpSpPr>
          <p:sp>
            <p:nvSpPr>
              <p:cNvPr id="15" name="Овал 14"/>
              <p:cNvSpPr/>
              <p:nvPr/>
            </p:nvSpPr>
            <p:spPr>
              <a:xfrm>
                <a:off x="3555965" y="0"/>
                <a:ext cx="1159058" cy="1159058"/>
              </a:xfrm>
              <a:prstGeom prst="ellipse">
                <a:avLst/>
              </a:prstGeom>
              <a:grpFill/>
            </p:spPr>
            <p:style>
              <a:lnRef idx="0">
                <a:schemeClr val="dk1">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16" name="Овал 4"/>
              <p:cNvSpPr/>
              <p:nvPr/>
            </p:nvSpPr>
            <p:spPr>
              <a:xfrm>
                <a:off x="3725705" y="169740"/>
                <a:ext cx="819578" cy="81957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1430" tIns="11430" rIns="11430" bIns="11430" spcCol="1270" anchor="ctr"/>
              <a:lstStyle/>
              <a:p>
                <a:pPr algn="ctr" defTabSz="800100">
                  <a:lnSpc>
                    <a:spcPct val="90000"/>
                  </a:lnSpc>
                  <a:spcAft>
                    <a:spcPct val="35000"/>
                  </a:spcAft>
                  <a:defRPr/>
                </a:pPr>
                <a:r>
                  <a:rPr lang="ru-RU" sz="2000" b="1" dirty="0">
                    <a:solidFill>
                      <a:schemeClr val="accent2">
                        <a:lumMod val="40000"/>
                        <a:lumOff val="60000"/>
                      </a:schemeClr>
                    </a:solidFill>
                  </a:rPr>
                  <a:t>ЛПО</a:t>
                </a:r>
              </a:p>
            </p:txBody>
          </p:sp>
        </p:grpSp>
        <p:grpSp>
          <p:nvGrpSpPr>
            <p:cNvPr id="6" name="Группа 16"/>
            <p:cNvGrpSpPr/>
            <p:nvPr/>
          </p:nvGrpSpPr>
          <p:grpSpPr>
            <a:xfrm>
              <a:off x="7315200" y="685800"/>
              <a:ext cx="1159058" cy="1159058"/>
              <a:chOff x="3555965" y="0"/>
              <a:chExt cx="1159058" cy="1159058"/>
            </a:xfrm>
            <a:solidFill>
              <a:schemeClr val="tx2"/>
            </a:solidFill>
          </p:grpSpPr>
          <p:sp>
            <p:nvSpPr>
              <p:cNvPr id="18" name="Овал 17"/>
              <p:cNvSpPr/>
              <p:nvPr/>
            </p:nvSpPr>
            <p:spPr>
              <a:xfrm>
                <a:off x="3555965" y="0"/>
                <a:ext cx="1159058" cy="1159058"/>
              </a:xfrm>
              <a:prstGeom prst="ellipse">
                <a:avLst/>
              </a:prstGeom>
              <a:grpFill/>
            </p:spPr>
            <p:style>
              <a:lnRef idx="0">
                <a:schemeClr val="dk1">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19" name="Овал 4"/>
              <p:cNvSpPr/>
              <p:nvPr/>
            </p:nvSpPr>
            <p:spPr>
              <a:xfrm>
                <a:off x="3725705" y="169740"/>
                <a:ext cx="819578" cy="81957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1430" tIns="11430" rIns="11430" bIns="11430" spcCol="1270" anchor="ctr"/>
              <a:lstStyle/>
              <a:p>
                <a:pPr algn="ctr" defTabSz="800100">
                  <a:lnSpc>
                    <a:spcPct val="90000"/>
                  </a:lnSpc>
                  <a:spcAft>
                    <a:spcPct val="35000"/>
                  </a:spcAft>
                  <a:defRPr/>
                </a:pPr>
                <a:r>
                  <a:rPr lang="ru-RU" sz="2000" b="1" dirty="0">
                    <a:solidFill>
                      <a:schemeClr val="accent2">
                        <a:lumMod val="40000"/>
                        <a:lumOff val="60000"/>
                      </a:schemeClr>
                    </a:solidFill>
                  </a:rPr>
                  <a:t>ЛПО</a:t>
                </a:r>
              </a:p>
            </p:txBody>
          </p:sp>
        </p:grpSp>
        <p:grpSp>
          <p:nvGrpSpPr>
            <p:cNvPr id="7" name="Группа 19"/>
            <p:cNvGrpSpPr/>
            <p:nvPr/>
          </p:nvGrpSpPr>
          <p:grpSpPr>
            <a:xfrm>
              <a:off x="7391400" y="2057400"/>
              <a:ext cx="1159058" cy="1159058"/>
              <a:chOff x="3555965" y="0"/>
              <a:chExt cx="1159058" cy="1159058"/>
            </a:xfrm>
            <a:solidFill>
              <a:schemeClr val="tx2"/>
            </a:solidFill>
          </p:grpSpPr>
          <p:sp>
            <p:nvSpPr>
              <p:cNvPr id="21" name="Овал 20"/>
              <p:cNvSpPr/>
              <p:nvPr/>
            </p:nvSpPr>
            <p:spPr>
              <a:xfrm>
                <a:off x="3555965" y="0"/>
                <a:ext cx="1159058" cy="1159058"/>
              </a:xfrm>
              <a:prstGeom prst="ellipse">
                <a:avLst/>
              </a:prstGeom>
              <a:grpFill/>
            </p:spPr>
            <p:style>
              <a:lnRef idx="0">
                <a:schemeClr val="dk1">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22" name="Овал 4"/>
              <p:cNvSpPr/>
              <p:nvPr/>
            </p:nvSpPr>
            <p:spPr>
              <a:xfrm>
                <a:off x="3725705" y="169740"/>
                <a:ext cx="819578" cy="81957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1430" tIns="11430" rIns="11430" bIns="11430" spcCol="1270" anchor="ctr"/>
              <a:lstStyle/>
              <a:p>
                <a:pPr algn="ctr" defTabSz="800100">
                  <a:lnSpc>
                    <a:spcPct val="90000"/>
                  </a:lnSpc>
                  <a:spcAft>
                    <a:spcPct val="35000"/>
                  </a:spcAft>
                  <a:defRPr/>
                </a:pPr>
                <a:r>
                  <a:rPr lang="ru-RU" sz="2000" b="1" dirty="0">
                    <a:solidFill>
                      <a:schemeClr val="accent2">
                        <a:lumMod val="40000"/>
                        <a:lumOff val="60000"/>
                      </a:schemeClr>
                    </a:solidFill>
                  </a:rPr>
                  <a:t>ЛПО</a:t>
                </a:r>
              </a:p>
            </p:txBody>
          </p:sp>
        </p:grpSp>
        <p:grpSp>
          <p:nvGrpSpPr>
            <p:cNvPr id="8" name="Группа 22"/>
            <p:cNvGrpSpPr/>
            <p:nvPr/>
          </p:nvGrpSpPr>
          <p:grpSpPr>
            <a:xfrm>
              <a:off x="7391400" y="3429000"/>
              <a:ext cx="1159058" cy="1159058"/>
              <a:chOff x="3555965" y="0"/>
              <a:chExt cx="1159058" cy="1159058"/>
            </a:xfrm>
            <a:solidFill>
              <a:schemeClr val="tx2"/>
            </a:solidFill>
          </p:grpSpPr>
          <p:sp>
            <p:nvSpPr>
              <p:cNvPr id="24" name="Овал 23"/>
              <p:cNvSpPr/>
              <p:nvPr/>
            </p:nvSpPr>
            <p:spPr>
              <a:xfrm>
                <a:off x="3555965" y="0"/>
                <a:ext cx="1159058" cy="1159058"/>
              </a:xfrm>
              <a:prstGeom prst="ellipse">
                <a:avLst/>
              </a:prstGeom>
              <a:grpFill/>
            </p:spPr>
            <p:style>
              <a:lnRef idx="0">
                <a:schemeClr val="dk1">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25" name="Овал 4"/>
              <p:cNvSpPr/>
              <p:nvPr/>
            </p:nvSpPr>
            <p:spPr>
              <a:xfrm>
                <a:off x="3725705" y="169740"/>
                <a:ext cx="819578" cy="81957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1430" tIns="11430" rIns="11430" bIns="11430" spcCol="1270" anchor="ctr"/>
              <a:lstStyle/>
              <a:p>
                <a:pPr algn="ctr" defTabSz="800100">
                  <a:lnSpc>
                    <a:spcPct val="90000"/>
                  </a:lnSpc>
                  <a:spcAft>
                    <a:spcPct val="35000"/>
                  </a:spcAft>
                  <a:defRPr/>
                </a:pPr>
                <a:r>
                  <a:rPr lang="ru-RU" sz="2000" b="1" dirty="0">
                    <a:solidFill>
                      <a:schemeClr val="accent2">
                        <a:lumMod val="40000"/>
                        <a:lumOff val="60000"/>
                      </a:schemeClr>
                    </a:solidFill>
                  </a:rPr>
                  <a:t>ЛПО</a:t>
                </a:r>
              </a:p>
            </p:txBody>
          </p:sp>
        </p:grpSp>
        <p:grpSp>
          <p:nvGrpSpPr>
            <p:cNvPr id="9" name="Группа 25"/>
            <p:cNvGrpSpPr/>
            <p:nvPr/>
          </p:nvGrpSpPr>
          <p:grpSpPr>
            <a:xfrm>
              <a:off x="7391400" y="4953000"/>
              <a:ext cx="1159058" cy="1159058"/>
              <a:chOff x="3555965" y="0"/>
              <a:chExt cx="1159058" cy="1159058"/>
            </a:xfrm>
            <a:solidFill>
              <a:schemeClr val="tx2"/>
            </a:solidFill>
          </p:grpSpPr>
          <p:sp>
            <p:nvSpPr>
              <p:cNvPr id="27" name="Овал 26"/>
              <p:cNvSpPr/>
              <p:nvPr/>
            </p:nvSpPr>
            <p:spPr>
              <a:xfrm>
                <a:off x="3555965" y="0"/>
                <a:ext cx="1159058" cy="1159058"/>
              </a:xfrm>
              <a:prstGeom prst="ellipse">
                <a:avLst/>
              </a:prstGeom>
              <a:grpFill/>
            </p:spPr>
            <p:style>
              <a:lnRef idx="0">
                <a:schemeClr val="dk1">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28" name="Овал 4"/>
              <p:cNvSpPr/>
              <p:nvPr/>
            </p:nvSpPr>
            <p:spPr>
              <a:xfrm>
                <a:off x="3725705" y="169740"/>
                <a:ext cx="819578" cy="81957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1430" tIns="11430" rIns="11430" bIns="11430" spcCol="1270" anchor="ctr"/>
              <a:lstStyle/>
              <a:p>
                <a:pPr algn="ctr" defTabSz="800100">
                  <a:lnSpc>
                    <a:spcPct val="90000"/>
                  </a:lnSpc>
                  <a:spcAft>
                    <a:spcPct val="35000"/>
                  </a:spcAft>
                  <a:defRPr/>
                </a:pPr>
                <a:r>
                  <a:rPr lang="ru-RU" sz="2000" b="1" dirty="0">
                    <a:solidFill>
                      <a:schemeClr val="accent2">
                        <a:lumMod val="40000"/>
                        <a:lumOff val="60000"/>
                      </a:schemeClr>
                    </a:solidFill>
                  </a:rPr>
                  <a:t>ЛПО</a:t>
                </a:r>
              </a:p>
            </p:txBody>
          </p:sp>
        </p:grpSp>
        <p:grpSp>
          <p:nvGrpSpPr>
            <p:cNvPr id="10" name="Группа 28"/>
            <p:cNvGrpSpPr/>
            <p:nvPr/>
          </p:nvGrpSpPr>
          <p:grpSpPr>
            <a:xfrm>
              <a:off x="5943600" y="5698942"/>
              <a:ext cx="1159058" cy="1159058"/>
              <a:chOff x="3555965" y="0"/>
              <a:chExt cx="1159058" cy="1159058"/>
            </a:xfrm>
            <a:solidFill>
              <a:schemeClr val="tx2"/>
            </a:solidFill>
          </p:grpSpPr>
          <p:sp>
            <p:nvSpPr>
              <p:cNvPr id="30" name="Овал 29"/>
              <p:cNvSpPr/>
              <p:nvPr/>
            </p:nvSpPr>
            <p:spPr>
              <a:xfrm>
                <a:off x="3555965" y="0"/>
                <a:ext cx="1159058" cy="1159058"/>
              </a:xfrm>
              <a:prstGeom prst="ellipse">
                <a:avLst/>
              </a:prstGeom>
              <a:grpFill/>
            </p:spPr>
            <p:style>
              <a:lnRef idx="0">
                <a:schemeClr val="dk1">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31" name="Овал 4"/>
              <p:cNvSpPr/>
              <p:nvPr/>
            </p:nvSpPr>
            <p:spPr>
              <a:xfrm>
                <a:off x="3725705" y="169740"/>
                <a:ext cx="819578" cy="81957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1430" tIns="11430" rIns="11430" bIns="11430" spcCol="1270" anchor="ctr"/>
              <a:lstStyle/>
              <a:p>
                <a:pPr algn="ctr" defTabSz="800100">
                  <a:lnSpc>
                    <a:spcPct val="90000"/>
                  </a:lnSpc>
                  <a:spcAft>
                    <a:spcPct val="35000"/>
                  </a:spcAft>
                  <a:defRPr/>
                </a:pPr>
                <a:r>
                  <a:rPr lang="ru-RU" sz="2000" b="1" dirty="0">
                    <a:solidFill>
                      <a:schemeClr val="accent2">
                        <a:lumMod val="40000"/>
                        <a:lumOff val="60000"/>
                      </a:schemeClr>
                    </a:solidFill>
                  </a:rPr>
                  <a:t>ЛПО</a:t>
                </a:r>
              </a:p>
            </p:txBody>
          </p:sp>
        </p:grpSp>
        <p:cxnSp>
          <p:nvCxnSpPr>
            <p:cNvPr id="34" name="Прямая соединительная линия 33"/>
            <p:cNvCxnSpPr/>
            <p:nvPr/>
          </p:nvCxnSpPr>
          <p:spPr>
            <a:xfrm rot="10800000" flipV="1">
              <a:off x="3962457" y="914400"/>
              <a:ext cx="2133659" cy="1676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flipV="1">
              <a:off x="4114861" y="1143000"/>
              <a:ext cx="3200488" cy="1676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rot="10800000" flipV="1">
              <a:off x="4343467" y="2667000"/>
              <a:ext cx="3048084" cy="533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rot="10800000">
              <a:off x="4343467" y="3733800"/>
              <a:ext cx="3048084" cy="2286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rot="10800000">
              <a:off x="4191063" y="4191000"/>
              <a:ext cx="3200488" cy="12192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rot="10800000">
              <a:off x="4038659" y="4343400"/>
              <a:ext cx="1981255" cy="16002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flipV="1">
              <a:off x="3962457" y="914400"/>
              <a:ext cx="2133659" cy="381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flipV="1">
              <a:off x="3962457" y="1219200"/>
              <a:ext cx="3276690" cy="2286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a:endCxn id="21" idx="2"/>
            </p:cNvCxnSpPr>
            <p:nvPr/>
          </p:nvCxnSpPr>
          <p:spPr>
            <a:xfrm>
              <a:off x="3962457" y="1600200"/>
              <a:ext cx="3429095" cy="103663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3886254" y="1676400"/>
              <a:ext cx="3505297" cy="22098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rot="16200000" flipH="1">
              <a:off x="3886303" y="1828752"/>
              <a:ext cx="3505200" cy="350529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rot="16200000" flipH="1">
              <a:off x="3581482" y="2133571"/>
              <a:ext cx="2590800" cy="213365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rot="16200000" flipH="1">
              <a:off x="2895682" y="2819368"/>
              <a:ext cx="3962400" cy="228606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a:off x="3962457" y="5943600"/>
              <a:ext cx="2057457" cy="1588"/>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p:nvPr/>
          </p:nvCxnSpPr>
          <p:spPr>
            <a:xfrm flipV="1">
              <a:off x="3962457" y="5487988"/>
              <a:ext cx="3429095" cy="379412"/>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p:cNvCxnSpPr/>
            <p:nvPr/>
          </p:nvCxnSpPr>
          <p:spPr>
            <a:xfrm flipV="1">
              <a:off x="3962457" y="4040188"/>
              <a:ext cx="3429095" cy="1751012"/>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p:cNvCxnSpPr/>
            <p:nvPr/>
          </p:nvCxnSpPr>
          <p:spPr>
            <a:xfrm flipV="1">
              <a:off x="3962457" y="2744788"/>
              <a:ext cx="3429095" cy="2970212"/>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p:nvPr/>
          </p:nvCxnSpPr>
          <p:spPr>
            <a:xfrm flipV="1">
              <a:off x="3962457" y="4648200"/>
              <a:ext cx="1981255" cy="1066800"/>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rot="5400000" flipH="1" flipV="1">
              <a:off x="3848184" y="3543273"/>
              <a:ext cx="2209800" cy="1981255"/>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p:cNvCxnSpPr/>
            <p:nvPr/>
          </p:nvCxnSpPr>
          <p:spPr>
            <a:xfrm rot="5400000" flipH="1" flipV="1">
              <a:off x="3201277" y="2896366"/>
              <a:ext cx="3427412" cy="2057457"/>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p:cNvCxnSpPr/>
            <p:nvPr/>
          </p:nvCxnSpPr>
          <p:spPr>
            <a:xfrm rot="5400000" flipH="1" flipV="1">
              <a:off x="3391002" y="1790655"/>
              <a:ext cx="4419600" cy="3276690"/>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p:nvPr/>
          </p:nvCxnSpPr>
          <p:spPr>
            <a:xfrm rot="5400000" flipH="1" flipV="1">
              <a:off x="2705979" y="2096264"/>
              <a:ext cx="4570412" cy="2209861"/>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p:cNvCxnSpPr/>
            <p:nvPr/>
          </p:nvCxnSpPr>
          <p:spPr>
            <a:xfrm>
              <a:off x="3962457" y="1447800"/>
              <a:ext cx="1905053" cy="6858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p:cNvCxnSpPr/>
            <p:nvPr/>
          </p:nvCxnSpPr>
          <p:spPr>
            <a:xfrm>
              <a:off x="3886254" y="1752600"/>
              <a:ext cx="2057457" cy="16002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49" name="Прямоугольник 48"/>
          <p:cNvSpPr/>
          <p:nvPr/>
        </p:nvSpPr>
        <p:spPr>
          <a:xfrm>
            <a:off x="1333500" y="1981199"/>
            <a:ext cx="3581400" cy="3293209"/>
          </a:xfrm>
          <a:prstGeom prst="rect">
            <a:avLst/>
          </a:prstGeom>
          <a:solidFill>
            <a:schemeClr val="bg1">
              <a:lumMod val="85000"/>
              <a:alpha val="67000"/>
            </a:schemeClr>
          </a:solidFill>
        </p:spPr>
        <p:txBody>
          <a:bodyPr>
            <a:spAutoFit/>
          </a:bodyPr>
          <a:lstStyle/>
          <a:p>
            <a:pPr marL="177800" indent="-177800" defTabSz="912813">
              <a:buClr>
                <a:srgbClr val="FF0000"/>
              </a:buClr>
              <a:buFont typeface="Arial" pitchFamily="34" charset="0"/>
              <a:buChar char="•"/>
              <a:defRPr/>
            </a:pPr>
            <a:r>
              <a:rPr lang="ru-RU" sz="1600" b="1" dirty="0"/>
              <a:t>Создание единой базы данных</a:t>
            </a:r>
          </a:p>
          <a:p>
            <a:pPr marL="177800" indent="-177800" defTabSz="912813">
              <a:buClr>
                <a:srgbClr val="FF0000"/>
              </a:buClr>
              <a:buFont typeface="Arial" pitchFamily="34" charset="0"/>
              <a:buChar char="•"/>
              <a:defRPr/>
            </a:pPr>
            <a:r>
              <a:rPr lang="ru-RU" sz="1600" b="1" dirty="0"/>
              <a:t> Анализ результатов МУ к </a:t>
            </a:r>
            <a:r>
              <a:rPr lang="ru-RU" sz="1600" b="1" dirty="0" smtClean="0"/>
              <a:t>АМП, </a:t>
            </a:r>
            <a:r>
              <a:rPr lang="ru-RU" sz="1600" b="1" dirty="0"/>
              <a:t>контроль его качества, эффективности    </a:t>
            </a:r>
          </a:p>
          <a:p>
            <a:pPr marL="177800" indent="-177800" defTabSz="912813">
              <a:buClr>
                <a:srgbClr val="FF0000"/>
              </a:buClr>
              <a:buFont typeface="Arial" pitchFamily="34" charset="0"/>
              <a:buChar char="•"/>
              <a:defRPr/>
            </a:pPr>
            <a:r>
              <a:rPr lang="ru-RU" sz="1600" b="1" dirty="0"/>
              <a:t>Оценка спектра применяемых </a:t>
            </a:r>
            <a:r>
              <a:rPr lang="ru-RU" sz="1600" b="1" dirty="0" smtClean="0"/>
              <a:t>АМП</a:t>
            </a:r>
            <a:endParaRPr lang="ru-RU" sz="1600" b="1" dirty="0"/>
          </a:p>
          <a:p>
            <a:pPr marL="177800" indent="-177800" defTabSz="912813">
              <a:buClr>
                <a:srgbClr val="FF0000"/>
              </a:buClr>
              <a:buFont typeface="Arial" pitchFamily="34" charset="0"/>
              <a:buChar char="•"/>
              <a:defRPr/>
            </a:pPr>
            <a:r>
              <a:rPr lang="ru-RU" sz="1600" b="1" dirty="0"/>
              <a:t>Формирование стратегии и тактики дезинфекционных мероприятий на территории</a:t>
            </a:r>
          </a:p>
          <a:p>
            <a:pPr marL="177800" indent="-177800" defTabSz="912813">
              <a:buClr>
                <a:srgbClr val="FF0000"/>
              </a:buClr>
              <a:buFont typeface="Arial" pitchFamily="34" charset="0"/>
              <a:buChar char="•"/>
              <a:defRPr/>
            </a:pPr>
            <a:r>
              <a:rPr lang="ru-RU" sz="1600" b="1" dirty="0"/>
              <a:t>Разработка, внедрение, совершенствование </a:t>
            </a:r>
            <a:r>
              <a:rPr lang="ru-RU" sz="1600" b="1" dirty="0" err="1"/>
              <a:t>орг-метод</a:t>
            </a:r>
            <a:r>
              <a:rPr lang="ru-RU" sz="1600" b="1" dirty="0"/>
              <a:t>. обеспечения МУ к </a:t>
            </a:r>
            <a:r>
              <a:rPr lang="ru-RU" sz="1600" b="1" dirty="0" smtClean="0"/>
              <a:t>АМП</a:t>
            </a:r>
            <a:endParaRPr lang="ru-RU" sz="1600" b="1" dirty="0"/>
          </a:p>
          <a:p>
            <a:pPr marL="177800" indent="-177800" defTabSz="912813">
              <a:buClr>
                <a:srgbClr val="FF0000"/>
              </a:buClr>
              <a:buFont typeface="Arial" pitchFamily="34" charset="0"/>
              <a:buChar char="•"/>
              <a:defRPr/>
            </a:pPr>
            <a:r>
              <a:rPr lang="ru-RU" sz="1600" b="1" dirty="0"/>
              <a:t>Обучение специалистов </a:t>
            </a:r>
          </a:p>
        </p:txBody>
      </p:sp>
    </p:spTree>
    <p:extLst>
      <p:ext uri="{BB962C8B-B14F-4D97-AF65-F5344CB8AC3E}">
        <p14:creationId xmlns:p14="http://schemas.microsoft.com/office/powerpoint/2010/main" val="2008825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9" name="Группа 103"/>
          <p:cNvGrpSpPr>
            <a:grpSpLocks/>
          </p:cNvGrpSpPr>
          <p:nvPr/>
        </p:nvGrpSpPr>
        <p:grpSpPr bwMode="auto">
          <a:xfrm>
            <a:off x="2057400" y="0"/>
            <a:ext cx="6492875" cy="6858000"/>
            <a:chOff x="2057404" y="0"/>
            <a:chExt cx="6493054" cy="6858000"/>
          </a:xfrm>
        </p:grpSpPr>
        <p:graphicFrame>
          <p:nvGraphicFramePr>
            <p:cNvPr id="3" name="Схема 2"/>
            <p:cNvGraphicFramePr/>
            <p:nvPr>
              <p:extLst>
                <p:ext uri="{D42A27DB-BD31-4B8C-83A1-F6EECF244321}">
                  <p14:modId xmlns:p14="http://schemas.microsoft.com/office/powerpoint/2010/main" val="589732606"/>
                </p:ext>
              </p:extLst>
            </p:nvPr>
          </p:nvGraphicFramePr>
          <p:xfrm>
            <a:off x="2057404" y="1219200"/>
            <a:ext cx="6172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Группа 13"/>
            <p:cNvGrpSpPr/>
            <p:nvPr/>
          </p:nvGrpSpPr>
          <p:grpSpPr>
            <a:xfrm>
              <a:off x="6019800" y="0"/>
              <a:ext cx="1159058" cy="1159058"/>
              <a:chOff x="3555965" y="0"/>
              <a:chExt cx="1159058" cy="1159058"/>
            </a:xfrm>
            <a:solidFill>
              <a:schemeClr val="tx2"/>
            </a:solidFill>
          </p:grpSpPr>
          <p:sp>
            <p:nvSpPr>
              <p:cNvPr id="15" name="Овал 14"/>
              <p:cNvSpPr/>
              <p:nvPr/>
            </p:nvSpPr>
            <p:spPr>
              <a:xfrm>
                <a:off x="3555965" y="0"/>
                <a:ext cx="1159058" cy="1159058"/>
              </a:xfrm>
              <a:prstGeom prst="ellipse">
                <a:avLst/>
              </a:prstGeom>
              <a:grpFill/>
            </p:spPr>
            <p:style>
              <a:lnRef idx="0">
                <a:schemeClr val="dk1">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16" name="Овал 4"/>
              <p:cNvSpPr/>
              <p:nvPr/>
            </p:nvSpPr>
            <p:spPr>
              <a:xfrm>
                <a:off x="3725705" y="169740"/>
                <a:ext cx="819578" cy="81957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1430" tIns="11430" rIns="11430" bIns="11430" spcCol="1270" anchor="ctr"/>
              <a:lstStyle/>
              <a:p>
                <a:pPr algn="ctr" defTabSz="800100">
                  <a:lnSpc>
                    <a:spcPct val="90000"/>
                  </a:lnSpc>
                  <a:spcAft>
                    <a:spcPct val="35000"/>
                  </a:spcAft>
                  <a:defRPr/>
                </a:pPr>
                <a:r>
                  <a:rPr lang="ru-RU" sz="2000" b="1" dirty="0">
                    <a:solidFill>
                      <a:schemeClr val="accent2">
                        <a:lumMod val="40000"/>
                        <a:lumOff val="60000"/>
                      </a:schemeClr>
                    </a:solidFill>
                  </a:rPr>
                  <a:t>ЛПО</a:t>
                </a:r>
              </a:p>
            </p:txBody>
          </p:sp>
        </p:grpSp>
        <p:grpSp>
          <p:nvGrpSpPr>
            <p:cNvPr id="6" name="Группа 16"/>
            <p:cNvGrpSpPr/>
            <p:nvPr/>
          </p:nvGrpSpPr>
          <p:grpSpPr>
            <a:xfrm>
              <a:off x="7315200" y="685800"/>
              <a:ext cx="1159058" cy="1159058"/>
              <a:chOff x="3555965" y="0"/>
              <a:chExt cx="1159058" cy="1159058"/>
            </a:xfrm>
            <a:solidFill>
              <a:schemeClr val="tx2"/>
            </a:solidFill>
          </p:grpSpPr>
          <p:sp>
            <p:nvSpPr>
              <p:cNvPr id="18" name="Овал 17"/>
              <p:cNvSpPr/>
              <p:nvPr/>
            </p:nvSpPr>
            <p:spPr>
              <a:xfrm>
                <a:off x="3555965" y="0"/>
                <a:ext cx="1159058" cy="1159058"/>
              </a:xfrm>
              <a:prstGeom prst="ellipse">
                <a:avLst/>
              </a:prstGeom>
              <a:grpFill/>
            </p:spPr>
            <p:style>
              <a:lnRef idx="0">
                <a:schemeClr val="dk1">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19" name="Овал 4"/>
              <p:cNvSpPr/>
              <p:nvPr/>
            </p:nvSpPr>
            <p:spPr>
              <a:xfrm>
                <a:off x="3725705" y="169740"/>
                <a:ext cx="819578" cy="81957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1430" tIns="11430" rIns="11430" bIns="11430" spcCol="1270" anchor="ctr"/>
              <a:lstStyle/>
              <a:p>
                <a:pPr algn="ctr" defTabSz="800100">
                  <a:lnSpc>
                    <a:spcPct val="90000"/>
                  </a:lnSpc>
                  <a:spcAft>
                    <a:spcPct val="35000"/>
                  </a:spcAft>
                  <a:defRPr/>
                </a:pPr>
                <a:r>
                  <a:rPr lang="ru-RU" sz="2000" b="1" dirty="0">
                    <a:solidFill>
                      <a:schemeClr val="accent2">
                        <a:lumMod val="40000"/>
                        <a:lumOff val="60000"/>
                      </a:schemeClr>
                    </a:solidFill>
                  </a:rPr>
                  <a:t>ЛПО</a:t>
                </a:r>
              </a:p>
            </p:txBody>
          </p:sp>
        </p:grpSp>
        <p:grpSp>
          <p:nvGrpSpPr>
            <p:cNvPr id="7" name="Группа 19"/>
            <p:cNvGrpSpPr/>
            <p:nvPr/>
          </p:nvGrpSpPr>
          <p:grpSpPr>
            <a:xfrm>
              <a:off x="7391400" y="2057400"/>
              <a:ext cx="1159058" cy="1159058"/>
              <a:chOff x="3555965" y="0"/>
              <a:chExt cx="1159058" cy="1159058"/>
            </a:xfrm>
            <a:solidFill>
              <a:schemeClr val="tx2"/>
            </a:solidFill>
          </p:grpSpPr>
          <p:sp>
            <p:nvSpPr>
              <p:cNvPr id="21" name="Овал 20"/>
              <p:cNvSpPr/>
              <p:nvPr/>
            </p:nvSpPr>
            <p:spPr>
              <a:xfrm>
                <a:off x="3555965" y="0"/>
                <a:ext cx="1159058" cy="1159058"/>
              </a:xfrm>
              <a:prstGeom prst="ellipse">
                <a:avLst/>
              </a:prstGeom>
              <a:grpFill/>
            </p:spPr>
            <p:style>
              <a:lnRef idx="0">
                <a:schemeClr val="dk1">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22" name="Овал 4"/>
              <p:cNvSpPr/>
              <p:nvPr/>
            </p:nvSpPr>
            <p:spPr>
              <a:xfrm>
                <a:off x="3725705" y="169740"/>
                <a:ext cx="819578" cy="81957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1430" tIns="11430" rIns="11430" bIns="11430" spcCol="1270" anchor="ctr"/>
              <a:lstStyle/>
              <a:p>
                <a:pPr algn="ctr" defTabSz="800100">
                  <a:lnSpc>
                    <a:spcPct val="90000"/>
                  </a:lnSpc>
                  <a:spcAft>
                    <a:spcPct val="35000"/>
                  </a:spcAft>
                  <a:defRPr/>
                </a:pPr>
                <a:r>
                  <a:rPr lang="ru-RU" sz="2000" b="1" dirty="0">
                    <a:solidFill>
                      <a:schemeClr val="accent2">
                        <a:lumMod val="40000"/>
                        <a:lumOff val="60000"/>
                      </a:schemeClr>
                    </a:solidFill>
                  </a:rPr>
                  <a:t>ЛПО</a:t>
                </a:r>
              </a:p>
            </p:txBody>
          </p:sp>
        </p:grpSp>
        <p:grpSp>
          <p:nvGrpSpPr>
            <p:cNvPr id="8" name="Группа 22"/>
            <p:cNvGrpSpPr/>
            <p:nvPr/>
          </p:nvGrpSpPr>
          <p:grpSpPr>
            <a:xfrm>
              <a:off x="7391400" y="3429000"/>
              <a:ext cx="1159058" cy="1159058"/>
              <a:chOff x="3555965" y="0"/>
              <a:chExt cx="1159058" cy="1159058"/>
            </a:xfrm>
            <a:solidFill>
              <a:schemeClr val="tx2"/>
            </a:solidFill>
          </p:grpSpPr>
          <p:sp>
            <p:nvSpPr>
              <p:cNvPr id="24" name="Овал 23"/>
              <p:cNvSpPr/>
              <p:nvPr/>
            </p:nvSpPr>
            <p:spPr>
              <a:xfrm>
                <a:off x="3555965" y="0"/>
                <a:ext cx="1159058" cy="1159058"/>
              </a:xfrm>
              <a:prstGeom prst="ellipse">
                <a:avLst/>
              </a:prstGeom>
              <a:grpFill/>
            </p:spPr>
            <p:style>
              <a:lnRef idx="0">
                <a:schemeClr val="dk1">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25" name="Овал 4"/>
              <p:cNvSpPr/>
              <p:nvPr/>
            </p:nvSpPr>
            <p:spPr>
              <a:xfrm>
                <a:off x="3725705" y="169740"/>
                <a:ext cx="819578" cy="81957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1430" tIns="11430" rIns="11430" bIns="11430" spcCol="1270" anchor="ctr"/>
              <a:lstStyle/>
              <a:p>
                <a:pPr algn="ctr" defTabSz="800100">
                  <a:lnSpc>
                    <a:spcPct val="90000"/>
                  </a:lnSpc>
                  <a:spcAft>
                    <a:spcPct val="35000"/>
                  </a:spcAft>
                  <a:defRPr/>
                </a:pPr>
                <a:r>
                  <a:rPr lang="ru-RU" sz="2000" b="1" dirty="0">
                    <a:solidFill>
                      <a:schemeClr val="accent2">
                        <a:lumMod val="40000"/>
                        <a:lumOff val="60000"/>
                      </a:schemeClr>
                    </a:solidFill>
                  </a:rPr>
                  <a:t>ЛПО</a:t>
                </a:r>
              </a:p>
            </p:txBody>
          </p:sp>
        </p:grpSp>
        <p:grpSp>
          <p:nvGrpSpPr>
            <p:cNvPr id="9" name="Группа 25"/>
            <p:cNvGrpSpPr/>
            <p:nvPr/>
          </p:nvGrpSpPr>
          <p:grpSpPr>
            <a:xfrm>
              <a:off x="7391400" y="4953000"/>
              <a:ext cx="1159058" cy="1159058"/>
              <a:chOff x="3555965" y="0"/>
              <a:chExt cx="1159058" cy="1159058"/>
            </a:xfrm>
            <a:solidFill>
              <a:schemeClr val="tx2"/>
            </a:solidFill>
          </p:grpSpPr>
          <p:sp>
            <p:nvSpPr>
              <p:cNvPr id="27" name="Овал 26"/>
              <p:cNvSpPr/>
              <p:nvPr/>
            </p:nvSpPr>
            <p:spPr>
              <a:xfrm>
                <a:off x="3555965" y="0"/>
                <a:ext cx="1159058" cy="1159058"/>
              </a:xfrm>
              <a:prstGeom prst="ellipse">
                <a:avLst/>
              </a:prstGeom>
              <a:grpFill/>
            </p:spPr>
            <p:style>
              <a:lnRef idx="0">
                <a:schemeClr val="dk1">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28" name="Овал 4"/>
              <p:cNvSpPr/>
              <p:nvPr/>
            </p:nvSpPr>
            <p:spPr>
              <a:xfrm>
                <a:off x="3725705" y="169740"/>
                <a:ext cx="819578" cy="81957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1430" tIns="11430" rIns="11430" bIns="11430" spcCol="1270" anchor="ctr"/>
              <a:lstStyle/>
              <a:p>
                <a:pPr algn="ctr" defTabSz="800100">
                  <a:lnSpc>
                    <a:spcPct val="90000"/>
                  </a:lnSpc>
                  <a:spcAft>
                    <a:spcPct val="35000"/>
                  </a:spcAft>
                  <a:defRPr/>
                </a:pPr>
                <a:r>
                  <a:rPr lang="ru-RU" sz="2000" b="1" dirty="0">
                    <a:solidFill>
                      <a:schemeClr val="accent2">
                        <a:lumMod val="40000"/>
                        <a:lumOff val="60000"/>
                      </a:schemeClr>
                    </a:solidFill>
                  </a:rPr>
                  <a:t>ЛПО</a:t>
                </a:r>
              </a:p>
            </p:txBody>
          </p:sp>
        </p:grpSp>
        <p:grpSp>
          <p:nvGrpSpPr>
            <p:cNvPr id="10" name="Группа 28"/>
            <p:cNvGrpSpPr/>
            <p:nvPr/>
          </p:nvGrpSpPr>
          <p:grpSpPr>
            <a:xfrm>
              <a:off x="5943600" y="5698942"/>
              <a:ext cx="1159058" cy="1159058"/>
              <a:chOff x="3555965" y="0"/>
              <a:chExt cx="1159058" cy="1159058"/>
            </a:xfrm>
            <a:solidFill>
              <a:schemeClr val="tx2"/>
            </a:solidFill>
          </p:grpSpPr>
          <p:sp>
            <p:nvSpPr>
              <p:cNvPr id="30" name="Овал 29"/>
              <p:cNvSpPr/>
              <p:nvPr/>
            </p:nvSpPr>
            <p:spPr>
              <a:xfrm>
                <a:off x="3555965" y="0"/>
                <a:ext cx="1159058" cy="1159058"/>
              </a:xfrm>
              <a:prstGeom prst="ellipse">
                <a:avLst/>
              </a:prstGeom>
              <a:grpFill/>
            </p:spPr>
            <p:style>
              <a:lnRef idx="0">
                <a:schemeClr val="dk1">
                  <a:shade val="80000"/>
                  <a:hueOff val="0"/>
                  <a:satOff val="0"/>
                  <a:lumOff val="0"/>
                  <a:alphaOff val="0"/>
                </a:schemeClr>
              </a:lnRef>
              <a:fillRef idx="3">
                <a:scrgbClr r="0" g="0" b="0"/>
              </a:fillRef>
              <a:effectRef idx="3">
                <a:schemeClr val="lt1">
                  <a:hueOff val="0"/>
                  <a:satOff val="0"/>
                  <a:lumOff val="0"/>
                  <a:alphaOff val="0"/>
                </a:schemeClr>
              </a:effectRef>
              <a:fontRef idx="minor">
                <a:schemeClr val="dk1">
                  <a:hueOff val="0"/>
                  <a:satOff val="0"/>
                  <a:lumOff val="0"/>
                  <a:alphaOff val="0"/>
                </a:schemeClr>
              </a:fontRef>
            </p:style>
          </p:sp>
          <p:sp>
            <p:nvSpPr>
              <p:cNvPr id="31" name="Овал 4"/>
              <p:cNvSpPr/>
              <p:nvPr/>
            </p:nvSpPr>
            <p:spPr>
              <a:xfrm>
                <a:off x="3725705" y="169740"/>
                <a:ext cx="819578" cy="819578"/>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1430" tIns="11430" rIns="11430" bIns="11430" spcCol="1270" anchor="ctr"/>
              <a:lstStyle/>
              <a:p>
                <a:pPr algn="ctr" defTabSz="800100">
                  <a:lnSpc>
                    <a:spcPct val="90000"/>
                  </a:lnSpc>
                  <a:spcAft>
                    <a:spcPct val="35000"/>
                  </a:spcAft>
                  <a:defRPr/>
                </a:pPr>
                <a:r>
                  <a:rPr lang="ru-RU" sz="2000" b="1" dirty="0">
                    <a:solidFill>
                      <a:schemeClr val="accent2">
                        <a:lumMod val="40000"/>
                        <a:lumOff val="60000"/>
                      </a:schemeClr>
                    </a:solidFill>
                  </a:rPr>
                  <a:t>ЛПО</a:t>
                </a:r>
              </a:p>
            </p:txBody>
          </p:sp>
        </p:grpSp>
        <p:cxnSp>
          <p:nvCxnSpPr>
            <p:cNvPr id="34" name="Прямая соединительная линия 33"/>
            <p:cNvCxnSpPr/>
            <p:nvPr/>
          </p:nvCxnSpPr>
          <p:spPr>
            <a:xfrm rot="10800000" flipV="1">
              <a:off x="3962457" y="914400"/>
              <a:ext cx="2133659" cy="1676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flipV="1">
              <a:off x="4114861" y="1143000"/>
              <a:ext cx="3200488" cy="1676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rot="10800000" flipV="1">
              <a:off x="4343467" y="2667000"/>
              <a:ext cx="3048084" cy="533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rot="10800000">
              <a:off x="4343467" y="3733800"/>
              <a:ext cx="3048084" cy="2286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rot="10800000">
              <a:off x="4191063" y="4191000"/>
              <a:ext cx="3200488" cy="12192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rot="10800000">
              <a:off x="4038659" y="4343400"/>
              <a:ext cx="1981255" cy="16002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flipV="1">
              <a:off x="3962457" y="914400"/>
              <a:ext cx="2133659" cy="381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flipV="1">
              <a:off x="3962457" y="1219200"/>
              <a:ext cx="3276690" cy="2286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a:endCxn id="21" idx="2"/>
            </p:cNvCxnSpPr>
            <p:nvPr/>
          </p:nvCxnSpPr>
          <p:spPr>
            <a:xfrm>
              <a:off x="3962457" y="1600200"/>
              <a:ext cx="3429095" cy="1036638"/>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3886254" y="1676400"/>
              <a:ext cx="3505297" cy="22098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rot="16200000" flipH="1">
              <a:off x="3886303" y="1828752"/>
              <a:ext cx="3505200" cy="3505297"/>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nvCxnSpPr>
          <p:spPr>
            <a:xfrm rot="16200000" flipH="1">
              <a:off x="3581482" y="2133571"/>
              <a:ext cx="2590800" cy="213365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rot="16200000" flipH="1">
              <a:off x="2895682" y="2819368"/>
              <a:ext cx="3962400" cy="2286063"/>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a:off x="3962457" y="5943600"/>
              <a:ext cx="2057457" cy="1588"/>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76" name="Прямая соединительная линия 75"/>
            <p:cNvCxnSpPr/>
            <p:nvPr/>
          </p:nvCxnSpPr>
          <p:spPr>
            <a:xfrm flipV="1">
              <a:off x="3962457" y="5487988"/>
              <a:ext cx="3429095" cy="379412"/>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78" name="Прямая соединительная линия 77"/>
            <p:cNvCxnSpPr/>
            <p:nvPr/>
          </p:nvCxnSpPr>
          <p:spPr>
            <a:xfrm flipV="1">
              <a:off x="3962457" y="4040188"/>
              <a:ext cx="3429095" cy="1751012"/>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p:cNvCxnSpPr/>
            <p:nvPr/>
          </p:nvCxnSpPr>
          <p:spPr>
            <a:xfrm flipV="1">
              <a:off x="3962457" y="2744788"/>
              <a:ext cx="3429095" cy="2970212"/>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82" name="Прямая соединительная линия 81"/>
            <p:cNvCxnSpPr/>
            <p:nvPr/>
          </p:nvCxnSpPr>
          <p:spPr>
            <a:xfrm flipV="1">
              <a:off x="3962457" y="4648200"/>
              <a:ext cx="1981255" cy="1066800"/>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nvCxnSpPr>
          <p:spPr>
            <a:xfrm rot="5400000" flipH="1" flipV="1">
              <a:off x="3848184" y="3543273"/>
              <a:ext cx="2209800" cy="1981255"/>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88" name="Прямая соединительная линия 87"/>
            <p:cNvCxnSpPr/>
            <p:nvPr/>
          </p:nvCxnSpPr>
          <p:spPr>
            <a:xfrm rot="5400000" flipH="1" flipV="1">
              <a:off x="3201277" y="2896366"/>
              <a:ext cx="3427412" cy="2057457"/>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p:cNvCxnSpPr/>
            <p:nvPr/>
          </p:nvCxnSpPr>
          <p:spPr>
            <a:xfrm rot="5400000" flipH="1" flipV="1">
              <a:off x="3391002" y="1790655"/>
              <a:ext cx="4419600" cy="3276690"/>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p:nvPr/>
          </p:nvCxnSpPr>
          <p:spPr>
            <a:xfrm rot="5400000" flipH="1" flipV="1">
              <a:off x="2705979" y="2096264"/>
              <a:ext cx="4570412" cy="2209861"/>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p:cNvCxnSpPr/>
            <p:nvPr/>
          </p:nvCxnSpPr>
          <p:spPr>
            <a:xfrm>
              <a:off x="3962457" y="1447800"/>
              <a:ext cx="1905053" cy="6858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p:cNvCxnSpPr/>
            <p:nvPr/>
          </p:nvCxnSpPr>
          <p:spPr>
            <a:xfrm>
              <a:off x="3886254" y="1752600"/>
              <a:ext cx="2057457" cy="16002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2" name="Схема 1"/>
          <p:cNvGraphicFramePr/>
          <p:nvPr>
            <p:extLst>
              <p:ext uri="{D42A27DB-BD31-4B8C-83A1-F6EECF244321}">
                <p14:modId xmlns:p14="http://schemas.microsoft.com/office/powerpoint/2010/main" val="2692578626"/>
              </p:ext>
            </p:extLst>
          </p:nvPr>
        </p:nvGraphicFramePr>
        <p:xfrm>
          <a:off x="-756592" y="332657"/>
          <a:ext cx="7766992" cy="63556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TextBox 12"/>
          <p:cNvSpPr txBox="1"/>
          <p:nvPr/>
        </p:nvSpPr>
        <p:spPr>
          <a:xfrm>
            <a:off x="107504" y="40943"/>
            <a:ext cx="5607495" cy="646331"/>
          </a:xfrm>
          <a:prstGeom prst="rect">
            <a:avLst/>
          </a:prstGeom>
          <a:solidFill>
            <a:schemeClr val="accent4">
              <a:lumMod val="50000"/>
            </a:schemeClr>
          </a:solidFill>
        </p:spPr>
        <p:txBody>
          <a:bodyPr wrap="square" rtlCol="0">
            <a:spAutoFit/>
          </a:bodyPr>
          <a:lstStyle/>
          <a:p>
            <a:r>
              <a:rPr lang="ru-RU" sz="3600" b="1" dirty="0" smtClean="0">
                <a:solidFill>
                  <a:schemeClr val="bg1"/>
                </a:solidFill>
                <a:latin typeface="Times New Roman" pitchFamily="18" charset="0"/>
                <a:cs typeface="Times New Roman" pitchFamily="18" charset="0"/>
              </a:rPr>
              <a:t>Организация Центра МУ</a:t>
            </a:r>
            <a:endParaRPr lang="ru-RU" sz="3600" dirty="0">
              <a:solidFill>
                <a:schemeClr val="bg1"/>
              </a:solidFill>
            </a:endParaRPr>
          </a:p>
        </p:txBody>
      </p:sp>
    </p:spTree>
    <p:extLst>
      <p:ext uri="{BB962C8B-B14F-4D97-AF65-F5344CB8AC3E}">
        <p14:creationId xmlns:p14="http://schemas.microsoft.com/office/powerpoint/2010/main" val="987643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r="50195" b="32617"/>
          <a:stretch>
            <a:fillRect/>
          </a:stretch>
        </p:blipFill>
        <p:spPr bwMode="auto">
          <a:xfrm>
            <a:off x="6660232" y="4077072"/>
            <a:ext cx="2483768" cy="2780928"/>
          </a:xfrm>
          <a:prstGeom prst="rect">
            <a:avLst/>
          </a:prstGeom>
          <a:noFill/>
          <a:ln w="9525">
            <a:noFill/>
            <a:miter lim="800000"/>
            <a:headEnd/>
            <a:tailEnd/>
          </a:ln>
          <a:effectLst/>
        </p:spPr>
      </p:pic>
      <p:sp>
        <p:nvSpPr>
          <p:cNvPr id="4" name="Содержимое 3"/>
          <p:cNvSpPr>
            <a:spLocks noGrp="1"/>
          </p:cNvSpPr>
          <p:nvPr>
            <p:ph sz="quarter" idx="4294967295"/>
          </p:nvPr>
        </p:nvSpPr>
        <p:spPr>
          <a:xfrm>
            <a:off x="179512" y="980728"/>
            <a:ext cx="8784976" cy="6120680"/>
          </a:xfrm>
          <a:prstGeom prst="rect">
            <a:avLst/>
          </a:prstGeom>
        </p:spPr>
        <p:txBody>
          <a:bodyPr>
            <a:normAutofit fontScale="55000" lnSpcReduction="20000"/>
          </a:bodyPr>
          <a:lstStyle/>
          <a:p>
            <a:pPr marL="0" indent="0">
              <a:buNone/>
            </a:pPr>
            <a:r>
              <a:rPr lang="ru-RU" sz="3800" b="1" dirty="0" smtClean="0">
                <a:solidFill>
                  <a:schemeClr val="accent3">
                    <a:lumMod val="50000"/>
                  </a:schemeClr>
                </a:solidFill>
                <a:latin typeface="Times New Roman" pitchFamily="18" charset="0"/>
                <a:cs typeface="Times New Roman" pitchFamily="18" charset="0"/>
              </a:rPr>
              <a:t>Клинические базы: </a:t>
            </a:r>
          </a:p>
          <a:p>
            <a:pPr marL="0" indent="0">
              <a:lnSpc>
                <a:spcPct val="120000"/>
              </a:lnSpc>
              <a:buNone/>
            </a:pPr>
            <a:r>
              <a:rPr lang="ru-RU" sz="3200" b="1" dirty="0" smtClean="0">
                <a:latin typeface="Times New Roman" pitchFamily="18" charset="0"/>
                <a:cs typeface="Times New Roman" pitchFamily="18" charset="0"/>
              </a:rPr>
              <a:t>Более 50 медицинских организаций г. Нижнего Новгорода и  Нижегородской области</a:t>
            </a:r>
            <a:endParaRPr lang="ru-RU" sz="3200" b="1" dirty="0" smtClean="0">
              <a:solidFill>
                <a:srgbClr val="0070C0"/>
              </a:solidFill>
              <a:latin typeface="Times New Roman" pitchFamily="18" charset="0"/>
              <a:cs typeface="Times New Roman" pitchFamily="18" charset="0"/>
            </a:endParaRPr>
          </a:p>
          <a:p>
            <a:pPr marL="0" indent="0">
              <a:lnSpc>
                <a:spcPct val="170000"/>
              </a:lnSpc>
              <a:spcBef>
                <a:spcPts val="0"/>
              </a:spcBef>
              <a:buNone/>
            </a:pPr>
            <a:r>
              <a:rPr lang="ru-RU" sz="3800" b="1" dirty="0" smtClean="0">
                <a:solidFill>
                  <a:schemeClr val="accent3">
                    <a:lumMod val="50000"/>
                  </a:schemeClr>
                </a:solidFill>
                <a:latin typeface="Times New Roman" pitchFamily="18" charset="0"/>
                <a:cs typeface="Times New Roman" pitchFamily="18" charset="0"/>
              </a:rPr>
              <a:t>Лабораторные базы: </a:t>
            </a:r>
          </a:p>
          <a:p>
            <a:pPr marL="285750" lvl="0" indent="-285750">
              <a:lnSpc>
                <a:spcPct val="120000"/>
              </a:lnSpc>
              <a:spcBef>
                <a:spcPts val="0"/>
              </a:spcBef>
              <a:buClr>
                <a:schemeClr val="accent4">
                  <a:lumMod val="50000"/>
                </a:schemeClr>
              </a:buClr>
              <a:buFont typeface="Wingdings" pitchFamily="2" charset="2"/>
              <a:buChar char="v"/>
            </a:pPr>
            <a:r>
              <a:rPr lang="ru-RU" sz="3200" b="1" dirty="0" smtClean="0">
                <a:solidFill>
                  <a:prstClr val="black"/>
                </a:solidFill>
                <a:latin typeface="Times New Roman" pitchFamily="18" charset="0"/>
                <a:cs typeface="Times New Roman" pitchFamily="18" charset="0"/>
              </a:rPr>
              <a:t>отдел </a:t>
            </a:r>
            <a:r>
              <a:rPr lang="ru-RU" sz="3200" b="1" dirty="0">
                <a:solidFill>
                  <a:prstClr val="black"/>
                </a:solidFill>
                <a:latin typeface="Times New Roman" pitchFamily="18" charset="0"/>
                <a:cs typeface="Times New Roman" pitchFamily="18" charset="0"/>
              </a:rPr>
              <a:t>лабораторных исследований НИИ ПМ </a:t>
            </a:r>
            <a:r>
              <a:rPr lang="ru-RU" sz="3200" b="1" dirty="0" err="1" smtClean="0">
                <a:solidFill>
                  <a:prstClr val="black"/>
                </a:solidFill>
                <a:latin typeface="Times New Roman" pitchFamily="18" charset="0"/>
                <a:cs typeface="Times New Roman" pitchFamily="18" charset="0"/>
              </a:rPr>
              <a:t>НижГМА</a:t>
            </a:r>
            <a:endParaRPr lang="ru-RU" sz="3200" b="1" dirty="0">
              <a:solidFill>
                <a:prstClr val="black"/>
              </a:solidFill>
              <a:latin typeface="Times New Roman" pitchFamily="18" charset="0"/>
              <a:cs typeface="Times New Roman" pitchFamily="18" charset="0"/>
            </a:endParaRPr>
          </a:p>
          <a:p>
            <a:pPr marL="285750" lvl="0" indent="-285750">
              <a:lnSpc>
                <a:spcPct val="120000"/>
              </a:lnSpc>
              <a:spcBef>
                <a:spcPts val="0"/>
              </a:spcBef>
              <a:buClr>
                <a:schemeClr val="accent4">
                  <a:lumMod val="50000"/>
                </a:schemeClr>
              </a:buClr>
              <a:buFont typeface="Wingdings" pitchFamily="2" charset="2"/>
              <a:buChar char="v"/>
            </a:pPr>
            <a:r>
              <a:rPr lang="ru-RU" sz="3200" b="1" dirty="0">
                <a:latin typeface="Times New Roman" pitchFamily="18" charset="0"/>
                <a:cs typeface="Times New Roman" pitchFamily="18" charset="0"/>
              </a:rPr>
              <a:t>лаборатория микробиологии </a:t>
            </a:r>
            <a:r>
              <a:rPr lang="ru-RU" sz="3200" b="1" dirty="0" smtClean="0">
                <a:latin typeface="Times New Roman" pitchFamily="18" charset="0"/>
                <a:cs typeface="Times New Roman" pitchFamily="18" charset="0"/>
              </a:rPr>
              <a:t>ФБУН ННИИЭМ </a:t>
            </a:r>
            <a:r>
              <a:rPr lang="ru-RU" sz="3200" b="1" dirty="0" err="1" smtClean="0">
                <a:latin typeface="Times New Roman" pitchFamily="18" charset="0"/>
                <a:cs typeface="Times New Roman" pitchFamily="18" charset="0"/>
              </a:rPr>
              <a:t>им.академика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И.Н.Блохиной</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Роспотребнадзора</a:t>
            </a:r>
            <a:endParaRPr lang="ru-RU" sz="3200" b="1" dirty="0">
              <a:latin typeface="Times New Roman" pitchFamily="18" charset="0"/>
              <a:cs typeface="Times New Roman" pitchFamily="18" charset="0"/>
            </a:endParaRPr>
          </a:p>
          <a:p>
            <a:pPr marL="285750" lvl="0" indent="-285750">
              <a:lnSpc>
                <a:spcPct val="120000"/>
              </a:lnSpc>
              <a:spcBef>
                <a:spcPts val="0"/>
              </a:spcBef>
              <a:buClr>
                <a:schemeClr val="accent4">
                  <a:lumMod val="50000"/>
                </a:schemeClr>
              </a:buClr>
              <a:buFont typeface="Wingdings" pitchFamily="2" charset="2"/>
              <a:buChar char="v"/>
            </a:pPr>
            <a:r>
              <a:rPr lang="ru-RU" sz="3200" b="1" dirty="0">
                <a:latin typeface="Times New Roman" pitchFamily="18" charset="0"/>
                <a:cs typeface="Times New Roman" pitchFamily="18" charset="0"/>
              </a:rPr>
              <a:t>лаборатория  </a:t>
            </a:r>
            <a:r>
              <a:rPr lang="ru-RU" sz="3200" b="1" dirty="0" err="1">
                <a:latin typeface="Times New Roman" pitchFamily="18" charset="0"/>
                <a:cs typeface="Times New Roman" pitchFamily="18" charset="0"/>
              </a:rPr>
              <a:t>микробиома</a:t>
            </a:r>
            <a:r>
              <a:rPr lang="ru-RU" sz="3200" b="1" dirty="0">
                <a:latin typeface="Times New Roman" pitchFamily="18" charset="0"/>
                <a:cs typeface="Times New Roman" pitchFamily="18" charset="0"/>
              </a:rPr>
              <a:t> человека и средств его коррекции </a:t>
            </a:r>
            <a:r>
              <a:rPr lang="ru-RU" sz="3200" b="1" dirty="0" smtClean="0">
                <a:latin typeface="Times New Roman" pitchFamily="18" charset="0"/>
                <a:cs typeface="Times New Roman" pitchFamily="18" charset="0"/>
              </a:rPr>
              <a:t>ФБУН ННИИЭМ </a:t>
            </a:r>
            <a:r>
              <a:rPr lang="ru-RU" sz="3200" b="1" dirty="0" err="1" smtClean="0">
                <a:latin typeface="Times New Roman" pitchFamily="18" charset="0"/>
                <a:cs typeface="Times New Roman" pitchFamily="18" charset="0"/>
              </a:rPr>
              <a:t>им.академика</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И.Н.Блохиной</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Роспотребнадзора</a:t>
            </a:r>
            <a:endParaRPr lang="ru-RU" sz="3200" b="1" dirty="0">
              <a:latin typeface="Times New Roman" pitchFamily="18" charset="0"/>
              <a:cs typeface="Times New Roman" pitchFamily="18" charset="0"/>
            </a:endParaRPr>
          </a:p>
          <a:p>
            <a:pPr marL="285750" lvl="0" indent="-285750">
              <a:lnSpc>
                <a:spcPct val="120000"/>
              </a:lnSpc>
              <a:spcBef>
                <a:spcPts val="0"/>
              </a:spcBef>
              <a:buClr>
                <a:schemeClr val="accent4">
                  <a:lumMod val="50000"/>
                </a:schemeClr>
              </a:buClr>
              <a:buFont typeface="Wingdings" pitchFamily="2" charset="2"/>
              <a:buChar char="v"/>
            </a:pPr>
            <a:r>
              <a:rPr lang="ru-RU" sz="3200" b="1" dirty="0" smtClean="0">
                <a:latin typeface="Times New Roman" pitchFamily="18" charset="0"/>
                <a:cs typeface="Times New Roman" pitchFamily="18" charset="0"/>
              </a:rPr>
              <a:t>лаборатория стафилококковых инфекций ФБУН НИИЭМ им. почётного академика </a:t>
            </a:r>
            <a:r>
              <a:rPr lang="ru-RU" sz="3200" b="1" dirty="0" err="1" smtClean="0">
                <a:latin typeface="Times New Roman" pitchFamily="18" charset="0"/>
                <a:cs typeface="Times New Roman" pitchFamily="18" charset="0"/>
              </a:rPr>
              <a:t>Н.Ф.Гамалеи</a:t>
            </a:r>
            <a:r>
              <a:rPr lang="ru-RU" sz="3200" b="1" dirty="0" smtClean="0">
                <a:latin typeface="Times New Roman" pitchFamily="18" charset="0"/>
                <a:cs typeface="Times New Roman" pitchFamily="18" charset="0"/>
              </a:rPr>
              <a:t> МЗ РФ</a:t>
            </a:r>
          </a:p>
          <a:p>
            <a:pPr marL="285750" lvl="0" indent="-285750">
              <a:spcBef>
                <a:spcPts val="0"/>
              </a:spcBef>
              <a:buClr>
                <a:schemeClr val="accent4">
                  <a:lumMod val="50000"/>
                </a:schemeClr>
              </a:buClr>
              <a:buFont typeface="Wingdings" pitchFamily="2" charset="2"/>
              <a:buChar char="v"/>
            </a:pPr>
            <a:endParaRPr lang="ru-RU" sz="2800" dirty="0" smtClean="0">
              <a:latin typeface="Times New Roman" pitchFamily="18" charset="0"/>
              <a:cs typeface="Times New Roman" pitchFamily="18" charset="0"/>
            </a:endParaRPr>
          </a:p>
          <a:p>
            <a:pPr marL="0" lvl="0" indent="0">
              <a:lnSpc>
                <a:spcPct val="120000"/>
              </a:lnSpc>
              <a:spcBef>
                <a:spcPts val="0"/>
              </a:spcBef>
              <a:buClr>
                <a:srgbClr val="0070C0"/>
              </a:buClr>
              <a:buNone/>
            </a:pPr>
            <a:r>
              <a:rPr lang="ru-RU" sz="3800" b="1" dirty="0">
                <a:solidFill>
                  <a:schemeClr val="accent4">
                    <a:lumMod val="50000"/>
                  </a:schemeClr>
                </a:solidFill>
                <a:latin typeface="Times New Roman" pitchFamily="18" charset="0"/>
                <a:cs typeface="Times New Roman" pitchFamily="18" charset="0"/>
              </a:rPr>
              <a:t>Источники </a:t>
            </a:r>
            <a:r>
              <a:rPr lang="ru-RU" sz="3800" b="1" dirty="0" smtClean="0">
                <a:solidFill>
                  <a:schemeClr val="accent4">
                    <a:lumMod val="50000"/>
                  </a:schemeClr>
                </a:solidFill>
                <a:latin typeface="Times New Roman" pitchFamily="18" charset="0"/>
                <a:cs typeface="Times New Roman" pitchFamily="18" charset="0"/>
              </a:rPr>
              <a:t>формирования информационной базы </a:t>
            </a:r>
          </a:p>
          <a:p>
            <a:pPr marL="0" lvl="0" indent="0">
              <a:lnSpc>
                <a:spcPct val="120000"/>
              </a:lnSpc>
              <a:spcBef>
                <a:spcPts val="0"/>
              </a:spcBef>
              <a:buClr>
                <a:srgbClr val="0070C0"/>
              </a:buClr>
              <a:buNone/>
            </a:pPr>
            <a:r>
              <a:rPr lang="ru-RU" sz="3800" b="1" dirty="0" smtClean="0">
                <a:solidFill>
                  <a:schemeClr val="accent4">
                    <a:lumMod val="50000"/>
                  </a:schemeClr>
                </a:solidFill>
                <a:latin typeface="Times New Roman" pitchFamily="18" charset="0"/>
                <a:cs typeface="Times New Roman" pitchFamily="18" charset="0"/>
              </a:rPr>
              <a:t>регионального мониторинга:</a:t>
            </a:r>
          </a:p>
          <a:p>
            <a:pPr lvl="0"/>
            <a:r>
              <a:rPr lang="ru-RU" sz="3200" b="1" dirty="0" smtClean="0">
                <a:latin typeface="Times New Roman" pitchFamily="18" charset="0"/>
                <a:cs typeface="Times New Roman" pitchFamily="18" charset="0"/>
              </a:rPr>
              <a:t>Культуры м/о выделенные из  клинического материала (ЛПО, в центре МУ)</a:t>
            </a:r>
            <a:endParaRPr lang="ru-RU" sz="3200" b="1" dirty="0">
              <a:latin typeface="Times New Roman" pitchFamily="18" charset="0"/>
              <a:cs typeface="Times New Roman" pitchFamily="18" charset="0"/>
            </a:endParaRPr>
          </a:p>
          <a:p>
            <a:pPr lvl="0"/>
            <a:r>
              <a:rPr lang="ru-RU" sz="3200" b="1" dirty="0">
                <a:latin typeface="Times New Roman" pitchFamily="18" charset="0"/>
                <a:cs typeface="Times New Roman" pitchFamily="18" charset="0"/>
              </a:rPr>
              <a:t>Микроорганизмы, выделенные от медперсонала </a:t>
            </a:r>
            <a:r>
              <a:rPr lang="ru-RU" sz="3200" b="1" dirty="0" smtClean="0">
                <a:latin typeface="Times New Roman" pitchFamily="18" charset="0"/>
                <a:cs typeface="Times New Roman" pitchFamily="18" charset="0"/>
              </a:rPr>
              <a:t>(выборочно)</a:t>
            </a:r>
            <a:endParaRPr lang="ru-RU" sz="3200" b="1" dirty="0">
              <a:latin typeface="Times New Roman" pitchFamily="18" charset="0"/>
              <a:cs typeface="Times New Roman" pitchFamily="18" charset="0"/>
            </a:endParaRPr>
          </a:p>
          <a:p>
            <a:pPr lvl="0"/>
            <a:r>
              <a:rPr lang="ru-RU" sz="3200" b="1" dirty="0">
                <a:latin typeface="Times New Roman" pitchFamily="18" charset="0"/>
                <a:cs typeface="Times New Roman" pitchFamily="18" charset="0"/>
              </a:rPr>
              <a:t>Все вспышечные штаммы</a:t>
            </a:r>
          </a:p>
          <a:p>
            <a:pPr lvl="0"/>
            <a:r>
              <a:rPr lang="ru-RU" sz="3200" b="1" dirty="0">
                <a:latin typeface="Times New Roman" pitchFamily="18" charset="0"/>
                <a:cs typeface="Times New Roman" pitchFamily="18" charset="0"/>
              </a:rPr>
              <a:t>Все госпитальные штаммы</a:t>
            </a:r>
          </a:p>
          <a:p>
            <a:pPr lvl="0"/>
            <a:r>
              <a:rPr lang="ru-RU" sz="3200" b="1" dirty="0" smtClean="0">
                <a:latin typeface="Times New Roman" pitchFamily="18" charset="0"/>
                <a:cs typeface="Times New Roman" pitchFamily="18" charset="0"/>
              </a:rPr>
              <a:t>Штаммы </a:t>
            </a:r>
            <a:r>
              <a:rPr lang="ru-RU" sz="3200" b="1" dirty="0">
                <a:latin typeface="Times New Roman" pitchFamily="18" charset="0"/>
                <a:cs typeface="Times New Roman" pitchFamily="18" charset="0"/>
              </a:rPr>
              <a:t>из внешней </a:t>
            </a:r>
            <a:r>
              <a:rPr lang="ru-RU" sz="3200" b="1" dirty="0" smtClean="0">
                <a:latin typeface="Times New Roman" pitchFamily="18" charset="0"/>
                <a:cs typeface="Times New Roman" pitchFamily="18" charset="0"/>
              </a:rPr>
              <a:t>среды</a:t>
            </a:r>
          </a:p>
          <a:p>
            <a:r>
              <a:rPr lang="ru-RU" sz="3300" b="1" dirty="0">
                <a:latin typeface="Times New Roman" pitchFamily="18" charset="0"/>
                <a:cs typeface="Times New Roman" pitchFamily="18" charset="0"/>
              </a:rPr>
              <a:t>Базы данных</a:t>
            </a:r>
            <a:r>
              <a:rPr lang="en-US" sz="3300" b="1" dirty="0">
                <a:latin typeface="Times New Roman" pitchFamily="18" charset="0"/>
                <a:cs typeface="Times New Roman" pitchFamily="18" charset="0"/>
              </a:rPr>
              <a:t> WHONET</a:t>
            </a:r>
            <a:r>
              <a:rPr lang="ru-RU" sz="3300" b="1" dirty="0">
                <a:latin typeface="Times New Roman" pitchFamily="18" charset="0"/>
                <a:cs typeface="Times New Roman" pitchFamily="18" charset="0"/>
              </a:rPr>
              <a:t> МО </a:t>
            </a:r>
          </a:p>
          <a:p>
            <a:pPr marL="0" lvl="0" indent="0">
              <a:lnSpc>
                <a:spcPct val="120000"/>
              </a:lnSpc>
              <a:spcBef>
                <a:spcPts val="0"/>
              </a:spcBef>
              <a:buClr>
                <a:srgbClr val="0070C0"/>
              </a:buClr>
              <a:buNone/>
            </a:pPr>
            <a:endParaRPr lang="ru-RU" sz="2800" dirty="0" smtClean="0">
              <a:latin typeface="Times New Roman" pitchFamily="18" charset="0"/>
              <a:cs typeface="Times New Roman" pitchFamily="18" charset="0"/>
            </a:endParaRPr>
          </a:p>
          <a:p>
            <a:pPr marL="457200" indent="-457200">
              <a:buFont typeface="Wingdings" pitchFamily="2" charset="2"/>
              <a:buChar char="ü"/>
            </a:pPr>
            <a:endParaRPr lang="ru-RU" sz="2500" dirty="0" smtClean="0">
              <a:latin typeface="Times New Roman" pitchFamily="18" charset="0"/>
              <a:cs typeface="Times New Roman" pitchFamily="18" charset="0"/>
            </a:endParaRPr>
          </a:p>
        </p:txBody>
      </p:sp>
      <p:sp>
        <p:nvSpPr>
          <p:cNvPr id="2" name="Заголовок 1"/>
          <p:cNvSpPr>
            <a:spLocks noGrp="1"/>
          </p:cNvSpPr>
          <p:nvPr>
            <p:ph type="title"/>
          </p:nvPr>
        </p:nvSpPr>
        <p:spPr>
          <a:xfrm>
            <a:off x="457200" y="0"/>
            <a:ext cx="8229600" cy="980728"/>
          </a:xfrm>
        </p:spPr>
        <p:txBody>
          <a:bodyPr>
            <a:normAutofit fontScale="90000"/>
          </a:bodyPr>
          <a:lstStyle/>
          <a:p>
            <a:pPr algn="ctr"/>
            <a:r>
              <a:rPr lang="ru-RU" sz="3600" b="1" dirty="0" smtClean="0">
                <a:solidFill>
                  <a:schemeClr val="accent4">
                    <a:lumMod val="75000"/>
                  </a:schemeClr>
                </a:solidFill>
                <a:latin typeface="Times New Roman" pitchFamily="18" charset="0"/>
                <a:cs typeface="Times New Roman" pitchFamily="18" charset="0"/>
              </a:rPr>
              <a:t>Организация Центра </a:t>
            </a:r>
            <a:r>
              <a:rPr lang="ru-RU" sz="3600" b="1" dirty="0" err="1" smtClean="0">
                <a:solidFill>
                  <a:schemeClr val="accent4">
                    <a:lumMod val="75000"/>
                  </a:schemeClr>
                </a:solidFill>
                <a:latin typeface="Times New Roman" pitchFamily="18" charset="0"/>
                <a:cs typeface="Times New Roman" pitchFamily="18" charset="0"/>
              </a:rPr>
              <a:t>му</a:t>
            </a:r>
            <a:r>
              <a:rPr lang="ru-RU" sz="3600" b="1" dirty="0" smtClean="0">
                <a:solidFill>
                  <a:schemeClr val="accent4">
                    <a:lumMod val="75000"/>
                  </a:schemeClr>
                </a:solidFill>
                <a:latin typeface="Times New Roman" pitchFamily="18" charset="0"/>
                <a:cs typeface="Times New Roman" pitchFamily="18" charset="0"/>
              </a:rPr>
              <a:t> возбудителей ИСМП к АМП</a:t>
            </a:r>
            <a:endParaRPr lang="ru-RU" sz="3600" b="1" dirty="0">
              <a:solidFill>
                <a:schemeClr val="accent4">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4652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268760"/>
            <a:ext cx="7272808" cy="2800767"/>
          </a:xfrm>
          <a:prstGeom prst="rect">
            <a:avLst/>
          </a:prstGeom>
          <a:solidFill>
            <a:schemeClr val="accent3">
              <a:lumMod val="40000"/>
              <a:lumOff val="60000"/>
            </a:schemeClr>
          </a:solidFill>
        </p:spPr>
        <p:txBody>
          <a:bodyPr wrap="square">
            <a:spAutoFit/>
          </a:bodyPr>
          <a:lstStyle/>
          <a:p>
            <a:pPr algn="ctr"/>
            <a:r>
              <a:rPr lang="ru-RU" sz="4400" b="1" dirty="0" smtClean="0">
                <a:solidFill>
                  <a:schemeClr val="accent4">
                    <a:lumMod val="75000"/>
                  </a:schemeClr>
                </a:solidFill>
                <a:latin typeface="Times New Roman" pitchFamily="18" charset="0"/>
                <a:cs typeface="Times New Roman" pitchFamily="18" charset="0"/>
              </a:rPr>
              <a:t>Результаты комплексного исследования </a:t>
            </a:r>
            <a:r>
              <a:rPr lang="ru-RU" sz="4400" b="1" dirty="0">
                <a:solidFill>
                  <a:schemeClr val="accent4">
                    <a:lumMod val="75000"/>
                  </a:schemeClr>
                </a:solidFill>
                <a:latin typeface="Times New Roman" pitchFamily="18" charset="0"/>
                <a:cs typeface="Times New Roman" pitchFamily="18" charset="0"/>
              </a:rPr>
              <a:t>устойчивости возбудителей ИСМП к АМП</a:t>
            </a:r>
            <a:endParaRPr lang="ru-RU"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3542374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p:nvPr>
            <p:extLst>
              <p:ext uri="{D42A27DB-BD31-4B8C-83A1-F6EECF244321}">
                <p14:modId xmlns:p14="http://schemas.microsoft.com/office/powerpoint/2010/main" val="3651499905"/>
              </p:ext>
            </p:extLst>
          </p:nvPr>
        </p:nvGraphicFramePr>
        <p:xfrm>
          <a:off x="0" y="0"/>
          <a:ext cx="5940152" cy="36450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5"/>
          <p:cNvGraphicFramePr/>
          <p:nvPr>
            <p:extLst>
              <p:ext uri="{D42A27DB-BD31-4B8C-83A1-F6EECF244321}">
                <p14:modId xmlns:p14="http://schemas.microsoft.com/office/powerpoint/2010/main" val="3548581643"/>
              </p:ext>
            </p:extLst>
          </p:nvPr>
        </p:nvGraphicFramePr>
        <p:xfrm>
          <a:off x="3707904" y="4005064"/>
          <a:ext cx="4932040" cy="2852936"/>
        </p:xfrm>
        <a:graphic>
          <a:graphicData uri="http://schemas.openxmlformats.org/drawingml/2006/chart">
            <c:chart xmlns:c="http://schemas.openxmlformats.org/drawingml/2006/chart" xmlns:r="http://schemas.openxmlformats.org/officeDocument/2006/relationships" r:id="rId4"/>
          </a:graphicData>
        </a:graphic>
      </p:graphicFrame>
      <p:pic>
        <p:nvPicPr>
          <p:cNvPr id="172034" name="Picture 2"/>
          <p:cNvPicPr>
            <a:picLocks noChangeAspect="1" noChangeArrowheads="1"/>
          </p:cNvPicPr>
          <p:nvPr/>
        </p:nvPicPr>
        <p:blipFill>
          <a:blip r:embed="rId5" cstate="print"/>
          <a:srcRect l="78621" t="81328" r="14735" b="15719"/>
          <a:stretch>
            <a:fillRect/>
          </a:stretch>
        </p:blipFill>
        <p:spPr bwMode="auto">
          <a:xfrm>
            <a:off x="8495928" y="6641976"/>
            <a:ext cx="648072" cy="216024"/>
          </a:xfrm>
          <a:prstGeom prst="rect">
            <a:avLst/>
          </a:prstGeom>
          <a:noFill/>
          <a:ln w="9525">
            <a:noFill/>
            <a:miter lim="800000"/>
            <a:headEnd/>
            <a:tailEnd/>
          </a:ln>
        </p:spPr>
      </p:pic>
      <p:graphicFrame>
        <p:nvGraphicFramePr>
          <p:cNvPr id="8" name="Диаграмма 7"/>
          <p:cNvGraphicFramePr/>
          <p:nvPr>
            <p:extLst>
              <p:ext uri="{D42A27DB-BD31-4B8C-83A1-F6EECF244321}">
                <p14:modId xmlns:p14="http://schemas.microsoft.com/office/powerpoint/2010/main" val="2790034067"/>
              </p:ext>
            </p:extLst>
          </p:nvPr>
        </p:nvGraphicFramePr>
        <p:xfrm>
          <a:off x="4319464" y="4193704"/>
          <a:ext cx="4824536" cy="2331640"/>
        </p:xfrm>
        <a:graphic>
          <a:graphicData uri="http://schemas.openxmlformats.org/drawingml/2006/chart">
            <c:chart xmlns:c="http://schemas.openxmlformats.org/drawingml/2006/chart" xmlns:r="http://schemas.openxmlformats.org/officeDocument/2006/relationships" r:id="rId6"/>
          </a:graphicData>
        </a:graphic>
      </p:graphicFrame>
      <p:pic>
        <p:nvPicPr>
          <p:cNvPr id="172036" name="Picture 4" descr="Картинки по запросу стафилококк"/>
          <p:cNvPicPr>
            <a:picLocks noChangeAspect="1" noChangeArrowheads="1"/>
          </p:cNvPicPr>
          <p:nvPr/>
        </p:nvPicPr>
        <p:blipFill>
          <a:blip r:embed="rId7" cstate="print">
            <a:lum contrast="-30000"/>
          </a:blip>
          <a:srcRect l="10800" t="13371" r="19001" b="14681"/>
          <a:stretch>
            <a:fillRect/>
          </a:stretch>
        </p:blipFill>
        <p:spPr bwMode="auto">
          <a:xfrm>
            <a:off x="0" y="5898570"/>
            <a:ext cx="936104" cy="959430"/>
          </a:xfrm>
          <a:prstGeom prst="rect">
            <a:avLst/>
          </a:prstGeom>
          <a:noFill/>
        </p:spPr>
      </p:pic>
      <p:sp>
        <p:nvSpPr>
          <p:cNvPr id="12" name="TextBox 11"/>
          <p:cNvSpPr txBox="1"/>
          <p:nvPr/>
        </p:nvSpPr>
        <p:spPr>
          <a:xfrm>
            <a:off x="4355976" y="6488668"/>
            <a:ext cx="4142994" cy="369332"/>
          </a:xfrm>
          <a:prstGeom prst="rect">
            <a:avLst/>
          </a:prstGeom>
          <a:noFill/>
        </p:spPr>
        <p:txBody>
          <a:bodyPr wrap="none" rtlCol="0">
            <a:spAutoFit/>
          </a:bodyPr>
          <a:lstStyle/>
          <a:p>
            <a:r>
              <a:rPr lang="ru-RU" dirty="0" smtClean="0"/>
              <a:t>2011      2012      2013     2014     2015</a:t>
            </a:r>
            <a:endParaRPr lang="ru-RU" dirty="0"/>
          </a:p>
        </p:txBody>
      </p:sp>
      <p:grpSp>
        <p:nvGrpSpPr>
          <p:cNvPr id="16" name="Группа 15"/>
          <p:cNvGrpSpPr/>
          <p:nvPr/>
        </p:nvGrpSpPr>
        <p:grpSpPr>
          <a:xfrm>
            <a:off x="2195736" y="5805264"/>
            <a:ext cx="1080363" cy="369332"/>
            <a:chOff x="2195736" y="5805264"/>
            <a:chExt cx="1080363" cy="369332"/>
          </a:xfrm>
        </p:grpSpPr>
        <p:sp>
          <p:nvSpPr>
            <p:cNvPr id="10" name="Скругленный прямоугольник 9"/>
            <p:cNvSpPr/>
            <p:nvPr/>
          </p:nvSpPr>
          <p:spPr>
            <a:xfrm>
              <a:off x="2195736" y="5877272"/>
              <a:ext cx="216024" cy="21602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2411760" y="5805264"/>
              <a:ext cx="864339" cy="369332"/>
            </a:xfrm>
            <a:prstGeom prst="rect">
              <a:avLst/>
            </a:prstGeom>
            <a:noFill/>
          </p:spPr>
          <p:txBody>
            <a:bodyPr wrap="none" rtlCol="0">
              <a:spAutoFit/>
            </a:bodyPr>
            <a:lstStyle/>
            <a:p>
              <a:r>
                <a:rPr lang="en-US" b="1" dirty="0" smtClean="0"/>
                <a:t>MRSA</a:t>
              </a:r>
              <a:endParaRPr lang="ru-RU" b="1" dirty="0"/>
            </a:p>
          </p:txBody>
        </p:sp>
      </p:grpSp>
      <p:grpSp>
        <p:nvGrpSpPr>
          <p:cNvPr id="15" name="Группа 14"/>
          <p:cNvGrpSpPr/>
          <p:nvPr/>
        </p:nvGrpSpPr>
        <p:grpSpPr>
          <a:xfrm>
            <a:off x="2195736" y="6444044"/>
            <a:ext cx="1067539" cy="369332"/>
            <a:chOff x="2195736" y="6444044"/>
            <a:chExt cx="1067539" cy="369332"/>
          </a:xfrm>
        </p:grpSpPr>
        <p:sp>
          <p:nvSpPr>
            <p:cNvPr id="11" name="Скругленный прямоугольник 10"/>
            <p:cNvSpPr/>
            <p:nvPr/>
          </p:nvSpPr>
          <p:spPr>
            <a:xfrm>
              <a:off x="2195736" y="6525344"/>
              <a:ext cx="216024" cy="216024"/>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3">
                    <a:lumMod val="50000"/>
                  </a:schemeClr>
                </a:solidFill>
              </a:endParaRPr>
            </a:p>
          </p:txBody>
        </p:sp>
        <p:sp>
          <p:nvSpPr>
            <p:cNvPr id="14" name="TextBox 13"/>
            <p:cNvSpPr txBox="1"/>
            <p:nvPr/>
          </p:nvSpPr>
          <p:spPr>
            <a:xfrm>
              <a:off x="2411760" y="6444044"/>
              <a:ext cx="851515" cy="369332"/>
            </a:xfrm>
            <a:prstGeom prst="rect">
              <a:avLst/>
            </a:prstGeom>
            <a:noFill/>
          </p:spPr>
          <p:txBody>
            <a:bodyPr wrap="none" rtlCol="0">
              <a:spAutoFit/>
            </a:bodyPr>
            <a:lstStyle/>
            <a:p>
              <a:r>
                <a:rPr lang="en-US" b="1" dirty="0" smtClean="0"/>
                <a:t>MRSE</a:t>
              </a:r>
              <a:endParaRPr lang="ru-RU" b="1" dirty="0"/>
            </a:p>
          </p:txBody>
        </p:sp>
      </p:grpSp>
      <p:sp>
        <p:nvSpPr>
          <p:cNvPr id="2" name="TextBox 1"/>
          <p:cNvSpPr txBox="1"/>
          <p:nvPr/>
        </p:nvSpPr>
        <p:spPr>
          <a:xfrm>
            <a:off x="3131840" y="4358986"/>
            <a:ext cx="2153410" cy="369332"/>
          </a:xfrm>
          <a:prstGeom prst="rect">
            <a:avLst/>
          </a:prstGeom>
          <a:noFill/>
        </p:spPr>
        <p:txBody>
          <a:bodyPr wrap="none" rtlCol="0">
            <a:spAutoFit/>
          </a:bodyPr>
          <a:lstStyle/>
          <a:p>
            <a:r>
              <a:rPr lang="ru-RU" b="1" dirty="0" smtClean="0"/>
              <a:t>Доля в динамике</a:t>
            </a:r>
            <a:endParaRPr lang="ru-RU" b="1" dirty="0"/>
          </a:p>
        </p:txBody>
      </p:sp>
      <p:sp>
        <p:nvSpPr>
          <p:cNvPr id="4" name="TextBox 3"/>
          <p:cNvSpPr txBox="1"/>
          <p:nvPr/>
        </p:nvSpPr>
        <p:spPr>
          <a:xfrm>
            <a:off x="6228183" y="116632"/>
            <a:ext cx="2820387" cy="369332"/>
          </a:xfrm>
          <a:prstGeom prst="rect">
            <a:avLst/>
          </a:prstGeom>
          <a:noFill/>
          <a:ln>
            <a:solidFill>
              <a:srgbClr val="C00000"/>
            </a:solidFill>
          </a:ln>
        </p:spPr>
        <p:txBody>
          <a:bodyPr wrap="none" rtlCol="0">
            <a:spAutoFit/>
          </a:bodyPr>
          <a:lstStyle/>
          <a:p>
            <a:r>
              <a:rPr lang="ru-RU" dirty="0" smtClean="0"/>
              <a:t>По данным мониторинга</a:t>
            </a:r>
            <a:endParaRPr lang="ru-RU" dirty="0"/>
          </a:p>
        </p:txBody>
      </p:sp>
    </p:spTree>
    <p:extLst>
      <p:ext uri="{BB962C8B-B14F-4D97-AF65-F5344CB8AC3E}">
        <p14:creationId xmlns:p14="http://schemas.microsoft.com/office/powerpoint/2010/main" val="257192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2000"/>
                                        <p:tgtEl>
                                          <p:spTgt spid="8"/>
                                        </p:tgtEl>
                                      </p:cBhvr>
                                    </p:animEffect>
                                  </p:childTnLst>
                                </p:cTn>
                              </p:par>
                              <p:par>
                                <p:cTn id="15" presetID="22" presetClass="entr" presetSubtype="4"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10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2"/>
          <p:cNvSpPr txBox="1">
            <a:spLocks noChangeArrowheads="1"/>
          </p:cNvSpPr>
          <p:nvPr/>
        </p:nvSpPr>
        <p:spPr bwMode="auto">
          <a:xfrm>
            <a:off x="149515" y="44624"/>
            <a:ext cx="901787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sz="900" b="1" i="0" u="none" strike="noStrike" kern="1200" baseline="0">
                <a:solidFill>
                  <a:srgbClr val="000000"/>
                </a:solidFill>
                <a:latin typeface="Times New Roman" pitchFamily="18" charset="0"/>
                <a:ea typeface="Times New Roman"/>
                <a:cs typeface="Times New Roman" pitchFamily="18" charset="0"/>
              </a:defRPr>
            </a:pPr>
            <a:r>
              <a:rPr lang="ru-RU" sz="2800" b="1" dirty="0">
                <a:solidFill>
                  <a:schemeClr val="accent4">
                    <a:lumMod val="50000"/>
                  </a:schemeClr>
                </a:solidFill>
                <a:latin typeface="Times New Roman" pitchFamily="18" charset="0"/>
                <a:ea typeface="Times New Roman"/>
                <a:cs typeface="Times New Roman" pitchFamily="18" charset="0"/>
              </a:rPr>
              <a:t>Частота  выделения </a:t>
            </a:r>
            <a:r>
              <a:rPr lang="en-US" sz="2800" b="1" i="1" dirty="0">
                <a:solidFill>
                  <a:schemeClr val="accent4">
                    <a:lumMod val="50000"/>
                  </a:schemeClr>
                </a:solidFill>
                <a:latin typeface="Times New Roman" pitchFamily="18" charset="0"/>
                <a:ea typeface="Times New Roman"/>
                <a:cs typeface="Times New Roman" pitchFamily="18" charset="0"/>
              </a:rPr>
              <a:t>MRS</a:t>
            </a:r>
            <a:r>
              <a:rPr lang="ru-RU" sz="2800" b="1" i="1" dirty="0">
                <a:solidFill>
                  <a:schemeClr val="accent4">
                    <a:lumMod val="50000"/>
                  </a:schemeClr>
                </a:solidFill>
                <a:latin typeface="Times New Roman" pitchFamily="18" charset="0"/>
                <a:ea typeface="Times New Roman"/>
                <a:cs typeface="Times New Roman" pitchFamily="18" charset="0"/>
              </a:rPr>
              <a:t>А </a:t>
            </a:r>
            <a:r>
              <a:rPr lang="ru-RU" sz="2800" b="1" dirty="0">
                <a:solidFill>
                  <a:schemeClr val="accent4">
                    <a:lumMod val="50000"/>
                  </a:schemeClr>
                </a:solidFill>
                <a:latin typeface="Times New Roman" pitchFamily="18" charset="0"/>
                <a:ea typeface="Times New Roman"/>
                <a:cs typeface="Times New Roman" pitchFamily="18" charset="0"/>
              </a:rPr>
              <a:t>и </a:t>
            </a:r>
            <a:r>
              <a:rPr lang="en-US" sz="2800" b="1" i="1" dirty="0">
                <a:solidFill>
                  <a:schemeClr val="accent4">
                    <a:lumMod val="50000"/>
                  </a:schemeClr>
                </a:solidFill>
                <a:latin typeface="Times New Roman" pitchFamily="18" charset="0"/>
                <a:ea typeface="Times New Roman"/>
                <a:cs typeface="Times New Roman" pitchFamily="18" charset="0"/>
              </a:rPr>
              <a:t>MRCNS </a:t>
            </a:r>
            <a:r>
              <a:rPr lang="ru-RU" sz="2800" b="1" dirty="0">
                <a:solidFill>
                  <a:schemeClr val="accent4">
                    <a:lumMod val="50000"/>
                  </a:schemeClr>
                </a:solidFill>
                <a:latin typeface="Times New Roman" pitchFamily="18" charset="0"/>
                <a:ea typeface="Times New Roman"/>
                <a:cs typeface="Times New Roman" pitchFamily="18" charset="0"/>
              </a:rPr>
              <a:t/>
            </a:r>
            <a:br>
              <a:rPr lang="ru-RU" sz="2800" b="1" dirty="0">
                <a:solidFill>
                  <a:schemeClr val="accent4">
                    <a:lumMod val="50000"/>
                  </a:schemeClr>
                </a:solidFill>
                <a:latin typeface="Times New Roman" pitchFamily="18" charset="0"/>
                <a:ea typeface="Times New Roman"/>
                <a:cs typeface="Times New Roman" pitchFamily="18" charset="0"/>
              </a:rPr>
            </a:br>
            <a:r>
              <a:rPr lang="ru-RU" sz="2800" b="1" dirty="0">
                <a:solidFill>
                  <a:schemeClr val="accent4">
                    <a:lumMod val="50000"/>
                  </a:schemeClr>
                </a:solidFill>
                <a:latin typeface="Times New Roman" pitchFamily="18" charset="0"/>
                <a:ea typeface="Times New Roman"/>
                <a:cs typeface="Times New Roman" pitchFamily="18" charset="0"/>
              </a:rPr>
              <a:t> в </a:t>
            </a:r>
            <a:r>
              <a:rPr lang="ru-RU" sz="2800" b="1" dirty="0" smtClean="0">
                <a:solidFill>
                  <a:schemeClr val="accent4">
                    <a:lumMod val="50000"/>
                  </a:schemeClr>
                </a:solidFill>
                <a:latin typeface="Times New Roman" pitchFamily="18" charset="0"/>
                <a:ea typeface="Times New Roman"/>
                <a:cs typeface="Times New Roman" pitchFamily="18" charset="0"/>
              </a:rPr>
              <a:t>МО </a:t>
            </a:r>
            <a:r>
              <a:rPr lang="ru-RU" sz="2800" b="1" dirty="0">
                <a:solidFill>
                  <a:schemeClr val="accent4">
                    <a:lumMod val="50000"/>
                  </a:schemeClr>
                </a:solidFill>
                <a:latin typeface="Times New Roman" pitchFamily="18" charset="0"/>
                <a:ea typeface="Times New Roman"/>
                <a:cs typeface="Times New Roman" pitchFamily="18" charset="0"/>
              </a:rPr>
              <a:t>г. Нижнего Новгорода (на 100 исследований</a:t>
            </a:r>
            <a:r>
              <a:rPr lang="ru-RU" sz="2800" b="1" dirty="0" smtClean="0">
                <a:solidFill>
                  <a:srgbClr val="002060"/>
                </a:solidFill>
                <a:latin typeface="Times New Roman" pitchFamily="18" charset="0"/>
                <a:ea typeface="Times New Roman"/>
                <a:cs typeface="Times New Roman" pitchFamily="18" charset="0"/>
              </a:rPr>
              <a:t>)</a:t>
            </a:r>
            <a:endParaRPr lang="ru-RU" sz="2000" b="1" dirty="0">
              <a:solidFill>
                <a:srgbClr val="002060"/>
              </a:solidFill>
              <a:latin typeface="Times New Roman" pitchFamily="18" charset="0"/>
              <a:ea typeface="Times New Roman"/>
              <a:cs typeface="Times New Roman" pitchFamily="18" charset="0"/>
            </a:endParaRPr>
          </a:p>
        </p:txBody>
      </p:sp>
      <p:sp>
        <p:nvSpPr>
          <p:cNvPr id="2053" name="Rectangle 2"/>
          <p:cNvSpPr>
            <a:spLocks noChangeArrowheads="1"/>
          </p:cNvSpPr>
          <p:nvPr/>
        </p:nvSpPr>
        <p:spPr bwMode="auto">
          <a:xfrm>
            <a:off x="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ru-RU">
              <a:solidFill>
                <a:prstClr val="black"/>
              </a:solidFill>
              <a:latin typeface="Corbel" pitchFamily="34" charset="0"/>
            </a:endParaRPr>
          </a:p>
        </p:txBody>
      </p:sp>
      <p:sp>
        <p:nvSpPr>
          <p:cNvPr id="2054" name="TextBox 5"/>
          <p:cNvSpPr txBox="1">
            <a:spLocks noChangeArrowheads="1"/>
          </p:cNvSpPr>
          <p:nvPr/>
        </p:nvSpPr>
        <p:spPr bwMode="auto">
          <a:xfrm>
            <a:off x="500064" y="6388363"/>
            <a:ext cx="8143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sz="2400" b="1" dirty="0">
              <a:solidFill>
                <a:prstClr val="black"/>
              </a:solidFill>
              <a:latin typeface="Times New Roman" pitchFamily="18" charset="0"/>
              <a:cs typeface="Times New Roman" pitchFamily="18"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sp>
        <p:nvSpPr>
          <p:cNvPr id="5" name="Rectangle 3"/>
          <p:cNvSpPr>
            <a:spLocks noChangeArrowheads="1"/>
          </p:cNvSpPr>
          <p:nvPr/>
        </p:nvSpPr>
        <p:spPr bwMode="auto">
          <a:xfrm>
            <a:off x="0" y="4105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solidFill>
                <a:prstClr val="black"/>
              </a:solidFill>
            </a:endParaRPr>
          </a:p>
        </p:txBody>
      </p:sp>
      <p:graphicFrame>
        <p:nvGraphicFramePr>
          <p:cNvPr id="8" name="Содержимое 3"/>
          <p:cNvGraphicFramePr>
            <a:graphicFrameLocks noGrp="1"/>
          </p:cNvGraphicFramePr>
          <p:nvPr>
            <p:ph idx="4294967295"/>
            <p:extLst>
              <p:ext uri="{D42A27DB-BD31-4B8C-83A1-F6EECF244321}">
                <p14:modId xmlns:p14="http://schemas.microsoft.com/office/powerpoint/2010/main" val="2920539719"/>
              </p:ext>
            </p:extLst>
          </p:nvPr>
        </p:nvGraphicFramePr>
        <p:xfrm>
          <a:off x="204152" y="1321278"/>
          <a:ext cx="8760336" cy="58404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8513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lstStyle/>
          <a:p>
            <a:r>
              <a:rPr lang="ru-RU" sz="2800" b="1" dirty="0" smtClean="0"/>
              <a:t>Чувствительность к антибиотикам</a:t>
            </a:r>
            <a:r>
              <a:rPr lang="ru-RU" sz="2800" b="1" i="1" dirty="0" smtClean="0"/>
              <a:t> </a:t>
            </a:r>
            <a:br>
              <a:rPr lang="ru-RU" sz="2800" b="1" i="1" dirty="0" smtClean="0"/>
            </a:br>
            <a:r>
              <a:rPr lang="en-US" sz="2800" b="1" i="1" dirty="0" err="1" smtClean="0"/>
              <a:t>Klebsiella</a:t>
            </a:r>
            <a:r>
              <a:rPr lang="en-US" sz="2800" b="1" i="1" dirty="0" smtClean="0"/>
              <a:t> </a:t>
            </a:r>
            <a:r>
              <a:rPr lang="en-US" sz="2800" b="1" i="1" dirty="0" err="1" smtClean="0"/>
              <a:t>pneumoniae</a:t>
            </a:r>
            <a:endParaRPr lang="ru-RU" sz="2800" b="1" i="1" dirty="0"/>
          </a:p>
        </p:txBody>
      </p:sp>
      <p:graphicFrame>
        <p:nvGraphicFramePr>
          <p:cNvPr id="5" name="Диаграмма 4"/>
          <p:cNvGraphicFramePr/>
          <p:nvPr>
            <p:extLst>
              <p:ext uri="{D42A27DB-BD31-4B8C-83A1-F6EECF244321}">
                <p14:modId xmlns:p14="http://schemas.microsoft.com/office/powerpoint/2010/main" val="2341870740"/>
              </p:ext>
            </p:extLst>
          </p:nvPr>
        </p:nvGraphicFramePr>
        <p:xfrm>
          <a:off x="395536" y="980728"/>
          <a:ext cx="7920880" cy="587727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076056" y="5301208"/>
            <a:ext cx="389850" cy="369332"/>
          </a:xfrm>
          <a:prstGeom prst="rect">
            <a:avLst/>
          </a:prstGeom>
          <a:noFill/>
        </p:spPr>
        <p:txBody>
          <a:bodyPr wrap="none" rtlCol="0">
            <a:spAutoFit/>
          </a:bodyPr>
          <a:lstStyle/>
          <a:p>
            <a:r>
              <a:rPr lang="ru-RU" b="1" dirty="0" smtClean="0"/>
              <a:t>%</a:t>
            </a:r>
            <a:endParaRPr lang="ru-RU" b="1" dirty="0"/>
          </a:p>
        </p:txBody>
      </p:sp>
    </p:spTree>
    <p:extLst>
      <p:ext uri="{BB962C8B-B14F-4D97-AF65-F5344CB8AC3E}">
        <p14:creationId xmlns:p14="http://schemas.microsoft.com/office/powerpoint/2010/main" val="570752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7776864" cy="1143000"/>
          </a:xfrm>
        </p:spPr>
        <p:txBody>
          <a:bodyPr/>
          <a:lstStyle/>
          <a:p>
            <a:pPr algn="ctr"/>
            <a:r>
              <a:rPr lang="ru-RU" sz="2800" b="1" dirty="0" smtClean="0">
                <a:solidFill>
                  <a:schemeClr val="accent4">
                    <a:lumMod val="75000"/>
                  </a:schemeClr>
                </a:solidFill>
              </a:rPr>
              <a:t>Сравнение полученных масс-спектров</a:t>
            </a:r>
            <a:r>
              <a:rPr lang="ru-RU" sz="2800" b="1" i="1" dirty="0" smtClean="0">
                <a:solidFill>
                  <a:schemeClr val="accent4">
                    <a:lumMod val="75000"/>
                  </a:schemeClr>
                </a:solidFill>
              </a:rPr>
              <a:t/>
            </a:r>
            <a:br>
              <a:rPr lang="ru-RU" sz="2800" b="1" i="1" dirty="0" smtClean="0">
                <a:solidFill>
                  <a:schemeClr val="accent4">
                    <a:lumMod val="75000"/>
                  </a:schemeClr>
                </a:solidFill>
              </a:rPr>
            </a:br>
            <a:r>
              <a:rPr lang="en-US" sz="2800" b="1" i="1" dirty="0" err="1" smtClean="0">
                <a:solidFill>
                  <a:schemeClr val="accent4">
                    <a:lumMod val="75000"/>
                  </a:schemeClr>
                </a:solidFill>
              </a:rPr>
              <a:t>Klebsiella</a:t>
            </a:r>
            <a:r>
              <a:rPr lang="en-US" sz="2800" b="1" i="1" dirty="0" smtClean="0">
                <a:solidFill>
                  <a:schemeClr val="accent4">
                    <a:lumMod val="75000"/>
                  </a:schemeClr>
                </a:solidFill>
              </a:rPr>
              <a:t> </a:t>
            </a:r>
            <a:r>
              <a:rPr lang="en-US" sz="2800" b="1" i="1" dirty="0" err="1" smtClean="0">
                <a:solidFill>
                  <a:schemeClr val="accent4">
                    <a:lumMod val="75000"/>
                  </a:schemeClr>
                </a:solidFill>
              </a:rPr>
              <a:t>pneumoniae</a:t>
            </a:r>
            <a:endParaRPr lang="ru-RU" sz="2800" b="1" i="1" dirty="0">
              <a:solidFill>
                <a:schemeClr val="accent4">
                  <a:lumMod val="75000"/>
                </a:schemeClr>
              </a:solidFill>
            </a:endParaRPr>
          </a:p>
        </p:txBody>
      </p:sp>
      <p:pic>
        <p:nvPicPr>
          <p:cNvPr id="3074" name="Picture 2" descr="рис 1a,б"/>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4000" contrast="100000"/>
                    </a14:imgEffect>
                  </a14:imgLayer>
                </a14:imgProps>
              </a:ext>
              <a:ext uri="{28A0092B-C50C-407E-A947-70E740481C1C}">
                <a14:useLocalDpi xmlns:a14="http://schemas.microsoft.com/office/drawing/2010/main" val="0"/>
              </a:ext>
            </a:extLst>
          </a:blip>
          <a:srcRect/>
          <a:stretch>
            <a:fillRect/>
          </a:stretch>
        </p:blipFill>
        <p:spPr bwMode="auto">
          <a:xfrm>
            <a:off x="467544" y="1124744"/>
            <a:ext cx="7632848" cy="422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323528" y="5353293"/>
            <a:ext cx="8352928" cy="646331"/>
          </a:xfrm>
          <a:prstGeom prst="rect">
            <a:avLst/>
          </a:prstGeom>
        </p:spPr>
        <p:txBody>
          <a:bodyPr wrap="square">
            <a:spAutoFit/>
          </a:bodyPr>
          <a:lstStyle/>
          <a:p>
            <a:r>
              <a:rPr lang="ru-RU" dirty="0"/>
              <a:t>Рис. 1. Иерархическая структура спектров </a:t>
            </a:r>
            <a:r>
              <a:rPr lang="ru-RU" dirty="0" err="1"/>
              <a:t>рибосомальных</a:t>
            </a:r>
            <a:r>
              <a:rPr lang="ru-RU" dirty="0"/>
              <a:t> белков микроорганизмов рода </a:t>
            </a:r>
            <a:r>
              <a:rPr lang="en-US" dirty="0" err="1"/>
              <a:t>Klebsiella</a:t>
            </a:r>
            <a:r>
              <a:rPr lang="ru-RU" dirty="0"/>
              <a:t>, видовые (</a:t>
            </a:r>
            <a:r>
              <a:rPr lang="ru-RU" b="1" dirty="0"/>
              <a:t>А</a:t>
            </a:r>
            <a:r>
              <a:rPr lang="ru-RU" dirty="0"/>
              <a:t>) и </a:t>
            </a:r>
            <a:r>
              <a:rPr lang="ru-RU" dirty="0" err="1"/>
              <a:t>штаммовые</a:t>
            </a:r>
            <a:r>
              <a:rPr lang="ru-RU" dirty="0"/>
              <a:t> (</a:t>
            </a:r>
            <a:r>
              <a:rPr lang="ru-RU" b="1" dirty="0"/>
              <a:t>Б</a:t>
            </a:r>
            <a:r>
              <a:rPr lang="ru-RU" dirty="0"/>
              <a:t>) различия.</a:t>
            </a:r>
          </a:p>
        </p:txBody>
      </p:sp>
      <p:sp>
        <p:nvSpPr>
          <p:cNvPr id="6" name="TextBox 5"/>
          <p:cNvSpPr txBox="1"/>
          <p:nvPr/>
        </p:nvSpPr>
        <p:spPr>
          <a:xfrm>
            <a:off x="467544" y="1124744"/>
            <a:ext cx="360040" cy="369332"/>
          </a:xfrm>
          <a:prstGeom prst="rect">
            <a:avLst/>
          </a:prstGeom>
          <a:noFill/>
        </p:spPr>
        <p:txBody>
          <a:bodyPr wrap="square" rtlCol="0">
            <a:spAutoFit/>
          </a:bodyPr>
          <a:lstStyle/>
          <a:p>
            <a:r>
              <a:rPr lang="ru-RU" b="1" dirty="0" smtClean="0"/>
              <a:t>А</a:t>
            </a:r>
            <a:endParaRPr lang="ru-RU" b="1" dirty="0"/>
          </a:p>
        </p:txBody>
      </p:sp>
      <p:sp>
        <p:nvSpPr>
          <p:cNvPr id="7" name="TextBox 6"/>
          <p:cNvSpPr txBox="1"/>
          <p:nvPr/>
        </p:nvSpPr>
        <p:spPr>
          <a:xfrm>
            <a:off x="3419872" y="1124744"/>
            <a:ext cx="504056" cy="369332"/>
          </a:xfrm>
          <a:prstGeom prst="rect">
            <a:avLst/>
          </a:prstGeom>
          <a:noFill/>
        </p:spPr>
        <p:txBody>
          <a:bodyPr wrap="square" rtlCol="0">
            <a:spAutoFit/>
          </a:bodyPr>
          <a:lstStyle/>
          <a:p>
            <a:r>
              <a:rPr lang="ru-RU" b="1" dirty="0" smtClean="0"/>
              <a:t>Б</a:t>
            </a:r>
            <a:endParaRPr lang="ru-RU" b="1" dirty="0"/>
          </a:p>
        </p:txBody>
      </p:sp>
    </p:spTree>
    <p:extLst>
      <p:ext uri="{BB962C8B-B14F-4D97-AF65-F5344CB8AC3E}">
        <p14:creationId xmlns:p14="http://schemas.microsoft.com/office/powerpoint/2010/main" val="579135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143000"/>
          </a:xfrm>
        </p:spPr>
        <p:txBody>
          <a:bodyPr/>
          <a:lstStyle/>
          <a:p>
            <a:r>
              <a:rPr lang="ru-RU" sz="3000" b="1" dirty="0" smtClean="0"/>
              <a:t>Резистентность </a:t>
            </a:r>
            <a:r>
              <a:rPr lang="ru-RU" sz="3000" b="1" dirty="0" err="1" smtClean="0"/>
              <a:t>неферментирующих</a:t>
            </a:r>
            <a:r>
              <a:rPr lang="ru-RU" sz="3000" b="1" dirty="0" smtClean="0"/>
              <a:t> грамотрицательных бактерий </a:t>
            </a:r>
            <a:r>
              <a:rPr lang="ru-RU" sz="3000" dirty="0" smtClean="0"/>
              <a:t>(в %)</a:t>
            </a:r>
            <a:endParaRPr lang="ru-RU" sz="3000" dirty="0"/>
          </a:p>
        </p:txBody>
      </p:sp>
      <p:graphicFrame>
        <p:nvGraphicFramePr>
          <p:cNvPr id="3" name="Диаграмма 2"/>
          <p:cNvGraphicFramePr/>
          <p:nvPr>
            <p:extLst>
              <p:ext uri="{D42A27DB-BD31-4B8C-83A1-F6EECF244321}">
                <p14:modId xmlns:p14="http://schemas.microsoft.com/office/powerpoint/2010/main" val="3656407594"/>
              </p:ext>
            </p:extLst>
          </p:nvPr>
        </p:nvGraphicFramePr>
        <p:xfrm>
          <a:off x="107504" y="1196752"/>
          <a:ext cx="8136904" cy="576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2789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7957548" cy="1143000"/>
          </a:xfrm>
        </p:spPr>
        <p:txBody>
          <a:bodyPr>
            <a:noAutofit/>
          </a:bodyPr>
          <a:lstStyle/>
          <a:p>
            <a:pPr algn="ctr"/>
            <a:r>
              <a:rPr lang="ru-RU" sz="2800" dirty="0" smtClean="0">
                <a:solidFill>
                  <a:schemeClr val="accent4">
                    <a:lumMod val="75000"/>
                  </a:schemeClr>
                </a:solidFill>
              </a:rPr>
              <a:t>Изученность устойчивости микроорганизмов к различным АМП</a:t>
            </a:r>
            <a:endParaRPr lang="ru-RU" sz="2800" dirty="0">
              <a:solidFill>
                <a:schemeClr val="accent4">
                  <a:lumMod val="75000"/>
                </a:schemeClr>
              </a:solidFill>
            </a:endParaRPr>
          </a:p>
        </p:txBody>
      </p:sp>
      <p:graphicFrame>
        <p:nvGraphicFramePr>
          <p:cNvPr id="4" name="Содержимое 3"/>
          <p:cNvGraphicFramePr>
            <a:graphicFrameLocks noGrp="1"/>
          </p:cNvGraphicFramePr>
          <p:nvPr>
            <p:ph idx="1"/>
          </p:nvPr>
        </p:nvGraphicFramePr>
        <p:xfrm>
          <a:off x="1500166" y="1357298"/>
          <a:ext cx="7358114" cy="5110224"/>
        </p:xfrm>
        <a:graphic>
          <a:graphicData uri="http://schemas.openxmlformats.org/drawingml/2006/table">
            <a:tbl>
              <a:tblPr firstRow="1" bandRow="1">
                <a:tableStyleId>{775DCB02-9BB8-47FD-8907-85C794F793BA}</a:tableStyleId>
              </a:tblPr>
              <a:tblGrid>
                <a:gridCol w="3793618"/>
                <a:gridCol w="3564496"/>
              </a:tblGrid>
              <a:tr h="1239264">
                <a:tc>
                  <a:txBody>
                    <a:bodyPr/>
                    <a:lstStyle/>
                    <a:p>
                      <a:pPr algn="ctr"/>
                      <a:r>
                        <a:rPr lang="ru-RU" sz="2400" b="1" dirty="0" smtClean="0"/>
                        <a:t>Группа АМП</a:t>
                      </a:r>
                      <a:endParaRPr lang="ru-RU" sz="2400" b="1" dirty="0"/>
                    </a:p>
                  </a:txBody>
                  <a:tcPr anchor="ctr"/>
                </a:tc>
                <a:tc>
                  <a:txBody>
                    <a:bodyPr/>
                    <a:lstStyle/>
                    <a:p>
                      <a:pPr algn="ctr"/>
                      <a:r>
                        <a:rPr lang="ru-RU" sz="2400" b="1" dirty="0" smtClean="0"/>
                        <a:t>Состояние изученности устойчивости</a:t>
                      </a:r>
                      <a:endParaRPr lang="ru-RU" sz="2400" b="1" dirty="0"/>
                    </a:p>
                  </a:txBody>
                  <a:tcPr anchor="ctr"/>
                </a:tc>
              </a:tr>
              <a:tr h="717986">
                <a:tc>
                  <a:txBody>
                    <a:bodyPr/>
                    <a:lstStyle/>
                    <a:p>
                      <a:r>
                        <a:rPr lang="ru-RU" sz="2400" b="1" dirty="0" smtClean="0"/>
                        <a:t>Антибиотики</a:t>
                      </a:r>
                      <a:endParaRPr lang="ru-RU" sz="2400" b="1" dirty="0"/>
                    </a:p>
                  </a:txBody>
                  <a:tcPr>
                    <a:solidFill>
                      <a:schemeClr val="accent6">
                        <a:lumMod val="40000"/>
                        <a:lumOff val="60000"/>
                        <a:alpha val="40000"/>
                      </a:schemeClr>
                    </a:solidFill>
                  </a:tcPr>
                </a:tc>
                <a:tc>
                  <a:txBody>
                    <a:bodyPr/>
                    <a:lstStyle/>
                    <a:p>
                      <a:pPr algn="ctr"/>
                      <a:r>
                        <a:rPr lang="ru-RU" sz="4400" b="1" dirty="0" smtClean="0"/>
                        <a:t>+++</a:t>
                      </a:r>
                      <a:endParaRPr lang="ru-RU" sz="4400" b="1" dirty="0"/>
                    </a:p>
                  </a:txBody>
                  <a:tcPr>
                    <a:solidFill>
                      <a:schemeClr val="accent6">
                        <a:lumMod val="40000"/>
                        <a:lumOff val="60000"/>
                        <a:alpha val="40000"/>
                      </a:schemeClr>
                    </a:solidFill>
                  </a:tcPr>
                </a:tc>
              </a:tr>
              <a:tr h="717986">
                <a:tc>
                  <a:txBody>
                    <a:bodyPr/>
                    <a:lstStyle/>
                    <a:p>
                      <a:r>
                        <a:rPr lang="ru-RU" sz="2400" b="1" dirty="0" smtClean="0"/>
                        <a:t>Антисептики</a:t>
                      </a:r>
                      <a:endParaRPr lang="ru-RU" sz="2400" b="1" dirty="0"/>
                    </a:p>
                  </a:txBody>
                  <a:tcPr>
                    <a:solidFill>
                      <a:srgbClr val="FFCC99"/>
                    </a:solidFill>
                  </a:tcPr>
                </a:tc>
                <a:tc>
                  <a:txBody>
                    <a:bodyPr/>
                    <a:lstStyle/>
                    <a:p>
                      <a:pPr algn="ctr"/>
                      <a:r>
                        <a:rPr lang="ru-RU" sz="4400" b="1" dirty="0" smtClean="0"/>
                        <a:t>+</a:t>
                      </a:r>
                      <a:endParaRPr lang="ru-RU" sz="4400" b="1" dirty="0"/>
                    </a:p>
                  </a:txBody>
                  <a:tcPr>
                    <a:solidFill>
                      <a:srgbClr val="FFCC99"/>
                    </a:solidFill>
                  </a:tcPr>
                </a:tc>
              </a:tr>
              <a:tr h="717986">
                <a:tc>
                  <a:txBody>
                    <a:bodyPr/>
                    <a:lstStyle/>
                    <a:p>
                      <a:r>
                        <a:rPr lang="ru-RU" sz="2400" b="1" dirty="0" smtClean="0"/>
                        <a:t>Бактериофаги</a:t>
                      </a:r>
                      <a:endParaRPr lang="ru-RU" sz="2400" b="1" dirty="0"/>
                    </a:p>
                  </a:txBody>
                  <a:tcPr>
                    <a:solidFill>
                      <a:srgbClr val="CCFF99">
                        <a:alpha val="40000"/>
                      </a:srgbClr>
                    </a:solidFill>
                  </a:tcPr>
                </a:tc>
                <a:tc>
                  <a:txBody>
                    <a:bodyPr/>
                    <a:lstStyle/>
                    <a:p>
                      <a:pPr algn="ctr"/>
                      <a:r>
                        <a:rPr lang="ru-RU" sz="4400" b="1" dirty="0" smtClean="0"/>
                        <a:t>+</a:t>
                      </a:r>
                      <a:endParaRPr lang="ru-RU" sz="4400" b="1" dirty="0"/>
                    </a:p>
                  </a:txBody>
                  <a:tcPr>
                    <a:solidFill>
                      <a:srgbClr val="CCFF99">
                        <a:alpha val="40000"/>
                      </a:srgbClr>
                    </a:solidFill>
                  </a:tcPr>
                </a:tc>
              </a:tr>
              <a:tr h="717986">
                <a:tc>
                  <a:txBody>
                    <a:bodyPr/>
                    <a:lstStyle/>
                    <a:p>
                      <a:r>
                        <a:rPr lang="ru-RU" sz="2400" b="1" dirty="0" err="1" smtClean="0"/>
                        <a:t>Дезинфектанты</a:t>
                      </a:r>
                      <a:endParaRPr lang="ru-RU" sz="2400" b="1" dirty="0"/>
                    </a:p>
                  </a:txBody>
                  <a:tcPr>
                    <a:solidFill>
                      <a:schemeClr val="accent1"/>
                    </a:solidFill>
                  </a:tcPr>
                </a:tc>
                <a:tc>
                  <a:txBody>
                    <a:bodyPr/>
                    <a:lstStyle/>
                    <a:p>
                      <a:pPr algn="ctr"/>
                      <a:r>
                        <a:rPr lang="ru-RU" sz="4400" b="1" dirty="0" smtClean="0"/>
                        <a:t>++</a:t>
                      </a:r>
                      <a:endParaRPr lang="ru-RU" sz="4400" b="1" dirty="0"/>
                    </a:p>
                  </a:txBody>
                  <a:tcPr>
                    <a:solidFill>
                      <a:schemeClr val="accent1"/>
                    </a:solidFill>
                  </a:tcPr>
                </a:tc>
              </a:tr>
              <a:tr h="717986">
                <a:tc>
                  <a:txBody>
                    <a:bodyPr/>
                    <a:lstStyle/>
                    <a:p>
                      <a:r>
                        <a:rPr lang="ru-RU" sz="2400" b="1" dirty="0" smtClean="0"/>
                        <a:t>Консерванты, стабилизаторы и пр.</a:t>
                      </a:r>
                      <a:endParaRPr lang="ru-RU" sz="2400" b="1" dirty="0"/>
                    </a:p>
                  </a:txBody>
                  <a:tcPr>
                    <a:solidFill>
                      <a:srgbClr val="FFFF66">
                        <a:alpha val="40000"/>
                      </a:srgbClr>
                    </a:solidFill>
                  </a:tcPr>
                </a:tc>
                <a:tc>
                  <a:txBody>
                    <a:bodyPr/>
                    <a:lstStyle/>
                    <a:p>
                      <a:pPr algn="ctr"/>
                      <a:r>
                        <a:rPr lang="ru-RU" sz="4400" b="1" dirty="0" smtClean="0"/>
                        <a:t>±</a:t>
                      </a:r>
                      <a:endParaRPr lang="ru-RU" sz="4400" b="1" dirty="0"/>
                    </a:p>
                  </a:txBody>
                  <a:tcPr>
                    <a:solidFill>
                      <a:srgbClr val="FFFF66">
                        <a:alpha val="40000"/>
                      </a:srgbClr>
                    </a:solidFill>
                  </a:tcPr>
                </a:tc>
              </a:tr>
            </a:tbl>
          </a:graphicData>
        </a:graphic>
      </p:graphicFrame>
      <p:grpSp>
        <p:nvGrpSpPr>
          <p:cNvPr id="9" name="Группа 8"/>
          <p:cNvGrpSpPr/>
          <p:nvPr/>
        </p:nvGrpSpPr>
        <p:grpSpPr>
          <a:xfrm>
            <a:off x="71438" y="2214554"/>
            <a:ext cx="1428728" cy="4554148"/>
            <a:chOff x="71438" y="2214554"/>
            <a:chExt cx="1428728" cy="4554148"/>
          </a:xfrm>
        </p:grpSpPr>
        <p:pic>
          <p:nvPicPr>
            <p:cNvPr id="5" name="Picture 5"/>
            <p:cNvPicPr>
              <a:picLocks noChangeAspect="1" noChangeArrowheads="1"/>
            </p:cNvPicPr>
            <p:nvPr/>
          </p:nvPicPr>
          <p:blipFill>
            <a:blip r:embed="rId3" cstate="print"/>
            <a:srcRect/>
            <a:stretch>
              <a:fillRect/>
            </a:stretch>
          </p:blipFill>
          <p:spPr bwMode="auto">
            <a:xfrm>
              <a:off x="71438" y="2214554"/>
              <a:ext cx="1214414" cy="1214414"/>
            </a:xfrm>
            <a:prstGeom prst="rect">
              <a:avLst/>
            </a:prstGeom>
            <a:ln>
              <a:noFill/>
            </a:ln>
            <a:effectLst>
              <a:softEdge rad="112500"/>
            </a:effectLst>
          </p:spPr>
        </p:pic>
        <p:pic>
          <p:nvPicPr>
            <p:cNvPr id="6" name="Picture 16" descr="i?id=34575271-67-73&amp;n=21"/>
            <p:cNvPicPr>
              <a:picLocks noChangeAspect="1" noChangeArrowheads="1"/>
            </p:cNvPicPr>
            <p:nvPr/>
          </p:nvPicPr>
          <p:blipFill>
            <a:blip r:embed="rId4" cstate="print"/>
            <a:srcRect/>
            <a:stretch>
              <a:fillRect/>
            </a:stretch>
          </p:blipFill>
          <p:spPr bwMode="auto">
            <a:xfrm>
              <a:off x="142844" y="5000636"/>
              <a:ext cx="1214414" cy="901332"/>
            </a:xfrm>
            <a:prstGeom prst="rect">
              <a:avLst/>
            </a:prstGeom>
            <a:ln>
              <a:noFill/>
            </a:ln>
            <a:effectLst>
              <a:softEdge rad="112500"/>
            </a:effectLst>
          </p:spPr>
        </p:pic>
        <p:pic>
          <p:nvPicPr>
            <p:cNvPr id="7" name="Picture 4"/>
            <p:cNvPicPr>
              <a:picLocks noChangeAspect="1" noChangeArrowheads="1"/>
            </p:cNvPicPr>
            <p:nvPr/>
          </p:nvPicPr>
          <p:blipFill>
            <a:blip r:embed="rId5" cstate="print"/>
            <a:srcRect/>
            <a:stretch>
              <a:fillRect/>
            </a:stretch>
          </p:blipFill>
          <p:spPr bwMode="auto">
            <a:xfrm>
              <a:off x="71438" y="3357562"/>
              <a:ext cx="1357290" cy="857256"/>
            </a:xfrm>
            <a:prstGeom prst="rect">
              <a:avLst/>
            </a:prstGeom>
            <a:ln>
              <a:noFill/>
            </a:ln>
            <a:effectLst>
              <a:softEdge rad="112500"/>
            </a:effectLst>
          </p:spPr>
        </p:pic>
        <p:pic>
          <p:nvPicPr>
            <p:cNvPr id="8" name="Picture 5"/>
            <p:cNvPicPr>
              <a:picLocks noChangeAspect="1" noChangeArrowheads="1"/>
            </p:cNvPicPr>
            <p:nvPr/>
          </p:nvPicPr>
          <p:blipFill>
            <a:blip r:embed="rId6" cstate="print"/>
            <a:srcRect/>
            <a:stretch>
              <a:fillRect/>
            </a:stretch>
          </p:blipFill>
          <p:spPr bwMode="auto">
            <a:xfrm>
              <a:off x="71438" y="4143380"/>
              <a:ext cx="1428728" cy="867456"/>
            </a:xfrm>
            <a:prstGeom prst="rect">
              <a:avLst/>
            </a:prstGeom>
            <a:ln>
              <a:noFill/>
            </a:ln>
            <a:effectLst>
              <a:softEdge rad="112500"/>
            </a:effectLst>
          </p:spPr>
        </p:pic>
        <p:pic>
          <p:nvPicPr>
            <p:cNvPr id="61442" name="Picture 2"/>
            <p:cNvPicPr>
              <a:picLocks noChangeAspect="1" noChangeArrowheads="1"/>
            </p:cNvPicPr>
            <p:nvPr/>
          </p:nvPicPr>
          <p:blipFill>
            <a:blip r:embed="rId7" cstate="print"/>
            <a:srcRect/>
            <a:stretch>
              <a:fillRect/>
            </a:stretch>
          </p:blipFill>
          <p:spPr bwMode="auto">
            <a:xfrm>
              <a:off x="71438" y="5857892"/>
              <a:ext cx="1214414" cy="910810"/>
            </a:xfrm>
            <a:prstGeom prst="rect">
              <a:avLst/>
            </a:prstGeom>
            <a:ln>
              <a:noFill/>
            </a:ln>
            <a:effectLst>
              <a:softEdge rad="112500"/>
            </a:effectLst>
          </p:spPr>
        </p:pic>
      </p:grpSp>
    </p:spTree>
    <p:extLst>
      <p:ext uri="{BB962C8B-B14F-4D97-AF65-F5344CB8AC3E}">
        <p14:creationId xmlns:p14="http://schemas.microsoft.com/office/powerpoint/2010/main" val="19407015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a:solidFill>
            <a:schemeClr val="accent3">
              <a:lumMod val="40000"/>
              <a:lumOff val="60000"/>
            </a:schemeClr>
          </a:solidFill>
        </p:spPr>
        <p:txBody>
          <a:bodyPr>
            <a:noAutofit/>
          </a:bodyPr>
          <a:lstStyle/>
          <a:p>
            <a:pPr algn="ctr"/>
            <a:r>
              <a:rPr lang="ru-RU" sz="2800" dirty="0">
                <a:solidFill>
                  <a:schemeClr val="accent3">
                    <a:lumMod val="50000"/>
                  </a:schemeClr>
                </a:solidFill>
              </a:rPr>
              <a:t>Мониторинг устойчивости микроорганизмов к дезинфицирующим средствам </a:t>
            </a:r>
            <a:r>
              <a:rPr lang="ru-RU" sz="2800" dirty="0" smtClean="0">
                <a:solidFill>
                  <a:schemeClr val="accent3">
                    <a:lumMod val="50000"/>
                  </a:schemeClr>
                </a:solidFill>
              </a:rPr>
              <a:t>(ДС</a:t>
            </a:r>
            <a:r>
              <a:rPr lang="ru-RU" sz="2800" dirty="0">
                <a:solidFill>
                  <a:schemeClr val="accent3">
                    <a:lumMod val="50000"/>
                  </a:schemeClr>
                </a:solidFill>
              </a:rPr>
              <a:t>)</a:t>
            </a:r>
          </a:p>
        </p:txBody>
      </p:sp>
      <p:sp>
        <p:nvSpPr>
          <p:cNvPr id="3" name="Объект 2"/>
          <p:cNvSpPr>
            <a:spLocks noGrp="1"/>
          </p:cNvSpPr>
          <p:nvPr>
            <p:ph idx="1"/>
          </p:nvPr>
        </p:nvSpPr>
        <p:spPr>
          <a:xfrm>
            <a:off x="457200" y="1628800"/>
            <a:ext cx="8229600" cy="2448273"/>
          </a:xfrm>
        </p:spPr>
        <p:txBody>
          <a:bodyPr>
            <a:normAutofit fontScale="85000" lnSpcReduction="20000"/>
          </a:bodyPr>
          <a:lstStyle/>
          <a:p>
            <a:r>
              <a:rPr lang="ru-RU" sz="2400" dirty="0" smtClean="0"/>
              <a:t>Проводится на территории Нижегородского региона с 2009 г.</a:t>
            </a:r>
          </a:p>
          <a:p>
            <a:r>
              <a:rPr lang="ru-RU" sz="2400" dirty="0" smtClean="0"/>
              <a:t>Охватывает свыше 45 МО различного уровня</a:t>
            </a:r>
          </a:p>
          <a:p>
            <a:r>
              <a:rPr lang="ru-RU" sz="2400" dirty="0" smtClean="0"/>
              <a:t>Наиболее активно и последовательно проводится в учреждениях родовспоможения, противотуберкулезных, онкологических диспансерах, крупных  многопрофильных стационарах </a:t>
            </a:r>
            <a:r>
              <a:rPr lang="ru-RU" sz="2400" dirty="0" err="1" smtClean="0"/>
              <a:t>Н.Новгорода</a:t>
            </a:r>
            <a:r>
              <a:rPr lang="ru-RU" sz="2400" dirty="0" smtClean="0"/>
              <a:t> и городов Нижегородской области, в 20 ЦРБ</a:t>
            </a:r>
          </a:p>
          <a:p>
            <a:r>
              <a:rPr lang="ru-RU" sz="2400" dirty="0" smtClean="0"/>
              <a:t>Ежегодно проводится около 1000 исследований на чувствительность микроорганизмов к ДС</a:t>
            </a:r>
            <a:endParaRPr lang="ru-RU" sz="2400" dirty="0"/>
          </a:p>
        </p:txBody>
      </p:sp>
      <p:graphicFrame>
        <p:nvGraphicFramePr>
          <p:cNvPr id="4" name="Таблица 3"/>
          <p:cNvGraphicFramePr>
            <a:graphicFrameLocks noGrp="1"/>
          </p:cNvGraphicFramePr>
          <p:nvPr>
            <p:extLst>
              <p:ext uri="{D42A27DB-BD31-4B8C-83A1-F6EECF244321}">
                <p14:modId xmlns:p14="http://schemas.microsoft.com/office/powerpoint/2010/main" val="3970764959"/>
              </p:ext>
            </p:extLst>
          </p:nvPr>
        </p:nvGraphicFramePr>
        <p:xfrm>
          <a:off x="539552" y="3933056"/>
          <a:ext cx="7632481" cy="2737480"/>
        </p:xfrm>
        <a:graphic>
          <a:graphicData uri="http://schemas.openxmlformats.org/drawingml/2006/table">
            <a:tbl>
              <a:tblPr firstRow="1" bandRow="1">
                <a:tableStyleId>{93296810-A885-4BE3-A3E7-6D5BEEA58F35}</a:tableStyleId>
              </a:tblPr>
              <a:tblGrid>
                <a:gridCol w="1789994"/>
                <a:gridCol w="691047"/>
                <a:gridCol w="843870"/>
                <a:gridCol w="726691"/>
                <a:gridCol w="753869"/>
                <a:gridCol w="753869"/>
                <a:gridCol w="691047"/>
                <a:gridCol w="691047"/>
                <a:gridCol w="691047"/>
              </a:tblGrid>
              <a:tr h="503659">
                <a:tc>
                  <a:txBody>
                    <a:bodyPr/>
                    <a:lstStyle/>
                    <a:p>
                      <a:r>
                        <a:rPr lang="ru-RU" sz="1700" dirty="0" smtClean="0"/>
                        <a:t>Характеристики</a:t>
                      </a:r>
                    </a:p>
                  </a:txBody>
                  <a:tcPr/>
                </a:tc>
                <a:tc>
                  <a:txBody>
                    <a:bodyPr/>
                    <a:lstStyle/>
                    <a:p>
                      <a:r>
                        <a:rPr lang="ru-RU" sz="1700" dirty="0" smtClean="0"/>
                        <a:t>2009</a:t>
                      </a:r>
                      <a:endParaRPr lang="ru-RU" sz="1700" dirty="0"/>
                    </a:p>
                  </a:txBody>
                  <a:tcPr/>
                </a:tc>
                <a:tc>
                  <a:txBody>
                    <a:bodyPr/>
                    <a:lstStyle/>
                    <a:p>
                      <a:r>
                        <a:rPr lang="ru-RU" sz="1700" dirty="0" smtClean="0"/>
                        <a:t>2010</a:t>
                      </a:r>
                      <a:endParaRPr lang="ru-RU" sz="1700" dirty="0"/>
                    </a:p>
                  </a:txBody>
                  <a:tcPr/>
                </a:tc>
                <a:tc>
                  <a:txBody>
                    <a:bodyPr/>
                    <a:lstStyle/>
                    <a:p>
                      <a:r>
                        <a:rPr lang="ru-RU" sz="1700" dirty="0" smtClean="0"/>
                        <a:t>2011</a:t>
                      </a:r>
                      <a:endParaRPr lang="ru-RU" sz="1700" dirty="0"/>
                    </a:p>
                  </a:txBody>
                  <a:tcPr/>
                </a:tc>
                <a:tc>
                  <a:txBody>
                    <a:bodyPr/>
                    <a:lstStyle/>
                    <a:p>
                      <a:r>
                        <a:rPr lang="ru-RU" sz="1700" dirty="0" smtClean="0"/>
                        <a:t>2012</a:t>
                      </a:r>
                      <a:endParaRPr lang="ru-RU" sz="1700" dirty="0"/>
                    </a:p>
                  </a:txBody>
                  <a:tcPr/>
                </a:tc>
                <a:tc>
                  <a:txBody>
                    <a:bodyPr/>
                    <a:lstStyle/>
                    <a:p>
                      <a:r>
                        <a:rPr lang="ru-RU" sz="1700" dirty="0" smtClean="0"/>
                        <a:t>2013</a:t>
                      </a:r>
                      <a:endParaRPr lang="ru-RU" sz="1700" dirty="0"/>
                    </a:p>
                  </a:txBody>
                  <a:tcPr/>
                </a:tc>
                <a:tc>
                  <a:txBody>
                    <a:bodyPr/>
                    <a:lstStyle/>
                    <a:p>
                      <a:r>
                        <a:rPr lang="ru-RU" sz="1700" dirty="0" smtClean="0"/>
                        <a:t>2014</a:t>
                      </a:r>
                    </a:p>
                  </a:txBody>
                  <a:tcPr/>
                </a:tc>
                <a:tc>
                  <a:txBody>
                    <a:bodyPr/>
                    <a:lstStyle/>
                    <a:p>
                      <a:r>
                        <a:rPr lang="ru-RU" sz="1700" dirty="0" smtClean="0"/>
                        <a:t>2015</a:t>
                      </a:r>
                    </a:p>
                  </a:txBody>
                  <a:tcPr/>
                </a:tc>
                <a:tc>
                  <a:txBody>
                    <a:bodyPr/>
                    <a:lstStyle/>
                    <a:p>
                      <a:r>
                        <a:rPr lang="ru-RU" sz="1700" dirty="0" smtClean="0"/>
                        <a:t>2016</a:t>
                      </a:r>
                    </a:p>
                  </a:txBody>
                  <a:tcPr/>
                </a:tc>
              </a:tr>
              <a:tr h="398264">
                <a:tc>
                  <a:txBody>
                    <a:bodyPr/>
                    <a:lstStyle/>
                    <a:p>
                      <a:r>
                        <a:rPr lang="ru-RU" sz="1700" dirty="0" smtClean="0"/>
                        <a:t>Количество ЛПО</a:t>
                      </a:r>
                      <a:endParaRPr lang="ru-RU" sz="1700" dirty="0"/>
                    </a:p>
                  </a:txBody>
                  <a:tcPr/>
                </a:tc>
                <a:tc>
                  <a:txBody>
                    <a:bodyPr/>
                    <a:lstStyle/>
                    <a:p>
                      <a:r>
                        <a:rPr lang="ru-RU" sz="1700" dirty="0" smtClean="0"/>
                        <a:t>39</a:t>
                      </a:r>
                      <a:endParaRPr lang="ru-RU" sz="1700" dirty="0"/>
                    </a:p>
                  </a:txBody>
                  <a:tcPr/>
                </a:tc>
                <a:tc>
                  <a:txBody>
                    <a:bodyPr/>
                    <a:lstStyle/>
                    <a:p>
                      <a:r>
                        <a:rPr lang="ru-RU" sz="1700" dirty="0" smtClean="0"/>
                        <a:t>42</a:t>
                      </a:r>
                      <a:endParaRPr lang="ru-RU" sz="1700" dirty="0"/>
                    </a:p>
                  </a:txBody>
                  <a:tcPr/>
                </a:tc>
                <a:tc>
                  <a:txBody>
                    <a:bodyPr/>
                    <a:lstStyle/>
                    <a:p>
                      <a:r>
                        <a:rPr lang="ru-RU" sz="1700" dirty="0" smtClean="0"/>
                        <a:t>40</a:t>
                      </a:r>
                      <a:endParaRPr lang="ru-RU" sz="1700" dirty="0"/>
                    </a:p>
                  </a:txBody>
                  <a:tcPr/>
                </a:tc>
                <a:tc>
                  <a:txBody>
                    <a:bodyPr/>
                    <a:lstStyle/>
                    <a:p>
                      <a:r>
                        <a:rPr lang="ru-RU" sz="1700" dirty="0" smtClean="0"/>
                        <a:t>45</a:t>
                      </a:r>
                      <a:endParaRPr lang="ru-RU" sz="1700" dirty="0"/>
                    </a:p>
                  </a:txBody>
                  <a:tcPr/>
                </a:tc>
                <a:tc>
                  <a:txBody>
                    <a:bodyPr/>
                    <a:lstStyle/>
                    <a:p>
                      <a:r>
                        <a:rPr lang="ru-RU" sz="1700" dirty="0" smtClean="0"/>
                        <a:t>45</a:t>
                      </a:r>
                      <a:endParaRPr lang="ru-RU" sz="1700" dirty="0"/>
                    </a:p>
                  </a:txBody>
                  <a:tcPr/>
                </a:tc>
                <a:tc>
                  <a:txBody>
                    <a:bodyPr/>
                    <a:lstStyle/>
                    <a:p>
                      <a:r>
                        <a:rPr lang="ru-RU" sz="1700" dirty="0" smtClean="0"/>
                        <a:t>42</a:t>
                      </a:r>
                      <a:endParaRPr lang="ru-RU" sz="1700" dirty="0"/>
                    </a:p>
                  </a:txBody>
                  <a:tcPr/>
                </a:tc>
                <a:tc>
                  <a:txBody>
                    <a:bodyPr/>
                    <a:lstStyle/>
                    <a:p>
                      <a:r>
                        <a:rPr lang="ru-RU" sz="1700" dirty="0" smtClean="0"/>
                        <a:t>43</a:t>
                      </a:r>
                      <a:endParaRPr lang="ru-RU" sz="1700" dirty="0"/>
                    </a:p>
                  </a:txBody>
                  <a:tcPr/>
                </a:tc>
                <a:tc>
                  <a:txBody>
                    <a:bodyPr/>
                    <a:lstStyle/>
                    <a:p>
                      <a:r>
                        <a:rPr lang="ru-RU" sz="1700" dirty="0" smtClean="0"/>
                        <a:t>18</a:t>
                      </a:r>
                      <a:endParaRPr lang="ru-RU" sz="1700" dirty="0"/>
                    </a:p>
                  </a:txBody>
                  <a:tcPr/>
                </a:tc>
              </a:tr>
              <a:tr h="310083">
                <a:tc>
                  <a:txBody>
                    <a:bodyPr/>
                    <a:lstStyle/>
                    <a:p>
                      <a:r>
                        <a:rPr lang="ru-RU" sz="1500" dirty="0" smtClean="0"/>
                        <a:t>Всего исследований</a:t>
                      </a:r>
                      <a:endParaRPr lang="ru-RU" sz="1500" dirty="0"/>
                    </a:p>
                  </a:txBody>
                  <a:tcPr/>
                </a:tc>
                <a:tc>
                  <a:txBody>
                    <a:bodyPr/>
                    <a:lstStyle/>
                    <a:p>
                      <a:r>
                        <a:rPr lang="ru-RU" sz="1700" dirty="0" smtClean="0"/>
                        <a:t>1352</a:t>
                      </a:r>
                      <a:endParaRPr lang="ru-RU" sz="1700" dirty="0"/>
                    </a:p>
                  </a:txBody>
                  <a:tcPr/>
                </a:tc>
                <a:tc>
                  <a:txBody>
                    <a:bodyPr/>
                    <a:lstStyle/>
                    <a:p>
                      <a:r>
                        <a:rPr lang="ru-RU" sz="1700" dirty="0" smtClean="0"/>
                        <a:t>567</a:t>
                      </a:r>
                      <a:endParaRPr lang="ru-RU" sz="1700" dirty="0"/>
                    </a:p>
                  </a:txBody>
                  <a:tcPr/>
                </a:tc>
                <a:tc>
                  <a:txBody>
                    <a:bodyPr/>
                    <a:lstStyle/>
                    <a:p>
                      <a:r>
                        <a:rPr lang="ru-RU" sz="1700" dirty="0" smtClean="0"/>
                        <a:t>910</a:t>
                      </a:r>
                      <a:endParaRPr lang="ru-RU" sz="1700" dirty="0"/>
                    </a:p>
                  </a:txBody>
                  <a:tcPr/>
                </a:tc>
                <a:tc>
                  <a:txBody>
                    <a:bodyPr/>
                    <a:lstStyle/>
                    <a:p>
                      <a:r>
                        <a:rPr lang="ru-RU" sz="1700" dirty="0" smtClean="0"/>
                        <a:t>756</a:t>
                      </a:r>
                      <a:endParaRPr lang="ru-RU" sz="1700" dirty="0"/>
                    </a:p>
                  </a:txBody>
                  <a:tcPr/>
                </a:tc>
                <a:tc>
                  <a:txBody>
                    <a:bodyPr/>
                    <a:lstStyle/>
                    <a:p>
                      <a:r>
                        <a:rPr lang="ru-RU" sz="1700" dirty="0" smtClean="0"/>
                        <a:t>1015</a:t>
                      </a:r>
                      <a:endParaRPr lang="ru-RU" sz="1700" dirty="0"/>
                    </a:p>
                  </a:txBody>
                  <a:tcPr/>
                </a:tc>
                <a:tc>
                  <a:txBody>
                    <a:bodyPr/>
                    <a:lstStyle/>
                    <a:p>
                      <a:r>
                        <a:rPr lang="ru-RU" sz="1700" dirty="0" smtClean="0"/>
                        <a:t>1207</a:t>
                      </a:r>
                      <a:endParaRPr lang="ru-RU" sz="1700" dirty="0"/>
                    </a:p>
                  </a:txBody>
                  <a:tcPr/>
                </a:tc>
                <a:tc>
                  <a:txBody>
                    <a:bodyPr/>
                    <a:lstStyle/>
                    <a:p>
                      <a:r>
                        <a:rPr lang="ru-RU" sz="1700" dirty="0" smtClean="0"/>
                        <a:t>1103</a:t>
                      </a:r>
                      <a:endParaRPr lang="ru-RU" sz="1700" dirty="0"/>
                    </a:p>
                  </a:txBody>
                  <a:tcPr/>
                </a:tc>
                <a:tc>
                  <a:txBody>
                    <a:bodyPr/>
                    <a:lstStyle/>
                    <a:p>
                      <a:r>
                        <a:rPr lang="ru-RU" sz="1700" dirty="0" smtClean="0"/>
                        <a:t>889</a:t>
                      </a:r>
                      <a:endParaRPr lang="ru-RU" sz="1700" dirty="0"/>
                    </a:p>
                  </a:txBody>
                  <a:tcPr/>
                </a:tc>
              </a:tr>
              <a:tr h="391611">
                <a:tc>
                  <a:txBody>
                    <a:bodyPr/>
                    <a:lstStyle/>
                    <a:p>
                      <a:r>
                        <a:rPr lang="ru-RU" sz="1700" dirty="0" smtClean="0"/>
                        <a:t>Наименования ДС</a:t>
                      </a:r>
                      <a:endParaRPr lang="ru-RU" sz="1700" dirty="0"/>
                    </a:p>
                  </a:txBody>
                  <a:tcPr/>
                </a:tc>
                <a:tc>
                  <a:txBody>
                    <a:bodyPr/>
                    <a:lstStyle/>
                    <a:p>
                      <a:r>
                        <a:rPr lang="ru-RU" sz="1700" dirty="0" smtClean="0"/>
                        <a:t>55</a:t>
                      </a:r>
                      <a:endParaRPr lang="ru-RU" sz="1700" dirty="0"/>
                    </a:p>
                  </a:txBody>
                  <a:tcPr/>
                </a:tc>
                <a:tc>
                  <a:txBody>
                    <a:bodyPr/>
                    <a:lstStyle/>
                    <a:p>
                      <a:r>
                        <a:rPr lang="ru-RU" sz="1700" dirty="0" smtClean="0"/>
                        <a:t>46</a:t>
                      </a:r>
                      <a:endParaRPr lang="ru-RU" sz="1700" dirty="0"/>
                    </a:p>
                  </a:txBody>
                  <a:tcPr/>
                </a:tc>
                <a:tc>
                  <a:txBody>
                    <a:bodyPr/>
                    <a:lstStyle/>
                    <a:p>
                      <a:r>
                        <a:rPr lang="ru-RU" sz="1700" dirty="0" smtClean="0"/>
                        <a:t>54</a:t>
                      </a:r>
                      <a:endParaRPr lang="ru-RU" sz="1700" dirty="0"/>
                    </a:p>
                  </a:txBody>
                  <a:tcPr/>
                </a:tc>
                <a:tc>
                  <a:txBody>
                    <a:bodyPr/>
                    <a:lstStyle/>
                    <a:p>
                      <a:r>
                        <a:rPr lang="ru-RU" sz="1700" dirty="0" smtClean="0"/>
                        <a:t>53</a:t>
                      </a:r>
                      <a:endParaRPr lang="ru-RU" sz="1700" dirty="0"/>
                    </a:p>
                  </a:txBody>
                  <a:tcPr/>
                </a:tc>
                <a:tc>
                  <a:txBody>
                    <a:bodyPr/>
                    <a:lstStyle/>
                    <a:p>
                      <a:r>
                        <a:rPr lang="ru-RU" sz="1700" dirty="0" smtClean="0"/>
                        <a:t>54</a:t>
                      </a:r>
                      <a:endParaRPr lang="ru-RU" sz="1700" dirty="0"/>
                    </a:p>
                  </a:txBody>
                  <a:tcPr/>
                </a:tc>
                <a:tc>
                  <a:txBody>
                    <a:bodyPr/>
                    <a:lstStyle/>
                    <a:p>
                      <a:r>
                        <a:rPr lang="ru-RU" sz="1700" dirty="0" smtClean="0"/>
                        <a:t>54</a:t>
                      </a:r>
                      <a:endParaRPr lang="ru-RU" sz="1700" dirty="0"/>
                    </a:p>
                  </a:txBody>
                  <a:tcPr/>
                </a:tc>
                <a:tc>
                  <a:txBody>
                    <a:bodyPr/>
                    <a:lstStyle/>
                    <a:p>
                      <a:r>
                        <a:rPr lang="ru-RU" sz="1700" dirty="0" smtClean="0"/>
                        <a:t>52</a:t>
                      </a:r>
                      <a:endParaRPr lang="ru-RU" sz="1700" dirty="0"/>
                    </a:p>
                  </a:txBody>
                  <a:tcPr/>
                </a:tc>
                <a:tc>
                  <a:txBody>
                    <a:bodyPr/>
                    <a:lstStyle/>
                    <a:p>
                      <a:r>
                        <a:rPr lang="ru-RU" sz="1700" dirty="0" smtClean="0"/>
                        <a:t>48</a:t>
                      </a:r>
                      <a:endParaRPr lang="ru-RU" sz="1700" dirty="0"/>
                    </a:p>
                  </a:txBody>
                  <a:tcPr/>
                </a:tc>
              </a:tr>
              <a:tr h="360040">
                <a:tc>
                  <a:txBody>
                    <a:bodyPr/>
                    <a:lstStyle/>
                    <a:p>
                      <a:r>
                        <a:rPr lang="ru-RU" sz="1700" dirty="0" smtClean="0"/>
                        <a:t>Группы</a:t>
                      </a:r>
                      <a:r>
                        <a:rPr lang="ru-RU" sz="1700" baseline="0" dirty="0" smtClean="0"/>
                        <a:t> ДС</a:t>
                      </a:r>
                      <a:endParaRPr lang="ru-RU" sz="1700" dirty="0"/>
                    </a:p>
                  </a:txBody>
                  <a:tcPr/>
                </a:tc>
                <a:tc>
                  <a:txBody>
                    <a:bodyPr/>
                    <a:lstStyle/>
                    <a:p>
                      <a:r>
                        <a:rPr lang="ru-RU" sz="1700" dirty="0" smtClean="0"/>
                        <a:t>12</a:t>
                      </a:r>
                      <a:endParaRPr lang="ru-RU" sz="1700" dirty="0"/>
                    </a:p>
                  </a:txBody>
                  <a:tcPr/>
                </a:tc>
                <a:tc>
                  <a:txBody>
                    <a:bodyPr/>
                    <a:lstStyle/>
                    <a:p>
                      <a:r>
                        <a:rPr lang="ru-RU" sz="1700" dirty="0" smtClean="0"/>
                        <a:t>19</a:t>
                      </a:r>
                      <a:endParaRPr lang="ru-RU" sz="1700" dirty="0"/>
                    </a:p>
                  </a:txBody>
                  <a:tcPr/>
                </a:tc>
                <a:tc>
                  <a:txBody>
                    <a:bodyPr/>
                    <a:lstStyle/>
                    <a:p>
                      <a:r>
                        <a:rPr lang="ru-RU" sz="1700" dirty="0" smtClean="0"/>
                        <a:t>15</a:t>
                      </a:r>
                      <a:endParaRPr lang="ru-RU" sz="1700" dirty="0"/>
                    </a:p>
                  </a:txBody>
                  <a:tcPr/>
                </a:tc>
                <a:tc>
                  <a:txBody>
                    <a:bodyPr/>
                    <a:lstStyle/>
                    <a:p>
                      <a:r>
                        <a:rPr lang="ru-RU" sz="1700" dirty="0" smtClean="0"/>
                        <a:t>13</a:t>
                      </a:r>
                      <a:endParaRPr lang="ru-RU" sz="1700" dirty="0"/>
                    </a:p>
                  </a:txBody>
                  <a:tcPr/>
                </a:tc>
                <a:tc>
                  <a:txBody>
                    <a:bodyPr/>
                    <a:lstStyle/>
                    <a:p>
                      <a:r>
                        <a:rPr lang="ru-RU" sz="1700" dirty="0" smtClean="0"/>
                        <a:t>17</a:t>
                      </a:r>
                      <a:endParaRPr lang="ru-RU" sz="1700" dirty="0"/>
                    </a:p>
                  </a:txBody>
                  <a:tcPr/>
                </a:tc>
                <a:tc>
                  <a:txBody>
                    <a:bodyPr/>
                    <a:lstStyle/>
                    <a:p>
                      <a:r>
                        <a:rPr lang="ru-RU" sz="1700" dirty="0" smtClean="0"/>
                        <a:t>19</a:t>
                      </a:r>
                      <a:endParaRPr lang="ru-RU" sz="1700" dirty="0"/>
                    </a:p>
                  </a:txBody>
                  <a:tcPr/>
                </a:tc>
                <a:tc>
                  <a:txBody>
                    <a:bodyPr/>
                    <a:lstStyle/>
                    <a:p>
                      <a:r>
                        <a:rPr lang="ru-RU" sz="1700" dirty="0" smtClean="0"/>
                        <a:t>17</a:t>
                      </a:r>
                      <a:endParaRPr lang="ru-RU" sz="1700" dirty="0"/>
                    </a:p>
                  </a:txBody>
                  <a:tcPr/>
                </a:tc>
                <a:tc>
                  <a:txBody>
                    <a:bodyPr/>
                    <a:lstStyle/>
                    <a:p>
                      <a:r>
                        <a:rPr lang="ru-RU" sz="1700" dirty="0" smtClean="0"/>
                        <a:t>19</a:t>
                      </a:r>
                      <a:endParaRPr lang="ru-RU" sz="1700" dirty="0"/>
                    </a:p>
                  </a:txBody>
                  <a:tcPr/>
                </a:tc>
              </a:tr>
            </a:tbl>
          </a:graphicData>
        </a:graphic>
      </p:graphicFrame>
    </p:spTree>
    <p:extLst>
      <p:ext uri="{BB962C8B-B14F-4D97-AF65-F5344CB8AC3E}">
        <p14:creationId xmlns:p14="http://schemas.microsoft.com/office/powerpoint/2010/main" val="2444959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323528" y="188640"/>
            <a:ext cx="7128792" cy="1228998"/>
          </a:xfrm>
          <a:solidFill>
            <a:schemeClr val="accent4">
              <a:lumMod val="60000"/>
              <a:lumOff val="40000"/>
            </a:schemeClr>
          </a:solidFill>
        </p:spPr>
        <p:txBody>
          <a:bodyPr>
            <a:noAutofit/>
          </a:bodyPr>
          <a:lstStyle/>
          <a:p>
            <a:pPr algn="ctr" eaLnBrk="1" hangingPunct="1">
              <a:lnSpc>
                <a:spcPct val="150000"/>
              </a:lnSpc>
              <a:defRPr/>
            </a:pPr>
            <a:r>
              <a:rPr lang="ru-RU" sz="2800" dirty="0" smtClean="0">
                <a:solidFill>
                  <a:schemeClr val="accent3">
                    <a:lumMod val="50000"/>
                  </a:schemeClr>
                </a:solidFill>
              </a:rPr>
              <a:t>Эпидемиологическая значимость устойчивости м/о к ДС</a:t>
            </a:r>
          </a:p>
        </p:txBody>
      </p:sp>
      <p:sp>
        <p:nvSpPr>
          <p:cNvPr id="68611" name="Rectangle 3"/>
          <p:cNvSpPr>
            <a:spLocks noGrp="1" noChangeArrowheads="1"/>
          </p:cNvSpPr>
          <p:nvPr>
            <p:ph idx="4294967295"/>
          </p:nvPr>
        </p:nvSpPr>
        <p:spPr>
          <a:xfrm>
            <a:off x="0" y="2000250"/>
            <a:ext cx="8410575" cy="4114800"/>
          </a:xfrm>
        </p:spPr>
        <p:txBody>
          <a:bodyPr>
            <a:normAutofit/>
          </a:bodyPr>
          <a:lstStyle/>
          <a:p>
            <a:pPr eaLnBrk="1" hangingPunct="1">
              <a:spcAft>
                <a:spcPts val="600"/>
              </a:spcAft>
              <a:buFont typeface="Arial" pitchFamily="34" charset="0"/>
              <a:buChar char="•"/>
              <a:defRPr/>
            </a:pPr>
            <a:r>
              <a:rPr lang="ru-RU" sz="2400" b="1" dirty="0" smtClean="0">
                <a:effectLst/>
              </a:rPr>
              <a:t>Один из факторов, способствующих возникновению вспышек инфекций в МО и вне медицинских учреждений</a:t>
            </a:r>
          </a:p>
          <a:p>
            <a:pPr eaLnBrk="1" hangingPunct="1">
              <a:spcAft>
                <a:spcPts val="600"/>
              </a:spcAft>
              <a:buFont typeface="Arial" pitchFamily="34" charset="0"/>
              <a:buChar char="•"/>
              <a:defRPr/>
            </a:pPr>
            <a:r>
              <a:rPr lang="ru-RU" sz="2400" b="1" dirty="0" smtClean="0">
                <a:effectLst/>
              </a:rPr>
              <a:t>Один из факторов, определяющих эпидемическое неблагополучие на территории </a:t>
            </a:r>
          </a:p>
          <a:p>
            <a:pPr eaLnBrk="1" hangingPunct="1">
              <a:spcAft>
                <a:spcPts val="600"/>
              </a:spcAft>
              <a:buFont typeface="Arial" pitchFamily="34" charset="0"/>
              <a:buChar char="•"/>
              <a:defRPr/>
            </a:pPr>
            <a:r>
              <a:rPr lang="ru-RU" sz="2400" b="1" dirty="0" smtClean="0">
                <a:effectLst/>
              </a:rPr>
              <a:t> Способствует преимущественной циркуляции штамма в МО, формированию госпитального штамма и росту его эпидемиологической значимости</a:t>
            </a:r>
            <a:endParaRPr lang="ru-RU" sz="2400" b="1" dirty="0" smtClean="0">
              <a:effectLst>
                <a:outerShdw blurRad="38100" dist="38100" dir="2700000" algn="tl">
                  <a:srgbClr val="C0C0C0"/>
                </a:outerShdw>
              </a:effectLst>
            </a:endParaRPr>
          </a:p>
        </p:txBody>
      </p:sp>
      <p:pic>
        <p:nvPicPr>
          <p:cNvPr id="4" name="Picture 16" descr="i?id=34575271-67-73&amp;n=21"/>
          <p:cNvPicPr>
            <a:picLocks noChangeAspect="1" noChangeArrowheads="1"/>
          </p:cNvPicPr>
          <p:nvPr/>
        </p:nvPicPr>
        <p:blipFill>
          <a:blip r:embed="rId3" cstate="print"/>
          <a:srcRect/>
          <a:stretch>
            <a:fillRect/>
          </a:stretch>
        </p:blipFill>
        <p:spPr bwMode="auto">
          <a:xfrm>
            <a:off x="7315200" y="188640"/>
            <a:ext cx="1828800" cy="1200150"/>
          </a:xfrm>
          <a:prstGeom prst="rect">
            <a:avLst/>
          </a:prstGeom>
          <a:noFill/>
        </p:spPr>
      </p:pic>
    </p:spTree>
    <p:extLst>
      <p:ext uri="{BB962C8B-B14F-4D97-AF65-F5344CB8AC3E}">
        <p14:creationId xmlns:p14="http://schemas.microsoft.com/office/powerpoint/2010/main" val="19710150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188640"/>
            <a:ext cx="9144000" cy="1008112"/>
          </a:xfrm>
        </p:spPr>
        <p:txBody>
          <a:bodyPr>
            <a:noAutofit/>
          </a:bodyPr>
          <a:lstStyle/>
          <a:p>
            <a:pPr algn="ctr"/>
            <a:r>
              <a:rPr lang="ru-RU" sz="2800" dirty="0" smtClean="0"/>
              <a:t>Структура ДС применяемых в МО  Нижегородской ОБЛАСТИ</a:t>
            </a:r>
            <a:endParaRPr lang="ru-RU" sz="2800" dirty="0"/>
          </a:p>
        </p:txBody>
      </p:sp>
      <p:graphicFrame>
        <p:nvGraphicFramePr>
          <p:cNvPr id="5" name="Содержимое 4"/>
          <p:cNvGraphicFramePr>
            <a:graphicFrameLocks noGrp="1"/>
          </p:cNvGraphicFramePr>
          <p:nvPr>
            <p:ph idx="1"/>
            <p:extLst>
              <p:ext uri="{D42A27DB-BD31-4B8C-83A1-F6EECF244321}">
                <p14:modId xmlns:p14="http://schemas.microsoft.com/office/powerpoint/2010/main" val="773384991"/>
              </p:ext>
            </p:extLst>
          </p:nvPr>
        </p:nvGraphicFramePr>
        <p:xfrm>
          <a:off x="554360" y="1340768"/>
          <a:ext cx="7931224" cy="535719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5400000">
            <a:off x="745510" y="1388849"/>
            <a:ext cx="461665" cy="297517"/>
          </a:xfrm>
          <a:prstGeom prst="rect">
            <a:avLst/>
          </a:prstGeom>
          <a:noFill/>
        </p:spPr>
        <p:txBody>
          <a:bodyPr vert="vert270" wrap="none" rtlCol="0">
            <a:spAutoFit/>
          </a:bodyPr>
          <a:lstStyle/>
          <a:p>
            <a:r>
              <a:rPr lang="ru-RU" dirty="0" smtClean="0"/>
              <a:t>%</a:t>
            </a:r>
            <a:endParaRPr lang="ru-RU" dirty="0"/>
          </a:p>
        </p:txBody>
      </p:sp>
      <p:sp>
        <p:nvSpPr>
          <p:cNvPr id="7" name="Text Box 8"/>
          <p:cNvSpPr txBox="1">
            <a:spLocks noChangeArrowheads="1"/>
          </p:cNvSpPr>
          <p:nvPr/>
        </p:nvSpPr>
        <p:spPr bwMode="auto">
          <a:xfrm>
            <a:off x="6192180" y="1184608"/>
            <a:ext cx="3168352" cy="175432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b="1" dirty="0" smtClean="0"/>
              <a:t> 7 </a:t>
            </a:r>
            <a:r>
              <a:rPr lang="ru-RU" altLang="ru-RU" b="1" dirty="0"/>
              <a:t>химических групп ДС</a:t>
            </a:r>
          </a:p>
          <a:p>
            <a:pPr eaLnBrk="1" hangingPunct="1">
              <a:spcBef>
                <a:spcPct val="50000"/>
              </a:spcBef>
            </a:pPr>
            <a:r>
              <a:rPr lang="ru-RU" altLang="ru-RU" b="1" dirty="0" smtClean="0"/>
              <a:t>19 </a:t>
            </a:r>
            <a:r>
              <a:rPr lang="ru-RU" altLang="ru-RU" b="1" dirty="0"/>
              <a:t>групп с учетом </a:t>
            </a:r>
            <a:r>
              <a:rPr lang="ru-RU" altLang="ru-RU" b="1" dirty="0" smtClean="0"/>
              <a:t>  	композиций</a:t>
            </a:r>
            <a:endParaRPr lang="ru-RU" altLang="ru-RU" b="1" dirty="0"/>
          </a:p>
          <a:p>
            <a:pPr eaLnBrk="1" hangingPunct="1">
              <a:spcBef>
                <a:spcPct val="50000"/>
              </a:spcBef>
            </a:pPr>
            <a:r>
              <a:rPr lang="ru-RU" altLang="ru-RU" b="1" dirty="0" smtClean="0"/>
              <a:t>48 </a:t>
            </a:r>
            <a:r>
              <a:rPr lang="ru-RU" altLang="ru-RU" b="1" dirty="0"/>
              <a:t>коммерческих </a:t>
            </a:r>
            <a:r>
              <a:rPr lang="ru-RU" altLang="ru-RU" b="1" dirty="0" smtClean="0"/>
              <a:t>	наименований</a:t>
            </a:r>
            <a:endParaRPr lang="ru-RU" altLang="ru-RU" b="1" dirty="0"/>
          </a:p>
        </p:txBody>
      </p:sp>
    </p:spTree>
    <p:extLst>
      <p:ext uri="{BB962C8B-B14F-4D97-AF65-F5344CB8AC3E}">
        <p14:creationId xmlns:p14="http://schemas.microsoft.com/office/powerpoint/2010/main" val="1364788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a:graphicFrameLocks/>
          </p:cNvGraphicFramePr>
          <p:nvPr>
            <p:extLst>
              <p:ext uri="{D42A27DB-BD31-4B8C-83A1-F6EECF244321}">
                <p14:modId xmlns:p14="http://schemas.microsoft.com/office/powerpoint/2010/main" val="2831976285"/>
              </p:ext>
            </p:extLst>
          </p:nvPr>
        </p:nvGraphicFramePr>
        <p:xfrm>
          <a:off x="0" y="1124744"/>
          <a:ext cx="9144000" cy="496855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07504" y="188640"/>
            <a:ext cx="8383634" cy="1261884"/>
          </a:xfrm>
          <a:prstGeom prst="rect">
            <a:avLst/>
          </a:prstGeom>
          <a:noFill/>
        </p:spPr>
        <p:txBody>
          <a:bodyPr wrap="square" rtlCol="0">
            <a:spAutoFit/>
          </a:bodyPr>
          <a:lstStyle/>
          <a:p>
            <a:pPr algn="ctr"/>
            <a:r>
              <a:rPr lang="ru-RU" sz="28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Структура чувствительности микроорганизмов к ДС</a:t>
            </a:r>
          </a:p>
          <a:p>
            <a:pPr algn="ctr"/>
            <a:r>
              <a:rPr lang="ru-RU" sz="20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(по среднемноголетним значениям)</a:t>
            </a:r>
          </a:p>
        </p:txBody>
      </p:sp>
      <p:sp>
        <p:nvSpPr>
          <p:cNvPr id="4" name="TextBox 3"/>
          <p:cNvSpPr txBox="1"/>
          <p:nvPr/>
        </p:nvSpPr>
        <p:spPr>
          <a:xfrm>
            <a:off x="5868144" y="3334848"/>
            <a:ext cx="635110" cy="369332"/>
          </a:xfrm>
          <a:prstGeom prst="rect">
            <a:avLst/>
          </a:prstGeom>
          <a:noFill/>
        </p:spPr>
        <p:txBody>
          <a:bodyPr wrap="none" rtlCol="0">
            <a:spAutoFit/>
          </a:bodyPr>
          <a:lstStyle/>
          <a:p>
            <a:r>
              <a:rPr lang="ru-RU" dirty="0" smtClean="0"/>
              <a:t>82,7</a:t>
            </a:r>
            <a:endParaRPr lang="ru-RU" dirty="0"/>
          </a:p>
        </p:txBody>
      </p:sp>
      <p:sp>
        <p:nvSpPr>
          <p:cNvPr id="5" name="TextBox 4"/>
          <p:cNvSpPr txBox="1"/>
          <p:nvPr/>
        </p:nvSpPr>
        <p:spPr>
          <a:xfrm>
            <a:off x="7308304" y="3579011"/>
            <a:ext cx="635110" cy="369332"/>
          </a:xfrm>
          <a:prstGeom prst="rect">
            <a:avLst/>
          </a:prstGeom>
          <a:noFill/>
        </p:spPr>
        <p:txBody>
          <a:bodyPr wrap="none" rtlCol="0">
            <a:spAutoFit/>
          </a:bodyPr>
          <a:lstStyle/>
          <a:p>
            <a:r>
              <a:rPr lang="ru-RU" dirty="0" smtClean="0"/>
              <a:t>69,7</a:t>
            </a:r>
            <a:endParaRPr lang="ru-RU" dirty="0"/>
          </a:p>
        </p:txBody>
      </p:sp>
      <p:sp>
        <p:nvSpPr>
          <p:cNvPr id="6" name="TextBox 5"/>
          <p:cNvSpPr txBox="1"/>
          <p:nvPr/>
        </p:nvSpPr>
        <p:spPr>
          <a:xfrm>
            <a:off x="3203848" y="4365104"/>
            <a:ext cx="635110" cy="369332"/>
          </a:xfrm>
          <a:prstGeom prst="rect">
            <a:avLst/>
          </a:prstGeom>
          <a:noFill/>
        </p:spPr>
        <p:txBody>
          <a:bodyPr wrap="none" rtlCol="0">
            <a:spAutoFit/>
          </a:bodyPr>
          <a:lstStyle/>
          <a:p>
            <a:r>
              <a:rPr lang="ru-RU" dirty="0" smtClean="0"/>
              <a:t>27,2</a:t>
            </a:r>
            <a:endParaRPr lang="ru-RU" dirty="0"/>
          </a:p>
        </p:txBody>
      </p:sp>
      <p:sp>
        <p:nvSpPr>
          <p:cNvPr id="7" name="TextBox 6"/>
          <p:cNvSpPr txBox="1"/>
          <p:nvPr/>
        </p:nvSpPr>
        <p:spPr>
          <a:xfrm>
            <a:off x="4539865" y="3763677"/>
            <a:ext cx="635110" cy="369332"/>
          </a:xfrm>
          <a:prstGeom prst="rect">
            <a:avLst/>
          </a:prstGeom>
          <a:noFill/>
        </p:spPr>
        <p:txBody>
          <a:bodyPr wrap="none" rtlCol="0">
            <a:spAutoFit/>
          </a:bodyPr>
          <a:lstStyle/>
          <a:p>
            <a:r>
              <a:rPr lang="ru-RU" dirty="0" smtClean="0"/>
              <a:t>61,2</a:t>
            </a:r>
            <a:endParaRPr lang="ru-RU" dirty="0"/>
          </a:p>
        </p:txBody>
      </p:sp>
      <p:sp>
        <p:nvSpPr>
          <p:cNvPr id="8" name="TextBox 7"/>
          <p:cNvSpPr txBox="1"/>
          <p:nvPr/>
        </p:nvSpPr>
        <p:spPr>
          <a:xfrm>
            <a:off x="1763688" y="4153464"/>
            <a:ext cx="635110" cy="369332"/>
          </a:xfrm>
          <a:prstGeom prst="rect">
            <a:avLst/>
          </a:prstGeom>
          <a:noFill/>
        </p:spPr>
        <p:txBody>
          <a:bodyPr wrap="none" rtlCol="0">
            <a:spAutoFit/>
          </a:bodyPr>
          <a:lstStyle/>
          <a:p>
            <a:r>
              <a:rPr lang="ru-RU" dirty="0" smtClean="0"/>
              <a:t>39,5</a:t>
            </a:r>
            <a:endParaRPr lang="ru-RU" dirty="0"/>
          </a:p>
        </p:txBody>
      </p:sp>
    </p:spTree>
    <p:extLst>
      <p:ext uri="{BB962C8B-B14F-4D97-AF65-F5344CB8AC3E}">
        <p14:creationId xmlns:p14="http://schemas.microsoft.com/office/powerpoint/2010/main" val="1818645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512" y="274638"/>
            <a:ext cx="8784976" cy="1143000"/>
          </a:xfrm>
        </p:spPr>
        <p:txBody>
          <a:bodyPr>
            <a:noAutofit/>
          </a:bodyPr>
          <a:lstStyle/>
          <a:p>
            <a:pPr algn="ctr"/>
            <a:r>
              <a:rPr lang="ru-RU" sz="2800" dirty="0" smtClean="0"/>
              <a:t>Единые подходы к проведению мониторинга устойчивости в разных регионах</a:t>
            </a:r>
            <a:endParaRPr lang="ru-RU" sz="2800" dirty="0"/>
          </a:p>
        </p:txBody>
      </p:sp>
      <p:sp>
        <p:nvSpPr>
          <p:cNvPr id="4" name="Объект 3"/>
          <p:cNvSpPr>
            <a:spLocks noGrp="1"/>
          </p:cNvSpPr>
          <p:nvPr>
            <p:ph idx="1"/>
          </p:nvPr>
        </p:nvSpPr>
        <p:spPr>
          <a:xfrm>
            <a:off x="457200" y="1600200"/>
            <a:ext cx="8229600" cy="4781128"/>
          </a:xfrm>
        </p:spPr>
        <p:txBody>
          <a:bodyPr>
            <a:normAutofit lnSpcReduction="10000"/>
          </a:bodyPr>
          <a:lstStyle/>
          <a:p>
            <a:r>
              <a:rPr lang="ru-RU" dirty="0" smtClean="0"/>
              <a:t>Обучение на базе Центра мониторинга в </a:t>
            </a:r>
            <a:r>
              <a:rPr lang="ru-RU" dirty="0" err="1" smtClean="0"/>
              <a:t>Н.Новгороде</a:t>
            </a:r>
            <a:r>
              <a:rPr lang="ru-RU" dirty="0" smtClean="0"/>
              <a:t> / выездные мастер-классы специалистов Центра</a:t>
            </a:r>
          </a:p>
          <a:p>
            <a:r>
              <a:rPr lang="ru-RU" dirty="0" smtClean="0"/>
              <a:t>Внедрение/совершенствование эпидемиологического мониторинга</a:t>
            </a:r>
          </a:p>
          <a:p>
            <a:r>
              <a:rPr lang="ru-RU" dirty="0"/>
              <a:t>В</a:t>
            </a:r>
            <a:r>
              <a:rPr lang="ru-RU" dirty="0" smtClean="0"/>
              <a:t>недрение/совершенствование микробиологического мониторинга</a:t>
            </a:r>
          </a:p>
          <a:p>
            <a:r>
              <a:rPr lang="ru-RU" dirty="0"/>
              <a:t>Д</a:t>
            </a:r>
            <a:r>
              <a:rPr lang="ru-RU" dirty="0" smtClean="0"/>
              <a:t>инамическая оценка </a:t>
            </a:r>
            <a:r>
              <a:rPr lang="ru-RU" dirty="0"/>
              <a:t>дезинфекционного и стерилизационного режима в </a:t>
            </a:r>
            <a:r>
              <a:rPr lang="ru-RU" dirty="0" smtClean="0"/>
              <a:t>МО</a:t>
            </a:r>
          </a:p>
          <a:p>
            <a:r>
              <a:rPr lang="ru-RU" dirty="0" smtClean="0"/>
              <a:t>Организация мониторинга</a:t>
            </a:r>
          </a:p>
          <a:p>
            <a:r>
              <a:rPr lang="ru-RU" dirty="0" smtClean="0"/>
              <a:t>Методическое обеспечение</a:t>
            </a:r>
            <a:endParaRPr lang="ru-RU" dirty="0"/>
          </a:p>
        </p:txBody>
      </p:sp>
    </p:spTree>
    <p:extLst>
      <p:ext uri="{BB962C8B-B14F-4D97-AF65-F5344CB8AC3E}">
        <p14:creationId xmlns:p14="http://schemas.microsoft.com/office/powerpoint/2010/main" val="1814475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карта нижегородской области"/>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2627560" y="1700808"/>
            <a:ext cx="3744640" cy="3744639"/>
          </a:xfrm>
          <a:prstGeom prst="rect">
            <a:avLst/>
          </a:prstGeom>
          <a:ln>
            <a:noFill/>
          </a:ln>
          <a:effectLst>
            <a:outerShdw blurRad="292100" dist="139700" dir="2700000" algn="tl" rotWithShape="0">
              <a:srgbClr val="333333">
                <a:alpha val="65000"/>
              </a:srgbClr>
            </a:outerShdw>
          </a:effectLst>
        </p:spPr>
      </p:pic>
      <p:sp>
        <p:nvSpPr>
          <p:cNvPr id="78851" name="AutoShape 3"/>
          <p:cNvSpPr>
            <a:spLocks noChangeArrowheads="1"/>
          </p:cNvSpPr>
          <p:nvPr/>
        </p:nvSpPr>
        <p:spPr bwMode="auto">
          <a:xfrm>
            <a:off x="374646" y="2853120"/>
            <a:ext cx="2565353" cy="720191"/>
          </a:xfrm>
          <a:prstGeom prst="wedgeRectCallout">
            <a:avLst>
              <a:gd name="adj1" fmla="val 99097"/>
              <a:gd name="adj2" fmla="val 52008"/>
            </a:avLst>
          </a:prstGeom>
          <a:gradFill rotWithShape="1">
            <a:gsLst>
              <a:gs pos="0">
                <a:schemeClr val="hlink">
                  <a:alpha val="50000"/>
                </a:schemeClr>
              </a:gs>
              <a:gs pos="100000">
                <a:schemeClr val="bg1">
                  <a:alpha val="43999"/>
                </a:schemeClr>
              </a:gs>
            </a:gsLst>
            <a:lin ang="5400000" scaled="1"/>
          </a:gradFill>
          <a:ln w="9525" algn="ctr">
            <a:solidFill>
              <a:schemeClr val="tx1"/>
            </a:solidFill>
            <a:miter lim="800000"/>
            <a:headEnd/>
            <a:tailEnd/>
          </a:ln>
        </p:spPr>
        <p:txBody>
          <a:bodyPr anchor="ct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spcBef>
                <a:spcPct val="50000"/>
              </a:spcBef>
            </a:pPr>
            <a:r>
              <a:rPr lang="ru-RU" altLang="ru-RU" sz="2000" b="1" dirty="0" smtClean="0">
                <a:latin typeface="Arial" charset="0"/>
                <a:cs typeface="Arial" charset="0"/>
              </a:rPr>
              <a:t>Татарстан</a:t>
            </a:r>
            <a:br>
              <a:rPr lang="ru-RU" altLang="ru-RU" sz="2000" b="1" dirty="0" smtClean="0">
                <a:latin typeface="Arial" charset="0"/>
                <a:cs typeface="Arial" charset="0"/>
              </a:rPr>
            </a:br>
            <a:r>
              <a:rPr lang="ru-RU" altLang="ru-RU" sz="2000" b="1" dirty="0" smtClean="0">
                <a:latin typeface="Arial" charset="0"/>
                <a:cs typeface="Arial" charset="0"/>
              </a:rPr>
              <a:t>(Н. Челны)</a:t>
            </a:r>
            <a:endParaRPr lang="ru-RU" altLang="ru-RU" sz="2000" b="1" dirty="0">
              <a:latin typeface="Arial" charset="0"/>
              <a:cs typeface="Arial" charset="0"/>
            </a:endParaRPr>
          </a:p>
        </p:txBody>
      </p:sp>
      <p:sp>
        <p:nvSpPr>
          <p:cNvPr id="78853" name="AutoShape 5"/>
          <p:cNvSpPr>
            <a:spLocks noChangeArrowheads="1"/>
          </p:cNvSpPr>
          <p:nvPr/>
        </p:nvSpPr>
        <p:spPr bwMode="auto">
          <a:xfrm>
            <a:off x="374650" y="4223616"/>
            <a:ext cx="2565353" cy="719311"/>
          </a:xfrm>
          <a:prstGeom prst="wedgeRectCallout">
            <a:avLst>
              <a:gd name="adj1" fmla="val 95900"/>
              <a:gd name="adj2" fmla="val -138970"/>
            </a:avLst>
          </a:prstGeom>
          <a:gradFill rotWithShape="1">
            <a:gsLst>
              <a:gs pos="0">
                <a:schemeClr val="hlink">
                  <a:alpha val="50000"/>
                </a:schemeClr>
              </a:gs>
              <a:gs pos="100000">
                <a:schemeClr val="bg1">
                  <a:alpha val="43999"/>
                </a:schemeClr>
              </a:gs>
            </a:gsLst>
            <a:lin ang="5400000" scaled="1"/>
          </a:gradFill>
          <a:ln w="9525" algn="ctr">
            <a:solidFill>
              <a:schemeClr val="tx1"/>
            </a:solidFill>
            <a:miter lim="800000"/>
            <a:headEnd/>
            <a:tailEnd/>
          </a:ln>
        </p:spPr>
        <p:txBody>
          <a:bodyPr anchor="ct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spcBef>
                <a:spcPct val="50000"/>
              </a:spcBef>
            </a:pPr>
            <a:r>
              <a:rPr lang="ru-RU" altLang="ru-RU" sz="2000" b="1" dirty="0" smtClean="0">
                <a:latin typeface="Arial" charset="0"/>
                <a:cs typeface="Arial" charset="0"/>
              </a:rPr>
              <a:t>Пермский край</a:t>
            </a:r>
            <a:endParaRPr lang="ru-RU" altLang="ru-RU" sz="2000" b="1" dirty="0">
              <a:solidFill>
                <a:srgbClr val="FFFF99"/>
              </a:solidFill>
              <a:latin typeface="Arial" charset="0"/>
              <a:cs typeface="Arial" charset="0"/>
            </a:endParaRPr>
          </a:p>
        </p:txBody>
      </p:sp>
      <p:sp>
        <p:nvSpPr>
          <p:cNvPr id="78854" name="AutoShape 6"/>
          <p:cNvSpPr>
            <a:spLocks noChangeArrowheads="1"/>
          </p:cNvSpPr>
          <p:nvPr/>
        </p:nvSpPr>
        <p:spPr bwMode="auto">
          <a:xfrm>
            <a:off x="6372200" y="5728555"/>
            <a:ext cx="2211657" cy="724063"/>
          </a:xfrm>
          <a:prstGeom prst="wedgeRectCallout">
            <a:avLst>
              <a:gd name="adj1" fmla="val -149739"/>
              <a:gd name="adj2" fmla="val -340252"/>
            </a:avLst>
          </a:prstGeom>
          <a:gradFill rotWithShape="1">
            <a:gsLst>
              <a:gs pos="0">
                <a:schemeClr val="hlink">
                  <a:alpha val="50000"/>
                </a:schemeClr>
              </a:gs>
              <a:gs pos="100000">
                <a:schemeClr val="bg1">
                  <a:alpha val="43999"/>
                </a:schemeClr>
              </a:gs>
            </a:gsLst>
            <a:lin ang="5400000" scaled="1"/>
          </a:gradFill>
          <a:ln w="9525" algn="ctr">
            <a:solidFill>
              <a:schemeClr val="tx1"/>
            </a:solidFill>
            <a:miter lim="800000"/>
            <a:headEnd/>
            <a:tailEnd/>
          </a:ln>
        </p:spPr>
        <p:txBody>
          <a:bodyPr anchor="ct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r>
              <a:rPr lang="ru-RU" altLang="ru-RU" sz="2000" b="1" dirty="0" smtClean="0">
                <a:latin typeface="Arial" charset="0"/>
                <a:cs typeface="Arial" charset="0"/>
              </a:rPr>
              <a:t>Алтайский край</a:t>
            </a:r>
          </a:p>
          <a:p>
            <a:pPr algn="ctr" eaLnBrk="1" hangingPunct="1"/>
            <a:r>
              <a:rPr lang="ru-RU" altLang="ru-RU" sz="2000" b="1" dirty="0" smtClean="0">
                <a:latin typeface="Arial" charset="0"/>
                <a:cs typeface="Arial" charset="0"/>
              </a:rPr>
              <a:t>(Барнаул)</a:t>
            </a:r>
            <a:endParaRPr lang="ru-RU" altLang="ru-RU" sz="2000" b="1" dirty="0">
              <a:solidFill>
                <a:srgbClr val="FFFF99"/>
              </a:solidFill>
              <a:latin typeface="Arial" charset="0"/>
              <a:cs typeface="Arial" charset="0"/>
            </a:endParaRPr>
          </a:p>
        </p:txBody>
      </p:sp>
      <p:sp>
        <p:nvSpPr>
          <p:cNvPr id="78855" name="AutoShape 7"/>
          <p:cNvSpPr>
            <a:spLocks noChangeArrowheads="1"/>
          </p:cNvSpPr>
          <p:nvPr/>
        </p:nvSpPr>
        <p:spPr bwMode="auto">
          <a:xfrm>
            <a:off x="3490912" y="1197421"/>
            <a:ext cx="2286000" cy="647972"/>
          </a:xfrm>
          <a:prstGeom prst="wedgeRectCallout">
            <a:avLst>
              <a:gd name="adj1" fmla="val -20435"/>
              <a:gd name="adj2" fmla="val 314034"/>
            </a:avLst>
          </a:prstGeom>
          <a:gradFill rotWithShape="1">
            <a:gsLst>
              <a:gs pos="0">
                <a:schemeClr val="hlink">
                  <a:alpha val="50000"/>
                </a:schemeClr>
              </a:gs>
              <a:gs pos="100000">
                <a:schemeClr val="bg1">
                  <a:alpha val="43999"/>
                </a:schemeClr>
              </a:gs>
            </a:gsLst>
            <a:lin ang="5400000" scaled="1"/>
          </a:gradFill>
          <a:ln w="9525" algn="ctr">
            <a:solidFill>
              <a:schemeClr val="tx1"/>
            </a:solidFill>
            <a:miter lim="800000"/>
            <a:headEnd/>
            <a:tailEnd/>
          </a:ln>
        </p:spPr>
        <p:txBody>
          <a:bodyPr anchor="ct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spcBef>
                <a:spcPct val="50000"/>
              </a:spcBef>
            </a:pPr>
            <a:r>
              <a:rPr lang="ru-RU" altLang="ru-RU" sz="2000" b="1" dirty="0" smtClean="0">
                <a:latin typeface="Arial" charset="0"/>
                <a:cs typeface="Arial" charset="0"/>
              </a:rPr>
              <a:t>Казахстан</a:t>
            </a:r>
            <a:endParaRPr lang="ru-RU" altLang="ru-RU" sz="2000" b="1" dirty="0">
              <a:latin typeface="Arial" charset="0"/>
              <a:cs typeface="Arial" charset="0"/>
            </a:endParaRPr>
          </a:p>
        </p:txBody>
      </p:sp>
      <p:sp>
        <p:nvSpPr>
          <p:cNvPr id="78856" name="AutoShape 8"/>
          <p:cNvSpPr>
            <a:spLocks noChangeArrowheads="1"/>
          </p:cNvSpPr>
          <p:nvPr/>
        </p:nvSpPr>
        <p:spPr bwMode="auto">
          <a:xfrm>
            <a:off x="374650" y="1197421"/>
            <a:ext cx="2591321" cy="719410"/>
          </a:xfrm>
          <a:prstGeom prst="wedgeRectCallout">
            <a:avLst>
              <a:gd name="adj1" fmla="val 92157"/>
              <a:gd name="adj2" fmla="val 263884"/>
            </a:avLst>
          </a:prstGeom>
          <a:gradFill rotWithShape="1">
            <a:gsLst>
              <a:gs pos="0">
                <a:schemeClr val="hlink">
                  <a:alpha val="50000"/>
                </a:schemeClr>
              </a:gs>
              <a:gs pos="100000">
                <a:schemeClr val="bg1">
                  <a:alpha val="43999"/>
                </a:schemeClr>
              </a:gs>
            </a:gsLst>
            <a:lin ang="5400000" scaled="1"/>
          </a:gradFill>
          <a:ln w="9525" algn="ctr">
            <a:solidFill>
              <a:schemeClr val="tx1"/>
            </a:solidFill>
            <a:miter lim="800000"/>
            <a:headEnd/>
            <a:tailEnd/>
          </a:ln>
        </p:spPr>
        <p:txBody>
          <a:bodyPr anchor="ct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spcBef>
                <a:spcPct val="50000"/>
              </a:spcBef>
            </a:pPr>
            <a:r>
              <a:rPr lang="ru-RU" altLang="ru-RU" sz="2000" b="1" dirty="0" smtClean="0">
                <a:latin typeface="Arial" charset="0"/>
                <a:cs typeface="Arial" charset="0"/>
              </a:rPr>
              <a:t>Республика Молдова</a:t>
            </a:r>
            <a:endParaRPr lang="ru-RU" altLang="ru-RU" sz="2000" b="1" dirty="0">
              <a:latin typeface="Arial" charset="0"/>
              <a:cs typeface="Arial" charset="0"/>
            </a:endParaRPr>
          </a:p>
        </p:txBody>
      </p:sp>
      <p:sp>
        <p:nvSpPr>
          <p:cNvPr id="78858" name="AutoShape 10"/>
          <p:cNvSpPr>
            <a:spLocks noChangeArrowheads="1"/>
          </p:cNvSpPr>
          <p:nvPr/>
        </p:nvSpPr>
        <p:spPr bwMode="auto">
          <a:xfrm>
            <a:off x="6306586" y="2853120"/>
            <a:ext cx="2211657" cy="720007"/>
          </a:xfrm>
          <a:prstGeom prst="wedgeRectCallout">
            <a:avLst>
              <a:gd name="adj1" fmla="val -146087"/>
              <a:gd name="adj2" fmla="val 51409"/>
            </a:avLst>
          </a:prstGeom>
          <a:gradFill rotWithShape="1">
            <a:gsLst>
              <a:gs pos="0">
                <a:schemeClr val="hlink">
                  <a:alpha val="50000"/>
                </a:schemeClr>
              </a:gs>
              <a:gs pos="100000">
                <a:schemeClr val="bg1">
                  <a:alpha val="43999"/>
                </a:schemeClr>
              </a:gs>
            </a:gsLst>
            <a:lin ang="5400000" scaled="1"/>
          </a:gradFill>
          <a:ln w="9525" algn="ctr">
            <a:solidFill>
              <a:schemeClr val="tx1"/>
            </a:solidFill>
            <a:miter lim="800000"/>
            <a:headEnd/>
            <a:tailEnd/>
          </a:ln>
        </p:spPr>
        <p:txBody>
          <a:bodyPr anchor="ct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spcBef>
                <a:spcPct val="50000"/>
              </a:spcBef>
            </a:pPr>
            <a:r>
              <a:rPr lang="ru-RU" altLang="ru-RU" sz="2000" b="1" dirty="0" smtClean="0">
                <a:latin typeface="Arial" charset="0"/>
                <a:cs typeface="Arial" charset="0"/>
              </a:rPr>
              <a:t>Карелия</a:t>
            </a:r>
            <a:endParaRPr lang="ru-RU" altLang="ru-RU" sz="2000" b="1" dirty="0">
              <a:latin typeface="Arial" charset="0"/>
              <a:cs typeface="Arial" charset="0"/>
            </a:endParaRPr>
          </a:p>
        </p:txBody>
      </p:sp>
      <p:sp>
        <p:nvSpPr>
          <p:cNvPr id="78859" name="Rectangle 11"/>
          <p:cNvSpPr>
            <a:spLocks noChangeArrowheads="1"/>
          </p:cNvSpPr>
          <p:nvPr/>
        </p:nvSpPr>
        <p:spPr bwMode="auto">
          <a:xfrm>
            <a:off x="107505" y="116632"/>
            <a:ext cx="8136904" cy="868363"/>
          </a:xfrm>
          <a:prstGeom prst="rect">
            <a:avLst/>
          </a:prstGeom>
          <a:noFill/>
          <a:ln w="9525">
            <a:noFill/>
            <a:miter lim="800000"/>
            <a:headEnd/>
            <a:tailEnd/>
          </a:ln>
          <a:effectLst/>
        </p:spPr>
        <p:txBody>
          <a:bodyPr anchor="ctr"/>
          <a:lstStyle/>
          <a:p>
            <a:pPr algn="ctr">
              <a:defRPr/>
            </a:pPr>
            <a:r>
              <a:rPr lang="ru-RU" sz="2800" b="1" dirty="0" smtClean="0">
                <a:solidFill>
                  <a:schemeClr val="tx2"/>
                </a:solidFill>
                <a:latin typeface="+mj-lt"/>
                <a:cs typeface="Tahoma" pitchFamily="34" charset="0"/>
              </a:rPr>
              <a:t>Тиражирование опыта проведения МУ к ДС</a:t>
            </a:r>
          </a:p>
        </p:txBody>
      </p:sp>
      <p:sp>
        <p:nvSpPr>
          <p:cNvPr id="78860" name="AutoShape 12"/>
          <p:cNvSpPr>
            <a:spLocks noChangeArrowheads="1"/>
          </p:cNvSpPr>
          <p:nvPr/>
        </p:nvSpPr>
        <p:spPr bwMode="auto">
          <a:xfrm>
            <a:off x="3247628" y="5660531"/>
            <a:ext cx="2772568" cy="792087"/>
          </a:xfrm>
          <a:prstGeom prst="wedgeRectCallout">
            <a:avLst>
              <a:gd name="adj1" fmla="val -16596"/>
              <a:gd name="adj2" fmla="val -302948"/>
            </a:avLst>
          </a:prstGeom>
          <a:gradFill rotWithShape="1">
            <a:gsLst>
              <a:gs pos="0">
                <a:schemeClr val="hlink">
                  <a:alpha val="50000"/>
                </a:schemeClr>
              </a:gs>
              <a:gs pos="100000">
                <a:schemeClr val="bg1">
                  <a:alpha val="43999"/>
                </a:schemeClr>
              </a:gs>
            </a:gsLst>
            <a:lin ang="5400000" scaled="1"/>
          </a:gradFill>
          <a:ln w="9525" algn="ctr">
            <a:solidFill>
              <a:schemeClr val="tx1"/>
            </a:solidFill>
            <a:miter lim="800000"/>
            <a:headEnd/>
            <a:tailEnd/>
          </a:ln>
        </p:spPr>
        <p:txBody>
          <a:bodyPr anchor="ct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spcBef>
                <a:spcPct val="50000"/>
              </a:spcBef>
            </a:pPr>
            <a:r>
              <a:rPr lang="ru-RU" altLang="ru-RU" sz="2000" b="1" dirty="0" smtClean="0">
                <a:latin typeface="Arial" charset="0"/>
                <a:cs typeface="Arial" charset="0"/>
              </a:rPr>
              <a:t>Санкт-Петербург</a:t>
            </a:r>
            <a:endParaRPr lang="ru-RU" altLang="ru-RU" sz="2000" b="1" dirty="0">
              <a:latin typeface="Arial" charset="0"/>
              <a:cs typeface="Arial" charset="0"/>
            </a:endParaRPr>
          </a:p>
        </p:txBody>
      </p:sp>
      <p:sp>
        <p:nvSpPr>
          <p:cNvPr id="14" name="AutoShape 6"/>
          <p:cNvSpPr>
            <a:spLocks noChangeArrowheads="1"/>
          </p:cNvSpPr>
          <p:nvPr/>
        </p:nvSpPr>
        <p:spPr bwMode="auto">
          <a:xfrm>
            <a:off x="6306585" y="4223616"/>
            <a:ext cx="2211657" cy="792968"/>
          </a:xfrm>
          <a:prstGeom prst="wedgeRectCallout">
            <a:avLst>
              <a:gd name="adj1" fmla="val -148696"/>
              <a:gd name="adj2" fmla="val -132990"/>
            </a:avLst>
          </a:prstGeom>
          <a:gradFill rotWithShape="1">
            <a:gsLst>
              <a:gs pos="0">
                <a:schemeClr val="hlink">
                  <a:alpha val="50000"/>
                </a:schemeClr>
              </a:gs>
              <a:gs pos="100000">
                <a:schemeClr val="bg1">
                  <a:alpha val="43999"/>
                </a:schemeClr>
              </a:gs>
            </a:gsLst>
            <a:lin ang="5400000" scaled="1"/>
          </a:gradFill>
          <a:ln w="9525" algn="ctr">
            <a:solidFill>
              <a:schemeClr val="tx1"/>
            </a:solidFill>
            <a:miter lim="800000"/>
            <a:headEnd/>
            <a:tailEnd/>
          </a:ln>
        </p:spPr>
        <p:txBody>
          <a:bodyPr anchor="ct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spcBef>
                <a:spcPct val="50000"/>
              </a:spcBef>
            </a:pPr>
            <a:r>
              <a:rPr lang="ru-RU" altLang="ru-RU" sz="2000" b="1" dirty="0">
                <a:latin typeface="Arial" charset="0"/>
                <a:cs typeface="Arial" charset="0"/>
              </a:rPr>
              <a:t>Мурманск</a:t>
            </a:r>
          </a:p>
        </p:txBody>
      </p:sp>
      <p:sp>
        <p:nvSpPr>
          <p:cNvPr id="13" name="AutoShape 5"/>
          <p:cNvSpPr>
            <a:spLocks noChangeArrowheads="1"/>
          </p:cNvSpPr>
          <p:nvPr/>
        </p:nvSpPr>
        <p:spPr bwMode="auto">
          <a:xfrm>
            <a:off x="374648" y="5660531"/>
            <a:ext cx="2565353" cy="719311"/>
          </a:xfrm>
          <a:prstGeom prst="wedgeRectCallout">
            <a:avLst>
              <a:gd name="adj1" fmla="val 98199"/>
              <a:gd name="adj2" fmla="val -337854"/>
            </a:avLst>
          </a:prstGeom>
          <a:gradFill rotWithShape="1">
            <a:gsLst>
              <a:gs pos="0">
                <a:schemeClr val="hlink">
                  <a:alpha val="50000"/>
                </a:schemeClr>
              </a:gs>
              <a:gs pos="100000">
                <a:schemeClr val="bg1">
                  <a:alpha val="43999"/>
                </a:schemeClr>
              </a:gs>
            </a:gsLst>
            <a:lin ang="5400000" scaled="1"/>
          </a:gradFill>
          <a:ln w="9525" algn="ctr">
            <a:solidFill>
              <a:schemeClr val="tx1"/>
            </a:solidFill>
            <a:miter lim="800000"/>
            <a:headEnd/>
            <a:tailEnd/>
          </a:ln>
        </p:spPr>
        <p:txBody>
          <a:bodyPr anchor="ct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spcBef>
                <a:spcPct val="50000"/>
              </a:spcBef>
            </a:pPr>
            <a:r>
              <a:rPr lang="ru-RU" altLang="ru-RU" sz="2000" b="1" dirty="0" smtClean="0">
                <a:latin typeface="Arial" charset="0"/>
                <a:cs typeface="Arial" charset="0"/>
              </a:rPr>
              <a:t>Кемеровская обл.</a:t>
            </a:r>
            <a:endParaRPr lang="ru-RU" altLang="ru-RU" sz="2000" b="1" dirty="0">
              <a:latin typeface="Arial" charset="0"/>
              <a:cs typeface="Arial" charset="0"/>
            </a:endParaRPr>
          </a:p>
        </p:txBody>
      </p:sp>
      <p:sp>
        <p:nvSpPr>
          <p:cNvPr id="15" name="AutoShape 7"/>
          <p:cNvSpPr>
            <a:spLocks noChangeArrowheads="1"/>
          </p:cNvSpPr>
          <p:nvPr/>
        </p:nvSpPr>
        <p:spPr bwMode="auto">
          <a:xfrm>
            <a:off x="6306586" y="1197421"/>
            <a:ext cx="2286000" cy="647972"/>
          </a:xfrm>
          <a:prstGeom prst="wedgeRectCallout">
            <a:avLst>
              <a:gd name="adj1" fmla="val -141080"/>
              <a:gd name="adj2" fmla="val 307206"/>
            </a:avLst>
          </a:prstGeom>
          <a:gradFill rotWithShape="1">
            <a:gsLst>
              <a:gs pos="0">
                <a:schemeClr val="hlink">
                  <a:alpha val="50000"/>
                </a:schemeClr>
              </a:gs>
              <a:gs pos="100000">
                <a:schemeClr val="bg1">
                  <a:alpha val="43999"/>
                </a:schemeClr>
              </a:gs>
            </a:gsLst>
            <a:lin ang="5400000" scaled="1"/>
          </a:gradFill>
          <a:ln w="9525" algn="ctr">
            <a:solidFill>
              <a:schemeClr val="tx1"/>
            </a:solidFill>
            <a:miter lim="800000"/>
            <a:headEnd/>
            <a:tailEnd/>
          </a:ln>
        </p:spPr>
        <p:txBody>
          <a:bodyPr anchor="ct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lgn="ctr" eaLnBrk="1" hangingPunct="1">
              <a:spcBef>
                <a:spcPct val="50000"/>
              </a:spcBef>
            </a:pPr>
            <a:r>
              <a:rPr lang="ru-RU" altLang="ru-RU" sz="2000" b="1" dirty="0" smtClean="0">
                <a:latin typeface="Arial" charset="0"/>
                <a:cs typeface="Arial" charset="0"/>
              </a:rPr>
              <a:t>Италия</a:t>
            </a:r>
            <a:endParaRPr lang="ru-RU" altLang="ru-RU" sz="2000" b="1" dirty="0">
              <a:latin typeface="Arial" charset="0"/>
              <a:cs typeface="Arial" charset="0"/>
            </a:endParaRPr>
          </a:p>
        </p:txBody>
      </p:sp>
    </p:spTree>
    <p:extLst>
      <p:ext uri="{BB962C8B-B14F-4D97-AF65-F5344CB8AC3E}">
        <p14:creationId xmlns:p14="http://schemas.microsoft.com/office/powerpoint/2010/main" val="2283550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8858"/>
                                        </p:tgtEl>
                                        <p:attrNameLst>
                                          <p:attrName>style.visibility</p:attrName>
                                        </p:attrNameLst>
                                      </p:cBhvr>
                                      <p:to>
                                        <p:strVal val="visible"/>
                                      </p:to>
                                    </p:set>
                                    <p:anim calcmode="lin" valueType="num">
                                      <p:cBhvr>
                                        <p:cTn id="7" dur="500" fill="hold"/>
                                        <p:tgtEl>
                                          <p:spTgt spid="78858"/>
                                        </p:tgtEl>
                                        <p:attrNameLst>
                                          <p:attrName>ppt_w</p:attrName>
                                        </p:attrNameLst>
                                      </p:cBhvr>
                                      <p:tavLst>
                                        <p:tav tm="0">
                                          <p:val>
                                            <p:fltVal val="0"/>
                                          </p:val>
                                        </p:tav>
                                        <p:tav tm="100000">
                                          <p:val>
                                            <p:strVal val="#ppt_w"/>
                                          </p:val>
                                        </p:tav>
                                      </p:tavLst>
                                    </p:anim>
                                    <p:anim calcmode="lin" valueType="num">
                                      <p:cBhvr>
                                        <p:cTn id="8" dur="500" fill="hold"/>
                                        <p:tgtEl>
                                          <p:spTgt spid="78858"/>
                                        </p:tgtEl>
                                        <p:attrNameLst>
                                          <p:attrName>ppt_h</p:attrName>
                                        </p:attrNameLst>
                                      </p:cBhvr>
                                      <p:tavLst>
                                        <p:tav tm="0">
                                          <p:val>
                                            <p:fltVal val="0"/>
                                          </p:val>
                                        </p:tav>
                                        <p:tav tm="100000">
                                          <p:val>
                                            <p:strVal val="#ppt_h"/>
                                          </p:val>
                                        </p:tav>
                                      </p:tavLst>
                                    </p:anim>
                                    <p:animEffect transition="in" filter="fade">
                                      <p:cBhvr>
                                        <p:cTn id="9" dur="500"/>
                                        <p:tgtEl>
                                          <p:spTgt spid="78858"/>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8854"/>
                                        </p:tgtEl>
                                        <p:attrNameLst>
                                          <p:attrName>style.visibility</p:attrName>
                                        </p:attrNameLst>
                                      </p:cBhvr>
                                      <p:to>
                                        <p:strVal val="visible"/>
                                      </p:to>
                                    </p:set>
                                    <p:anim calcmode="lin" valueType="num">
                                      <p:cBhvr>
                                        <p:cTn id="19" dur="500" fill="hold"/>
                                        <p:tgtEl>
                                          <p:spTgt spid="78854"/>
                                        </p:tgtEl>
                                        <p:attrNameLst>
                                          <p:attrName>ppt_w</p:attrName>
                                        </p:attrNameLst>
                                      </p:cBhvr>
                                      <p:tavLst>
                                        <p:tav tm="0">
                                          <p:val>
                                            <p:fltVal val="0"/>
                                          </p:val>
                                        </p:tav>
                                        <p:tav tm="100000">
                                          <p:val>
                                            <p:strVal val="#ppt_w"/>
                                          </p:val>
                                        </p:tav>
                                      </p:tavLst>
                                    </p:anim>
                                    <p:anim calcmode="lin" valueType="num">
                                      <p:cBhvr>
                                        <p:cTn id="20" dur="500" fill="hold"/>
                                        <p:tgtEl>
                                          <p:spTgt spid="78854"/>
                                        </p:tgtEl>
                                        <p:attrNameLst>
                                          <p:attrName>ppt_h</p:attrName>
                                        </p:attrNameLst>
                                      </p:cBhvr>
                                      <p:tavLst>
                                        <p:tav tm="0">
                                          <p:val>
                                            <p:fltVal val="0"/>
                                          </p:val>
                                        </p:tav>
                                        <p:tav tm="100000">
                                          <p:val>
                                            <p:strVal val="#ppt_h"/>
                                          </p:val>
                                        </p:tav>
                                      </p:tavLst>
                                    </p:anim>
                                    <p:animEffect transition="in" filter="fade">
                                      <p:cBhvr>
                                        <p:cTn id="21" dur="500"/>
                                        <p:tgtEl>
                                          <p:spTgt spid="7885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8860"/>
                                        </p:tgtEl>
                                        <p:attrNameLst>
                                          <p:attrName>style.visibility</p:attrName>
                                        </p:attrNameLst>
                                      </p:cBhvr>
                                      <p:to>
                                        <p:strVal val="visible"/>
                                      </p:to>
                                    </p:set>
                                    <p:anim calcmode="lin" valueType="num">
                                      <p:cBhvr>
                                        <p:cTn id="25" dur="500" fill="hold"/>
                                        <p:tgtEl>
                                          <p:spTgt spid="78860"/>
                                        </p:tgtEl>
                                        <p:attrNameLst>
                                          <p:attrName>ppt_w</p:attrName>
                                        </p:attrNameLst>
                                      </p:cBhvr>
                                      <p:tavLst>
                                        <p:tav tm="0">
                                          <p:val>
                                            <p:fltVal val="0"/>
                                          </p:val>
                                        </p:tav>
                                        <p:tav tm="100000">
                                          <p:val>
                                            <p:strVal val="#ppt_w"/>
                                          </p:val>
                                        </p:tav>
                                      </p:tavLst>
                                    </p:anim>
                                    <p:anim calcmode="lin" valueType="num">
                                      <p:cBhvr>
                                        <p:cTn id="26" dur="500" fill="hold"/>
                                        <p:tgtEl>
                                          <p:spTgt spid="78860"/>
                                        </p:tgtEl>
                                        <p:attrNameLst>
                                          <p:attrName>ppt_h</p:attrName>
                                        </p:attrNameLst>
                                      </p:cBhvr>
                                      <p:tavLst>
                                        <p:tav tm="0">
                                          <p:val>
                                            <p:fltVal val="0"/>
                                          </p:val>
                                        </p:tav>
                                        <p:tav tm="100000">
                                          <p:val>
                                            <p:strVal val="#ppt_h"/>
                                          </p:val>
                                        </p:tav>
                                      </p:tavLst>
                                    </p:anim>
                                    <p:animEffect transition="in" filter="fade">
                                      <p:cBhvr>
                                        <p:cTn id="27" dur="500"/>
                                        <p:tgtEl>
                                          <p:spTgt spid="78860"/>
                                        </p:tgtEl>
                                      </p:cBhvr>
                                    </p:animEffect>
                                  </p:childTnLst>
                                </p:cTn>
                              </p:par>
                            </p:childTnLst>
                          </p:cTn>
                        </p:par>
                        <p:par>
                          <p:cTn id="28" fill="hold" nodeType="afterGroup">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78853"/>
                                        </p:tgtEl>
                                        <p:attrNameLst>
                                          <p:attrName>style.visibility</p:attrName>
                                        </p:attrNameLst>
                                      </p:cBhvr>
                                      <p:to>
                                        <p:strVal val="visible"/>
                                      </p:to>
                                    </p:set>
                                    <p:anim calcmode="lin" valueType="num">
                                      <p:cBhvr>
                                        <p:cTn id="37" dur="500" fill="hold"/>
                                        <p:tgtEl>
                                          <p:spTgt spid="78853"/>
                                        </p:tgtEl>
                                        <p:attrNameLst>
                                          <p:attrName>ppt_w</p:attrName>
                                        </p:attrNameLst>
                                      </p:cBhvr>
                                      <p:tavLst>
                                        <p:tav tm="0">
                                          <p:val>
                                            <p:fltVal val="0"/>
                                          </p:val>
                                        </p:tav>
                                        <p:tav tm="100000">
                                          <p:val>
                                            <p:strVal val="#ppt_w"/>
                                          </p:val>
                                        </p:tav>
                                      </p:tavLst>
                                    </p:anim>
                                    <p:anim calcmode="lin" valueType="num">
                                      <p:cBhvr>
                                        <p:cTn id="38" dur="500" fill="hold"/>
                                        <p:tgtEl>
                                          <p:spTgt spid="78853"/>
                                        </p:tgtEl>
                                        <p:attrNameLst>
                                          <p:attrName>ppt_h</p:attrName>
                                        </p:attrNameLst>
                                      </p:cBhvr>
                                      <p:tavLst>
                                        <p:tav tm="0">
                                          <p:val>
                                            <p:fltVal val="0"/>
                                          </p:val>
                                        </p:tav>
                                        <p:tav tm="100000">
                                          <p:val>
                                            <p:strVal val="#ppt_h"/>
                                          </p:val>
                                        </p:tav>
                                      </p:tavLst>
                                    </p:anim>
                                    <p:animEffect transition="in" filter="fade">
                                      <p:cBhvr>
                                        <p:cTn id="39" dur="500"/>
                                        <p:tgtEl>
                                          <p:spTgt spid="7885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78851"/>
                                        </p:tgtEl>
                                        <p:attrNameLst>
                                          <p:attrName>style.visibility</p:attrName>
                                        </p:attrNameLst>
                                      </p:cBhvr>
                                      <p:to>
                                        <p:strVal val="visible"/>
                                      </p:to>
                                    </p:set>
                                    <p:anim calcmode="lin" valueType="num">
                                      <p:cBhvr>
                                        <p:cTn id="43" dur="500" fill="hold"/>
                                        <p:tgtEl>
                                          <p:spTgt spid="78851"/>
                                        </p:tgtEl>
                                        <p:attrNameLst>
                                          <p:attrName>ppt_w</p:attrName>
                                        </p:attrNameLst>
                                      </p:cBhvr>
                                      <p:tavLst>
                                        <p:tav tm="0">
                                          <p:val>
                                            <p:fltVal val="0"/>
                                          </p:val>
                                        </p:tav>
                                        <p:tav tm="100000">
                                          <p:val>
                                            <p:strVal val="#ppt_w"/>
                                          </p:val>
                                        </p:tav>
                                      </p:tavLst>
                                    </p:anim>
                                    <p:anim calcmode="lin" valueType="num">
                                      <p:cBhvr>
                                        <p:cTn id="44" dur="500" fill="hold"/>
                                        <p:tgtEl>
                                          <p:spTgt spid="78851"/>
                                        </p:tgtEl>
                                        <p:attrNameLst>
                                          <p:attrName>ppt_h</p:attrName>
                                        </p:attrNameLst>
                                      </p:cBhvr>
                                      <p:tavLst>
                                        <p:tav tm="0">
                                          <p:val>
                                            <p:fltVal val="0"/>
                                          </p:val>
                                        </p:tav>
                                        <p:tav tm="100000">
                                          <p:val>
                                            <p:strVal val="#ppt_h"/>
                                          </p:val>
                                        </p:tav>
                                      </p:tavLst>
                                    </p:anim>
                                    <p:animEffect transition="in" filter="fade">
                                      <p:cBhvr>
                                        <p:cTn id="45" dur="500"/>
                                        <p:tgtEl>
                                          <p:spTgt spid="78851"/>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78856"/>
                                        </p:tgtEl>
                                        <p:attrNameLst>
                                          <p:attrName>style.visibility</p:attrName>
                                        </p:attrNameLst>
                                      </p:cBhvr>
                                      <p:to>
                                        <p:strVal val="visible"/>
                                      </p:to>
                                    </p:set>
                                    <p:anim calcmode="lin" valueType="num">
                                      <p:cBhvr>
                                        <p:cTn id="49" dur="500" fill="hold"/>
                                        <p:tgtEl>
                                          <p:spTgt spid="78856"/>
                                        </p:tgtEl>
                                        <p:attrNameLst>
                                          <p:attrName>ppt_w</p:attrName>
                                        </p:attrNameLst>
                                      </p:cBhvr>
                                      <p:tavLst>
                                        <p:tav tm="0">
                                          <p:val>
                                            <p:fltVal val="0"/>
                                          </p:val>
                                        </p:tav>
                                        <p:tav tm="100000">
                                          <p:val>
                                            <p:strVal val="#ppt_w"/>
                                          </p:val>
                                        </p:tav>
                                      </p:tavLst>
                                    </p:anim>
                                    <p:anim calcmode="lin" valueType="num">
                                      <p:cBhvr>
                                        <p:cTn id="50" dur="500" fill="hold"/>
                                        <p:tgtEl>
                                          <p:spTgt spid="78856"/>
                                        </p:tgtEl>
                                        <p:attrNameLst>
                                          <p:attrName>ppt_h</p:attrName>
                                        </p:attrNameLst>
                                      </p:cBhvr>
                                      <p:tavLst>
                                        <p:tav tm="0">
                                          <p:val>
                                            <p:fltVal val="0"/>
                                          </p:val>
                                        </p:tav>
                                        <p:tav tm="100000">
                                          <p:val>
                                            <p:strVal val="#ppt_h"/>
                                          </p:val>
                                        </p:tav>
                                      </p:tavLst>
                                    </p:anim>
                                    <p:animEffect transition="in" filter="fade">
                                      <p:cBhvr>
                                        <p:cTn id="51" dur="500"/>
                                        <p:tgtEl>
                                          <p:spTgt spid="78856"/>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78855"/>
                                        </p:tgtEl>
                                        <p:attrNameLst>
                                          <p:attrName>style.visibility</p:attrName>
                                        </p:attrNameLst>
                                      </p:cBhvr>
                                      <p:to>
                                        <p:strVal val="visible"/>
                                      </p:to>
                                    </p:set>
                                    <p:anim calcmode="lin" valueType="num">
                                      <p:cBhvr>
                                        <p:cTn id="55" dur="500" fill="hold"/>
                                        <p:tgtEl>
                                          <p:spTgt spid="78855"/>
                                        </p:tgtEl>
                                        <p:attrNameLst>
                                          <p:attrName>ppt_w</p:attrName>
                                        </p:attrNameLst>
                                      </p:cBhvr>
                                      <p:tavLst>
                                        <p:tav tm="0">
                                          <p:val>
                                            <p:fltVal val="0"/>
                                          </p:val>
                                        </p:tav>
                                        <p:tav tm="100000">
                                          <p:val>
                                            <p:strVal val="#ppt_w"/>
                                          </p:val>
                                        </p:tav>
                                      </p:tavLst>
                                    </p:anim>
                                    <p:anim calcmode="lin" valueType="num">
                                      <p:cBhvr>
                                        <p:cTn id="56" dur="500" fill="hold"/>
                                        <p:tgtEl>
                                          <p:spTgt spid="78855"/>
                                        </p:tgtEl>
                                        <p:attrNameLst>
                                          <p:attrName>ppt_h</p:attrName>
                                        </p:attrNameLst>
                                      </p:cBhvr>
                                      <p:tavLst>
                                        <p:tav tm="0">
                                          <p:val>
                                            <p:fltVal val="0"/>
                                          </p:val>
                                        </p:tav>
                                        <p:tav tm="100000">
                                          <p:val>
                                            <p:strVal val="#ppt_h"/>
                                          </p:val>
                                        </p:tav>
                                      </p:tavLst>
                                    </p:anim>
                                    <p:animEffect transition="in" filter="fade">
                                      <p:cBhvr>
                                        <p:cTn id="57" dur="500"/>
                                        <p:tgtEl>
                                          <p:spTgt spid="78855"/>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Effect transition="in" filter="fade">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animBg="1"/>
      <p:bldP spid="78853" grpId="0" animBg="1"/>
      <p:bldP spid="78854" grpId="0" animBg="1"/>
      <p:bldP spid="78855" grpId="0" animBg="1"/>
      <p:bldP spid="78856" grpId="0" animBg="1"/>
      <p:bldP spid="78858" grpId="0" animBg="1"/>
      <p:bldP spid="78860" grpId="0" animBg="1"/>
      <p:bldP spid="14" grpId="0" animBg="1"/>
      <p:bldP spid="13"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368152"/>
          </a:xfrm>
        </p:spPr>
        <p:txBody>
          <a:bodyPr>
            <a:noAutofit/>
          </a:bodyPr>
          <a:lstStyle/>
          <a:p>
            <a:pPr algn="ctr"/>
            <a:r>
              <a:rPr lang="ru-RU" sz="2800" dirty="0" smtClean="0"/>
              <a:t>Распространенность устойчивости и неполной чувствительности к ДС и АС микроорганизмов, циркулирующих в МО разных регионов </a:t>
            </a:r>
            <a:endParaRPr lang="ru-RU" sz="2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36928505"/>
              </p:ext>
            </p:extLst>
          </p:nvPr>
        </p:nvGraphicFramePr>
        <p:xfrm>
          <a:off x="179512" y="1772816"/>
          <a:ext cx="8733656" cy="482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0725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62000"/>
                    </a14:imgEffect>
                    <a14:imgEffect>
                      <a14:brightnessContrast bright="-4000" contrast="-26000"/>
                    </a14:imgEffect>
                  </a14:imgLayer>
                </a14:imgProps>
              </a:ext>
            </a:extLst>
          </a:blip>
          <a:srcRect/>
          <a:stretch>
            <a:fillRect/>
          </a:stretch>
        </p:blipFill>
        <p:spPr bwMode="auto">
          <a:xfrm>
            <a:off x="76550" y="1672113"/>
            <a:ext cx="7995896" cy="5105527"/>
          </a:xfrm>
          <a:prstGeom prst="rect">
            <a:avLst/>
          </a:prstGeom>
          <a:noFill/>
          <a:ln w="9525">
            <a:noFill/>
            <a:miter lim="800000"/>
            <a:headEnd/>
            <a:tailEnd/>
          </a:ln>
        </p:spPr>
      </p:pic>
      <p:sp>
        <p:nvSpPr>
          <p:cNvPr id="2" name="Заголовок 1"/>
          <p:cNvSpPr>
            <a:spLocks noGrp="1"/>
          </p:cNvSpPr>
          <p:nvPr>
            <p:ph type="title"/>
          </p:nvPr>
        </p:nvSpPr>
        <p:spPr>
          <a:xfrm>
            <a:off x="0" y="274638"/>
            <a:ext cx="7000892" cy="1368412"/>
          </a:xfrm>
          <a:solidFill>
            <a:schemeClr val="accent3">
              <a:lumMod val="40000"/>
              <a:lumOff val="60000"/>
            </a:schemeClr>
          </a:solidFill>
        </p:spPr>
        <p:txBody>
          <a:bodyPr>
            <a:normAutofit fontScale="90000"/>
          </a:bodyPr>
          <a:lstStyle/>
          <a:p>
            <a:pPr algn="ctr">
              <a:lnSpc>
                <a:spcPct val="150000"/>
              </a:lnSpc>
            </a:pPr>
            <a:r>
              <a:rPr lang="ru-RU" sz="3200" dirty="0" smtClean="0">
                <a:solidFill>
                  <a:schemeClr val="accent3">
                    <a:lumMod val="50000"/>
                  </a:schemeClr>
                </a:solidFill>
              </a:rPr>
              <a:t>Изученность устойчивости к антисептикам</a:t>
            </a:r>
            <a:endParaRPr lang="ru-RU" sz="3200" dirty="0">
              <a:solidFill>
                <a:schemeClr val="accent3">
                  <a:lumMod val="50000"/>
                </a:schemeClr>
              </a:solidFill>
            </a:endParaRPr>
          </a:p>
        </p:txBody>
      </p:sp>
      <p:sp>
        <p:nvSpPr>
          <p:cNvPr id="3" name="Содержимое 2"/>
          <p:cNvSpPr>
            <a:spLocks noGrp="1"/>
          </p:cNvSpPr>
          <p:nvPr>
            <p:ph idx="1"/>
          </p:nvPr>
        </p:nvSpPr>
        <p:spPr>
          <a:xfrm>
            <a:off x="500034" y="2071678"/>
            <a:ext cx="8229600" cy="4705962"/>
          </a:xfrm>
        </p:spPr>
        <p:txBody>
          <a:bodyPr>
            <a:normAutofit/>
          </a:bodyPr>
          <a:lstStyle/>
          <a:p>
            <a:pPr>
              <a:lnSpc>
                <a:spcPct val="150000"/>
              </a:lnSpc>
            </a:pPr>
            <a:r>
              <a:rPr lang="ru-RU" b="1" dirty="0" smtClean="0"/>
              <a:t>Утвержденные методы оценки чувствительности/устойчивости к АС отсутствуют</a:t>
            </a:r>
          </a:p>
          <a:p>
            <a:pPr>
              <a:lnSpc>
                <a:spcPct val="150000"/>
              </a:lnSpc>
            </a:pPr>
            <a:r>
              <a:rPr lang="ru-RU" b="1" dirty="0" smtClean="0"/>
              <a:t>Существуют единичные авторские методики</a:t>
            </a:r>
          </a:p>
          <a:p>
            <a:pPr>
              <a:lnSpc>
                <a:spcPct val="150000"/>
              </a:lnSpc>
            </a:pPr>
            <a:r>
              <a:rPr lang="ru-RU" b="1" dirty="0" smtClean="0"/>
              <a:t>Мониторинг не проводится</a:t>
            </a:r>
          </a:p>
          <a:p>
            <a:pPr>
              <a:lnSpc>
                <a:spcPct val="150000"/>
              </a:lnSpc>
            </a:pPr>
            <a:r>
              <a:rPr lang="ru-RU" b="1" dirty="0" smtClean="0"/>
              <a:t>Есть немногочисленные данные выборочных исследований</a:t>
            </a:r>
          </a:p>
        </p:txBody>
      </p:sp>
      <p:pic>
        <p:nvPicPr>
          <p:cNvPr id="4" name="Picture 4"/>
          <p:cNvPicPr>
            <a:picLocks noChangeAspect="1" noChangeArrowheads="1"/>
          </p:cNvPicPr>
          <p:nvPr/>
        </p:nvPicPr>
        <p:blipFill>
          <a:blip r:embed="rId5" cstate="print"/>
          <a:srcRect/>
          <a:stretch>
            <a:fillRect/>
          </a:stretch>
        </p:blipFill>
        <p:spPr bwMode="auto">
          <a:xfrm>
            <a:off x="7000892" y="285728"/>
            <a:ext cx="2143108" cy="1368414"/>
          </a:xfrm>
          <a:prstGeom prst="rect">
            <a:avLst/>
          </a:prstGeom>
          <a:noFill/>
          <a:ln w="9525">
            <a:noFill/>
            <a:miter lim="800000"/>
            <a:headEnd/>
            <a:tailEnd/>
          </a:ln>
        </p:spPr>
      </p:pic>
    </p:spTree>
    <p:extLst>
      <p:ext uri="{BB962C8B-B14F-4D97-AF65-F5344CB8AC3E}">
        <p14:creationId xmlns:p14="http://schemas.microsoft.com/office/powerpoint/2010/main" val="13329423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09414987"/>
              </p:ext>
            </p:extLst>
          </p:nvPr>
        </p:nvGraphicFramePr>
        <p:xfrm>
          <a:off x="323850" y="1628775"/>
          <a:ext cx="8569325" cy="4757738"/>
        </p:xfrm>
        <a:graphic>
          <a:graphicData uri="http://schemas.openxmlformats.org/drawingml/2006/table">
            <a:tbl>
              <a:tblPr/>
              <a:tblGrid>
                <a:gridCol w="1944688"/>
                <a:gridCol w="1708150"/>
                <a:gridCol w="1408112"/>
                <a:gridCol w="1995488"/>
                <a:gridCol w="1512887"/>
              </a:tblGrid>
              <a:tr h="13779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00000"/>
                          </a:solidFill>
                          <a:effectLst/>
                          <a:latin typeface="Cambria" pitchFamily="18" charset="0"/>
                          <a:cs typeface="Times New Roman" pitchFamily="18" charset="0"/>
                        </a:rPr>
                        <a:t>Микроорганизмы</a:t>
                      </a:r>
                    </a:p>
                  </a:txBody>
                  <a:tcPr marL="66812" marR="668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C00000"/>
                          </a:solidFill>
                          <a:effectLst/>
                          <a:latin typeface="Cambria" pitchFamily="18" charset="0"/>
                          <a:cs typeface="Times New Roman" pitchFamily="18" charset="0"/>
                        </a:rPr>
                        <a:t>Количество исследованных штаммов</a:t>
                      </a:r>
                    </a:p>
                  </a:txBody>
                  <a:tcPr marL="66812" marR="668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C00000"/>
                          </a:solidFill>
                          <a:effectLst/>
                          <a:latin typeface="Cambria" pitchFamily="18" charset="0"/>
                          <a:cs typeface="Times New Roman" pitchFamily="18" charset="0"/>
                        </a:rPr>
                        <a:t>Количество устойчивых</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C00000"/>
                          </a:solidFill>
                          <a:effectLst/>
                          <a:latin typeface="Cambria" pitchFamily="18" charset="0"/>
                          <a:cs typeface="Times New Roman" pitchFamily="18" charset="0"/>
                        </a:rPr>
                        <a:t> штаммов</a:t>
                      </a:r>
                    </a:p>
                  </a:txBody>
                  <a:tcPr marL="66812" marR="668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C00000"/>
                          </a:solidFill>
                          <a:effectLst/>
                          <a:latin typeface="Cambria"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rgbClr val="C00000"/>
                          </a:solidFill>
                          <a:effectLst/>
                          <a:latin typeface="Cambria" pitchFamily="18" charset="0"/>
                          <a:cs typeface="Times New Roman" pitchFamily="18" charset="0"/>
                        </a:rPr>
                        <a:t>(от числа исследованных микроорганизмов данного вида)</a:t>
                      </a:r>
                    </a:p>
                  </a:txBody>
                  <a:tcPr marL="66812" marR="668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00000"/>
                          </a:solidFill>
                          <a:effectLst/>
                          <a:latin typeface="Cambria" pitchFamily="18" charset="0"/>
                          <a:cs typeface="Times New Roman" pitchFamily="18" charset="0"/>
                        </a:rPr>
                        <a:t>95%ДИ</a:t>
                      </a:r>
                    </a:p>
                  </a:txBody>
                  <a:tcPr marL="66812" marR="6681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r>
              <a:tr h="3508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S.aureus </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20</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9</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45,0</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22,8 – 67,2</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S.epidermidis </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20</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7</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35,0</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13,7 – 56,3</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S.saprophyticus </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5</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2</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40,0</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E.agglomerans </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15</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1</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6,7</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0 – 19,6</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E.aerogenes </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5</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mbria" pitchFamily="18" charset="0"/>
                          <a:cs typeface="Times New Roman" pitchFamily="18" charset="0"/>
                        </a:rPr>
                        <a:t>1</a:t>
                      </a:r>
                      <a:endParaRPr kumimoji="0" lang="ru-RU" sz="2000" b="1" i="0" u="none" strike="noStrike" cap="none" normalizeH="0" baseline="0" dirty="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20,0</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K.pneumoniae </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5</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mbria" pitchFamily="18" charset="0"/>
                          <a:cs typeface="Times New Roman" pitchFamily="18" charset="0"/>
                        </a:rPr>
                        <a:t>5</a:t>
                      </a:r>
                      <a:endParaRPr kumimoji="0" lang="ru-RU" sz="2000" b="1" i="0" u="none" strike="noStrike" cap="none" normalizeH="0" baseline="0" dirty="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100</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P.mirabilis </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5</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5</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100</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P.aeruginosa </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ambria" pitchFamily="18" charset="0"/>
                          <a:cs typeface="Times New Roman" pitchFamily="18" charset="0"/>
                        </a:rPr>
                        <a:t>5</a:t>
                      </a:r>
                      <a:endParaRPr kumimoji="0" lang="ru-RU" sz="2000" b="1" i="0" u="none" strike="noStrike" cap="none" normalizeH="0" baseline="0" dirty="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5</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100</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A.baumani </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15</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10</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66,7</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Cambria" pitchFamily="18" charset="0"/>
                          <a:cs typeface="Times New Roman" pitchFamily="18" charset="0"/>
                        </a:rPr>
                        <a:t>42,4 – 97,3</a:t>
                      </a:r>
                      <a:endParaRPr kumimoji="0" lang="ru-RU" sz="2000" b="1" i="0" u="none" strike="noStrike" cap="none" normalizeH="0" baseline="0" smtClean="0">
                        <a:ln>
                          <a:noFill/>
                        </a:ln>
                        <a:solidFill>
                          <a:schemeClr val="tx1"/>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55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C00000"/>
                          </a:solidFill>
                          <a:effectLst/>
                          <a:latin typeface="Cambria" pitchFamily="18" charset="0"/>
                          <a:cs typeface="Times New Roman" pitchFamily="18" charset="0"/>
                        </a:rPr>
                        <a:t>Всего </a:t>
                      </a:r>
                      <a:endParaRPr kumimoji="0" lang="ru-RU" sz="2400" b="1" i="0" u="none" strike="noStrike" cap="none" normalizeH="0" baseline="0" smtClean="0">
                        <a:ln>
                          <a:noFill/>
                        </a:ln>
                        <a:solidFill>
                          <a:srgbClr val="C00000"/>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C00000"/>
                          </a:solidFill>
                          <a:effectLst/>
                          <a:latin typeface="Cambria" pitchFamily="18" charset="0"/>
                          <a:cs typeface="Times New Roman" pitchFamily="18" charset="0"/>
                        </a:rPr>
                        <a:t>95</a:t>
                      </a:r>
                      <a:endParaRPr kumimoji="0" lang="ru-RU" sz="2400" b="1" i="0" u="none" strike="noStrike" cap="none" normalizeH="0" baseline="0" smtClean="0">
                        <a:ln>
                          <a:noFill/>
                        </a:ln>
                        <a:solidFill>
                          <a:srgbClr val="C00000"/>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C00000"/>
                          </a:solidFill>
                          <a:effectLst/>
                          <a:latin typeface="Cambria" pitchFamily="18" charset="0"/>
                          <a:cs typeface="Times New Roman" pitchFamily="18" charset="0"/>
                        </a:rPr>
                        <a:t>45</a:t>
                      </a:r>
                      <a:endParaRPr kumimoji="0" lang="ru-RU" sz="2400" b="1" i="0" u="none" strike="noStrike" cap="none" normalizeH="0" baseline="0" smtClean="0">
                        <a:ln>
                          <a:noFill/>
                        </a:ln>
                        <a:solidFill>
                          <a:srgbClr val="C00000"/>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rgbClr val="C00000"/>
                          </a:solidFill>
                          <a:effectLst/>
                          <a:latin typeface="Cambria" pitchFamily="18" charset="0"/>
                          <a:cs typeface="Times New Roman" pitchFamily="18" charset="0"/>
                        </a:rPr>
                        <a:t>47,4</a:t>
                      </a:r>
                      <a:endParaRPr kumimoji="0" lang="ru-RU" sz="2400" b="1" i="0" u="none" strike="noStrike" cap="none" normalizeH="0" baseline="0" smtClean="0">
                        <a:ln>
                          <a:noFill/>
                        </a:ln>
                        <a:solidFill>
                          <a:srgbClr val="C00000"/>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C00000"/>
                          </a:solidFill>
                          <a:effectLst/>
                          <a:latin typeface="Cambria" pitchFamily="18" charset="0"/>
                          <a:cs typeface="Times New Roman" pitchFamily="18" charset="0"/>
                        </a:rPr>
                        <a:t>37,2 - 57,6</a:t>
                      </a:r>
                      <a:endParaRPr kumimoji="0" lang="ru-RU" sz="2400" b="1" i="0" u="none" strike="noStrike" cap="none" normalizeH="0" baseline="0" dirty="0" smtClean="0">
                        <a:ln>
                          <a:noFill/>
                        </a:ln>
                        <a:solidFill>
                          <a:srgbClr val="C00000"/>
                        </a:solidFill>
                        <a:effectLst/>
                        <a:latin typeface="Cambria" pitchFamily="18" charset="0"/>
                        <a:cs typeface="Times New Roman" pitchFamily="18" charset="0"/>
                      </a:endParaRPr>
                    </a:p>
                  </a:txBody>
                  <a:tcPr marL="66812" marR="6681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bl>
          </a:graphicData>
        </a:graphic>
      </p:graphicFrame>
      <p:sp>
        <p:nvSpPr>
          <p:cNvPr id="43009" name="Rectangle 1"/>
          <p:cNvSpPr>
            <a:spLocks noChangeArrowheads="1"/>
          </p:cNvSpPr>
          <p:nvPr/>
        </p:nvSpPr>
        <p:spPr bwMode="auto">
          <a:xfrm>
            <a:off x="323528" y="81409"/>
            <a:ext cx="7848872" cy="1384995"/>
          </a:xfrm>
          <a:prstGeom prst="rect">
            <a:avLst/>
          </a:prstGeom>
          <a:noFill/>
          <a:ln w="9525">
            <a:noFill/>
            <a:miter lim="800000"/>
            <a:headEnd/>
            <a:tailEnd/>
          </a:ln>
          <a:effectLst/>
        </p:spPr>
        <p:txBody>
          <a:bodyPr wrap="square" anchor="ctr">
            <a:spAutoFit/>
          </a:bodyPr>
          <a:lstStyle/>
          <a:p>
            <a:pPr indent="449263">
              <a:defRPr/>
            </a:pPr>
            <a:r>
              <a:rPr lang="ru-RU" sz="2800" b="1" dirty="0">
                <a:solidFill>
                  <a:schemeClr val="tx1">
                    <a:lumMod val="50000"/>
                  </a:schemeClr>
                </a:solidFill>
                <a:latin typeface="Cambria" pitchFamily="18" charset="0"/>
                <a:ea typeface="Times New Roman" pitchFamily="18" charset="0"/>
                <a:cs typeface="Arial" pitchFamily="34" charset="0"/>
              </a:rPr>
              <a:t> Результаты выборочных исследований </a:t>
            </a:r>
          </a:p>
          <a:p>
            <a:pPr indent="449263">
              <a:defRPr/>
            </a:pPr>
            <a:r>
              <a:rPr lang="ru-RU" sz="2800" b="1" dirty="0">
                <a:solidFill>
                  <a:schemeClr val="tx1">
                    <a:lumMod val="50000"/>
                  </a:schemeClr>
                </a:solidFill>
                <a:latin typeface="Cambria" pitchFamily="18" charset="0"/>
                <a:ea typeface="Times New Roman" pitchFamily="18" charset="0"/>
                <a:cs typeface="Arial" pitchFamily="34" charset="0"/>
              </a:rPr>
              <a:t>  устойчивости микроорганизмов к ХГ</a:t>
            </a:r>
            <a:endParaRPr lang="ru-RU" sz="2800" b="1" dirty="0">
              <a:solidFill>
                <a:schemeClr val="tx1">
                  <a:lumMod val="50000"/>
                </a:schemeClr>
              </a:solidFill>
              <a:latin typeface="Cambria" pitchFamily="18" charset="0"/>
              <a:cs typeface="Arial" pitchFamily="34" charset="0"/>
            </a:endParaRPr>
          </a:p>
          <a:p>
            <a:pPr indent="449263" eaLnBrk="0" hangingPunct="0">
              <a:defRPr/>
            </a:pPr>
            <a:endParaRPr lang="ru-RU" sz="2800" dirty="0">
              <a:latin typeface="Arial" pitchFamily="34" charset="0"/>
              <a:cs typeface="Arial" pitchFamily="34" charset="0"/>
            </a:endParaRPr>
          </a:p>
        </p:txBody>
      </p:sp>
    </p:spTree>
    <p:extLst>
      <p:ext uri="{BB962C8B-B14F-4D97-AF65-F5344CB8AC3E}">
        <p14:creationId xmlns:p14="http://schemas.microsoft.com/office/powerpoint/2010/main" val="3045719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p:cNvGraphicFramePr/>
          <p:nvPr/>
        </p:nvGraphicFramePr>
        <p:xfrm>
          <a:off x="70993" y="188640"/>
          <a:ext cx="9073007"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0" y="5516563"/>
            <a:ext cx="9144000" cy="708025"/>
          </a:xfrm>
          <a:prstGeom prst="rect">
            <a:avLst/>
          </a:prstGeom>
        </p:spPr>
        <p:txBody>
          <a:bodyPr>
            <a:spAutoFit/>
          </a:bodyPr>
          <a:lstStyle/>
          <a:p>
            <a:pPr algn="ctr" fontAlgn="auto">
              <a:spcBef>
                <a:spcPts val="0"/>
              </a:spcBef>
              <a:spcAft>
                <a:spcPts val="0"/>
              </a:spcAft>
              <a:defRPr/>
            </a:pPr>
            <a:r>
              <a:rPr lang="ru-RU" sz="2000" b="1" dirty="0">
                <a:solidFill>
                  <a:schemeClr val="accent4">
                    <a:lumMod val="50000"/>
                  </a:schemeClr>
                </a:solidFill>
                <a:latin typeface="Cambria" pitchFamily="18" charset="0"/>
              </a:rPr>
              <a:t>Спектр микроорганизмов, устойчивых к ХГ при проведении выборочных исследований </a:t>
            </a:r>
            <a:r>
              <a:rPr lang="ru-RU" sz="2000" b="1" dirty="0" err="1">
                <a:solidFill>
                  <a:schemeClr val="accent4">
                    <a:lumMod val="50000"/>
                  </a:schemeClr>
                </a:solidFill>
                <a:latin typeface="Cambria" pitchFamily="18" charset="0"/>
              </a:rPr>
              <a:t>резистентности</a:t>
            </a:r>
            <a:r>
              <a:rPr lang="ru-RU" sz="2000" b="1" dirty="0">
                <a:solidFill>
                  <a:schemeClr val="accent4">
                    <a:lumMod val="50000"/>
                  </a:schemeClr>
                </a:solidFill>
                <a:latin typeface="Cambria" pitchFamily="18" charset="0"/>
              </a:rPr>
              <a:t>, 2014-2016гг.</a:t>
            </a:r>
          </a:p>
        </p:txBody>
      </p:sp>
    </p:spTree>
    <p:extLst>
      <p:ext uri="{BB962C8B-B14F-4D97-AF65-F5344CB8AC3E}">
        <p14:creationId xmlns:p14="http://schemas.microsoft.com/office/powerpoint/2010/main" val="4130236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p:cNvGraphicFramePr/>
          <p:nvPr>
            <p:extLst>
              <p:ext uri="{D42A27DB-BD31-4B8C-83A1-F6EECF244321}">
                <p14:modId xmlns:p14="http://schemas.microsoft.com/office/powerpoint/2010/main" val="3389307956"/>
              </p:ext>
            </p:extLst>
          </p:nvPr>
        </p:nvGraphicFramePr>
        <p:xfrm>
          <a:off x="0" y="1484784"/>
          <a:ext cx="9144000" cy="4849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6"/>
          <p:cNvSpPr>
            <a:spLocks noChangeArrowheads="1"/>
          </p:cNvSpPr>
          <p:nvPr/>
        </p:nvSpPr>
        <p:spPr bwMode="auto">
          <a:xfrm>
            <a:off x="428596" y="214290"/>
            <a:ext cx="8504238" cy="17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spcBef>
                <a:spcPct val="20000"/>
              </a:spcBef>
              <a:buClr>
                <a:srgbClr val="FF9900"/>
              </a:buClr>
              <a:buSzPct val="110000"/>
              <a:buFont typeface="Wingdings" pitchFamily="2" charset="2"/>
              <a:buNone/>
            </a:pPr>
            <a:r>
              <a:rPr lang="ru-RU" sz="34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Региональный мониторинг</a:t>
            </a:r>
            <a:br>
              <a:rPr lang="ru-RU" sz="34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br>
            <a:r>
              <a:rPr lang="ru-RU" sz="34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устойчивости (МУ) </a:t>
            </a:r>
            <a:r>
              <a:rPr lang="ru-RU" sz="34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м/о к </a:t>
            </a:r>
            <a:r>
              <a:rPr lang="ru-RU" sz="34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АМП</a:t>
            </a:r>
          </a:p>
          <a:p>
            <a:pPr algn="ctr" eaLnBrk="1" hangingPunct="1">
              <a:spcBef>
                <a:spcPct val="20000"/>
              </a:spcBef>
              <a:buClr>
                <a:srgbClr val="FF9900"/>
              </a:buClr>
              <a:buSzPct val="110000"/>
              <a:buFont typeface="Wingdings" pitchFamily="2" charset="2"/>
              <a:buNone/>
            </a:pPr>
            <a:r>
              <a:rPr lang="ru-RU" altLang="ru-RU" sz="2800" b="1" cap="all" dirty="0" smtClean="0">
                <a:ln w="500">
                  <a:solidFill>
                    <a:schemeClr val="tx2">
                      <a:shade val="20000"/>
                      <a:satMod val="120000"/>
                    </a:schemeClr>
                  </a:solidFill>
                </a:ln>
                <a:solidFill>
                  <a:schemeClr val="accent4">
                    <a:lumMod val="75000"/>
                  </a:schemeClr>
                </a:solidFill>
                <a:latin typeface="+mj-lt"/>
                <a:ea typeface="+mj-ea"/>
                <a:cs typeface="+mj-cs"/>
              </a:rPr>
              <a:t>(</a:t>
            </a:r>
            <a:r>
              <a:rPr lang="ru-RU" altLang="ru-RU" sz="2800" b="1" cap="all" dirty="0">
                <a:ln w="500">
                  <a:solidFill>
                    <a:schemeClr val="tx2">
                      <a:shade val="20000"/>
                      <a:satMod val="120000"/>
                    </a:schemeClr>
                  </a:solidFill>
                </a:ln>
                <a:solidFill>
                  <a:schemeClr val="accent4">
                    <a:lumMod val="75000"/>
                  </a:schemeClr>
                </a:solidFill>
                <a:latin typeface="+mj-lt"/>
                <a:ea typeface="+mj-ea"/>
                <a:cs typeface="+mj-cs"/>
              </a:rPr>
              <a:t>комплексный</a:t>
            </a:r>
            <a:r>
              <a:rPr lang="ru-RU" altLang="ru-RU" sz="34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 </a:t>
            </a:r>
            <a:r>
              <a:rPr lang="ru-RU" altLang="ru-RU" sz="2800" b="1" cap="all" dirty="0" smtClean="0">
                <a:ln w="500">
                  <a:solidFill>
                    <a:schemeClr val="tx2">
                      <a:shade val="20000"/>
                      <a:satMod val="120000"/>
                    </a:schemeClr>
                  </a:solidFill>
                </a:ln>
                <a:solidFill>
                  <a:schemeClr val="accent4">
                    <a:lumMod val="75000"/>
                  </a:schemeClr>
                </a:solidFill>
                <a:latin typeface="+mj-lt"/>
                <a:ea typeface="+mj-ea"/>
                <a:cs typeface="+mj-cs"/>
              </a:rPr>
              <a:t>подход)</a:t>
            </a:r>
            <a:endParaRPr lang="ru-RU" altLang="ru-RU" sz="2800" b="1" cap="all" dirty="0">
              <a:ln w="500">
                <a:solidFill>
                  <a:schemeClr val="tx2">
                    <a:shade val="20000"/>
                    <a:satMod val="120000"/>
                  </a:schemeClr>
                </a:solidFill>
              </a:ln>
              <a:solidFill>
                <a:schemeClr val="accent4">
                  <a:lumMod val="75000"/>
                </a:schemeClr>
              </a:solidFill>
              <a:latin typeface="+mj-lt"/>
              <a:ea typeface="+mj-ea"/>
              <a:cs typeface="+mj-cs"/>
            </a:endParaRPr>
          </a:p>
        </p:txBody>
      </p:sp>
    </p:spTree>
    <p:extLst>
      <p:ext uri="{BB962C8B-B14F-4D97-AF65-F5344CB8AC3E}">
        <p14:creationId xmlns:p14="http://schemas.microsoft.com/office/powerpoint/2010/main" val="36470856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0">
                                            <p:graphicEl>
                                              <a:dgm id="{E789E225-4415-4192-B50B-602DB591CBA2}"/>
                                            </p:graphicEl>
                                          </p:spTgt>
                                        </p:tgtEl>
                                        <p:attrNameLst>
                                          <p:attrName>style.visibility</p:attrName>
                                        </p:attrNameLst>
                                      </p:cBhvr>
                                      <p:to>
                                        <p:strVal val="visible"/>
                                      </p:to>
                                    </p:set>
                                    <p:anim calcmode="lin" valueType="num">
                                      <p:cBhvr>
                                        <p:cTn id="7" dur="1000" fill="hold"/>
                                        <p:tgtEl>
                                          <p:spTgt spid="20">
                                            <p:graphicEl>
                                              <a:dgm id="{E789E225-4415-4192-B50B-602DB591CBA2}"/>
                                            </p:graphicEl>
                                          </p:spTgt>
                                        </p:tgtEl>
                                        <p:attrNameLst>
                                          <p:attrName>ppt_w</p:attrName>
                                        </p:attrNameLst>
                                      </p:cBhvr>
                                      <p:tavLst>
                                        <p:tav tm="0">
                                          <p:val>
                                            <p:strVal val="#ppt_w*0.70"/>
                                          </p:val>
                                        </p:tav>
                                        <p:tav tm="100000">
                                          <p:val>
                                            <p:strVal val="#ppt_w"/>
                                          </p:val>
                                        </p:tav>
                                      </p:tavLst>
                                    </p:anim>
                                    <p:anim calcmode="lin" valueType="num">
                                      <p:cBhvr>
                                        <p:cTn id="8" dur="1000" fill="hold"/>
                                        <p:tgtEl>
                                          <p:spTgt spid="20">
                                            <p:graphicEl>
                                              <a:dgm id="{E789E225-4415-4192-B50B-602DB591CBA2}"/>
                                            </p:graphicEl>
                                          </p:spTgt>
                                        </p:tgtEl>
                                        <p:attrNameLst>
                                          <p:attrName>ppt_h</p:attrName>
                                        </p:attrNameLst>
                                      </p:cBhvr>
                                      <p:tavLst>
                                        <p:tav tm="0">
                                          <p:val>
                                            <p:strVal val="#ppt_h"/>
                                          </p:val>
                                        </p:tav>
                                        <p:tav tm="100000">
                                          <p:val>
                                            <p:strVal val="#ppt_h"/>
                                          </p:val>
                                        </p:tav>
                                      </p:tavLst>
                                    </p:anim>
                                    <p:animEffect transition="in" filter="fade">
                                      <p:cBhvr>
                                        <p:cTn id="9" dur="1000"/>
                                        <p:tgtEl>
                                          <p:spTgt spid="20">
                                            <p:graphicEl>
                                              <a:dgm id="{E789E225-4415-4192-B50B-602DB591CBA2}"/>
                                            </p:graphicEl>
                                          </p:spTgt>
                                        </p:tgtEl>
                                      </p:cBhvr>
                                    </p:animEffect>
                                  </p:childTnLst>
                                </p:cTn>
                              </p:par>
                              <p:par>
                                <p:cTn id="10" presetID="63" presetClass="path" presetSubtype="0" accel="50000" decel="50000" fill="hold" grpId="1" nodeType="withEffect">
                                  <p:stCondLst>
                                    <p:cond delay="0"/>
                                  </p:stCondLst>
                                  <p:childTnLst>
                                    <p:animMotion origin="layout" path="M 0 0  L 0.25 0  E" pathEditMode="relative" ptsTypes="">
                                      <p:cBhvr>
                                        <p:cTn id="11" dur="1000" spd="-100000" fill="hold"/>
                                        <p:tgtEl>
                                          <p:spTgt spid="20">
                                            <p:graphicEl>
                                              <a:dgm id="{E789E225-4415-4192-B50B-602DB591CBA2}"/>
                                            </p:graphicEl>
                                          </p:spTgt>
                                        </p:tgtEl>
                                        <p:attrNameLst>
                                          <p:attrName>ppt_x</p:attrName>
                                          <p:attrName>ppt_y</p:attrName>
                                        </p:attrNameLst>
                                      </p:cBhvr>
                                    </p:animMotion>
                                  </p:childTnLst>
                                </p:cTn>
                              </p:par>
                            </p:childTnLst>
                          </p:cTn>
                        </p:par>
                        <p:par>
                          <p:cTn id="12" fill="hold">
                            <p:stCondLst>
                              <p:cond delay="1000"/>
                            </p:stCondLst>
                            <p:childTnLst>
                              <p:par>
                                <p:cTn id="13" presetID="55" presetClass="entr" presetSubtype="0" fill="hold" grpId="0" nodeType="afterEffect">
                                  <p:stCondLst>
                                    <p:cond delay="0"/>
                                  </p:stCondLst>
                                  <p:childTnLst>
                                    <p:set>
                                      <p:cBhvr>
                                        <p:cTn id="14" dur="1" fill="hold">
                                          <p:stCondLst>
                                            <p:cond delay="0"/>
                                          </p:stCondLst>
                                        </p:cTn>
                                        <p:tgtEl>
                                          <p:spTgt spid="20">
                                            <p:graphicEl>
                                              <a:dgm id="{1EB62D43-4E38-49DB-8E30-7C0D6038ACCD}"/>
                                            </p:graphicEl>
                                          </p:spTgt>
                                        </p:tgtEl>
                                        <p:attrNameLst>
                                          <p:attrName>style.visibility</p:attrName>
                                        </p:attrNameLst>
                                      </p:cBhvr>
                                      <p:to>
                                        <p:strVal val="visible"/>
                                      </p:to>
                                    </p:set>
                                    <p:anim calcmode="lin" valueType="num">
                                      <p:cBhvr>
                                        <p:cTn id="15" dur="1000" fill="hold"/>
                                        <p:tgtEl>
                                          <p:spTgt spid="20">
                                            <p:graphicEl>
                                              <a:dgm id="{1EB62D43-4E38-49DB-8E30-7C0D6038ACCD}"/>
                                            </p:graphicEl>
                                          </p:spTgt>
                                        </p:tgtEl>
                                        <p:attrNameLst>
                                          <p:attrName>ppt_w</p:attrName>
                                        </p:attrNameLst>
                                      </p:cBhvr>
                                      <p:tavLst>
                                        <p:tav tm="0">
                                          <p:val>
                                            <p:strVal val="#ppt_w*0.70"/>
                                          </p:val>
                                        </p:tav>
                                        <p:tav tm="100000">
                                          <p:val>
                                            <p:strVal val="#ppt_w"/>
                                          </p:val>
                                        </p:tav>
                                      </p:tavLst>
                                    </p:anim>
                                    <p:anim calcmode="lin" valueType="num">
                                      <p:cBhvr>
                                        <p:cTn id="16" dur="1000" fill="hold"/>
                                        <p:tgtEl>
                                          <p:spTgt spid="20">
                                            <p:graphicEl>
                                              <a:dgm id="{1EB62D43-4E38-49DB-8E30-7C0D6038ACCD}"/>
                                            </p:graphicEl>
                                          </p:spTgt>
                                        </p:tgtEl>
                                        <p:attrNameLst>
                                          <p:attrName>ppt_h</p:attrName>
                                        </p:attrNameLst>
                                      </p:cBhvr>
                                      <p:tavLst>
                                        <p:tav tm="0">
                                          <p:val>
                                            <p:strVal val="#ppt_h"/>
                                          </p:val>
                                        </p:tav>
                                        <p:tav tm="100000">
                                          <p:val>
                                            <p:strVal val="#ppt_h"/>
                                          </p:val>
                                        </p:tav>
                                      </p:tavLst>
                                    </p:anim>
                                    <p:animEffect transition="in" filter="fade">
                                      <p:cBhvr>
                                        <p:cTn id="17" dur="1000"/>
                                        <p:tgtEl>
                                          <p:spTgt spid="20">
                                            <p:graphicEl>
                                              <a:dgm id="{1EB62D43-4E38-49DB-8E30-7C0D6038ACCD}"/>
                                            </p:graphicEl>
                                          </p:spTgt>
                                        </p:tgtEl>
                                      </p:cBhvr>
                                    </p:animEffect>
                                  </p:childTnLst>
                                </p:cTn>
                              </p:par>
                              <p:par>
                                <p:cTn id="18" presetID="63" presetClass="path" presetSubtype="0" accel="50000" decel="50000" fill="hold" grpId="1" nodeType="withEffect">
                                  <p:stCondLst>
                                    <p:cond delay="0"/>
                                  </p:stCondLst>
                                  <p:childTnLst>
                                    <p:animMotion origin="layout" path="M 0 0  L 0.25 0  E" pathEditMode="relative" ptsTypes="">
                                      <p:cBhvr>
                                        <p:cTn id="19" dur="1000" spd="-100000" fill="hold"/>
                                        <p:tgtEl>
                                          <p:spTgt spid="20">
                                            <p:graphicEl>
                                              <a:dgm id="{1EB62D43-4E38-49DB-8E30-7C0D6038ACCD}"/>
                                            </p:graphicEl>
                                          </p:spTgt>
                                        </p:tgtEl>
                                        <p:attrNameLst>
                                          <p:attrName>ppt_x</p:attrName>
                                          <p:attrName>ppt_y</p:attrName>
                                        </p:attrNameLst>
                                      </p:cBhvr>
                                    </p:animMotion>
                                  </p:childTnLst>
                                </p:cTn>
                              </p:par>
                            </p:childTnLst>
                          </p:cTn>
                        </p:par>
                        <p:par>
                          <p:cTn id="20" fill="hold">
                            <p:stCondLst>
                              <p:cond delay="2000"/>
                            </p:stCondLst>
                            <p:childTnLst>
                              <p:par>
                                <p:cTn id="21" presetID="55" presetClass="entr" presetSubtype="0" fill="hold" grpId="0" nodeType="afterEffect">
                                  <p:stCondLst>
                                    <p:cond delay="0"/>
                                  </p:stCondLst>
                                  <p:childTnLst>
                                    <p:set>
                                      <p:cBhvr>
                                        <p:cTn id="22" dur="1" fill="hold">
                                          <p:stCondLst>
                                            <p:cond delay="0"/>
                                          </p:stCondLst>
                                        </p:cTn>
                                        <p:tgtEl>
                                          <p:spTgt spid="20">
                                            <p:graphicEl>
                                              <a:dgm id="{5E193A34-0702-4BCA-AD5D-77BD35FFB6A6}"/>
                                            </p:graphicEl>
                                          </p:spTgt>
                                        </p:tgtEl>
                                        <p:attrNameLst>
                                          <p:attrName>style.visibility</p:attrName>
                                        </p:attrNameLst>
                                      </p:cBhvr>
                                      <p:to>
                                        <p:strVal val="visible"/>
                                      </p:to>
                                    </p:set>
                                    <p:anim calcmode="lin" valueType="num">
                                      <p:cBhvr>
                                        <p:cTn id="23" dur="1000" fill="hold"/>
                                        <p:tgtEl>
                                          <p:spTgt spid="20">
                                            <p:graphicEl>
                                              <a:dgm id="{5E193A34-0702-4BCA-AD5D-77BD35FFB6A6}"/>
                                            </p:graphicEl>
                                          </p:spTgt>
                                        </p:tgtEl>
                                        <p:attrNameLst>
                                          <p:attrName>ppt_w</p:attrName>
                                        </p:attrNameLst>
                                      </p:cBhvr>
                                      <p:tavLst>
                                        <p:tav tm="0">
                                          <p:val>
                                            <p:strVal val="#ppt_w*0.70"/>
                                          </p:val>
                                        </p:tav>
                                        <p:tav tm="100000">
                                          <p:val>
                                            <p:strVal val="#ppt_w"/>
                                          </p:val>
                                        </p:tav>
                                      </p:tavLst>
                                    </p:anim>
                                    <p:anim calcmode="lin" valueType="num">
                                      <p:cBhvr>
                                        <p:cTn id="24" dur="1000" fill="hold"/>
                                        <p:tgtEl>
                                          <p:spTgt spid="20">
                                            <p:graphicEl>
                                              <a:dgm id="{5E193A34-0702-4BCA-AD5D-77BD35FFB6A6}"/>
                                            </p:graphicEl>
                                          </p:spTgt>
                                        </p:tgtEl>
                                        <p:attrNameLst>
                                          <p:attrName>ppt_h</p:attrName>
                                        </p:attrNameLst>
                                      </p:cBhvr>
                                      <p:tavLst>
                                        <p:tav tm="0">
                                          <p:val>
                                            <p:strVal val="#ppt_h"/>
                                          </p:val>
                                        </p:tav>
                                        <p:tav tm="100000">
                                          <p:val>
                                            <p:strVal val="#ppt_h"/>
                                          </p:val>
                                        </p:tav>
                                      </p:tavLst>
                                    </p:anim>
                                    <p:animEffect transition="in" filter="fade">
                                      <p:cBhvr>
                                        <p:cTn id="25" dur="1000"/>
                                        <p:tgtEl>
                                          <p:spTgt spid="20">
                                            <p:graphicEl>
                                              <a:dgm id="{5E193A34-0702-4BCA-AD5D-77BD35FFB6A6}"/>
                                            </p:graphicEl>
                                          </p:spTgt>
                                        </p:tgtEl>
                                      </p:cBhvr>
                                    </p:animEffect>
                                  </p:childTnLst>
                                </p:cTn>
                              </p:par>
                              <p:par>
                                <p:cTn id="26" presetID="63" presetClass="path" presetSubtype="0" accel="50000" decel="50000" fill="hold" grpId="1" nodeType="withEffect">
                                  <p:stCondLst>
                                    <p:cond delay="0"/>
                                  </p:stCondLst>
                                  <p:childTnLst>
                                    <p:animMotion origin="layout" path="M 0 0  L 0.25 0  E" pathEditMode="relative" ptsTypes="">
                                      <p:cBhvr>
                                        <p:cTn id="27" dur="1000" spd="-100000" fill="hold"/>
                                        <p:tgtEl>
                                          <p:spTgt spid="20">
                                            <p:graphicEl>
                                              <a:dgm id="{5E193A34-0702-4BCA-AD5D-77BD35FFB6A6}"/>
                                            </p:graphicEl>
                                          </p:spTgt>
                                        </p:tgtEl>
                                        <p:attrNameLst>
                                          <p:attrName>ppt_x</p:attrName>
                                          <p:attrName>ppt_y</p:attrName>
                                        </p:attrNameLst>
                                      </p:cBhvr>
                                    </p:animMotion>
                                  </p:childTnLst>
                                </p:cTn>
                              </p:par>
                            </p:childTnLst>
                          </p:cTn>
                        </p:par>
                        <p:par>
                          <p:cTn id="28" fill="hold">
                            <p:stCondLst>
                              <p:cond delay="3000"/>
                            </p:stCondLst>
                            <p:childTnLst>
                              <p:par>
                                <p:cTn id="29" presetID="55" presetClass="entr" presetSubtype="0" fill="hold" grpId="0" nodeType="afterEffect">
                                  <p:stCondLst>
                                    <p:cond delay="0"/>
                                  </p:stCondLst>
                                  <p:childTnLst>
                                    <p:set>
                                      <p:cBhvr>
                                        <p:cTn id="30" dur="1" fill="hold">
                                          <p:stCondLst>
                                            <p:cond delay="0"/>
                                          </p:stCondLst>
                                        </p:cTn>
                                        <p:tgtEl>
                                          <p:spTgt spid="20">
                                            <p:graphicEl>
                                              <a:dgm id="{7D319365-36DD-468B-8BCF-1A1263F25619}"/>
                                            </p:graphicEl>
                                          </p:spTgt>
                                        </p:tgtEl>
                                        <p:attrNameLst>
                                          <p:attrName>style.visibility</p:attrName>
                                        </p:attrNameLst>
                                      </p:cBhvr>
                                      <p:to>
                                        <p:strVal val="visible"/>
                                      </p:to>
                                    </p:set>
                                    <p:anim calcmode="lin" valueType="num">
                                      <p:cBhvr>
                                        <p:cTn id="31" dur="1000" fill="hold"/>
                                        <p:tgtEl>
                                          <p:spTgt spid="20">
                                            <p:graphicEl>
                                              <a:dgm id="{7D319365-36DD-468B-8BCF-1A1263F25619}"/>
                                            </p:graphicEl>
                                          </p:spTgt>
                                        </p:tgtEl>
                                        <p:attrNameLst>
                                          <p:attrName>ppt_w</p:attrName>
                                        </p:attrNameLst>
                                      </p:cBhvr>
                                      <p:tavLst>
                                        <p:tav tm="0">
                                          <p:val>
                                            <p:strVal val="#ppt_w*0.70"/>
                                          </p:val>
                                        </p:tav>
                                        <p:tav tm="100000">
                                          <p:val>
                                            <p:strVal val="#ppt_w"/>
                                          </p:val>
                                        </p:tav>
                                      </p:tavLst>
                                    </p:anim>
                                    <p:anim calcmode="lin" valueType="num">
                                      <p:cBhvr>
                                        <p:cTn id="32" dur="1000" fill="hold"/>
                                        <p:tgtEl>
                                          <p:spTgt spid="20">
                                            <p:graphicEl>
                                              <a:dgm id="{7D319365-36DD-468B-8BCF-1A1263F25619}"/>
                                            </p:graphicEl>
                                          </p:spTgt>
                                        </p:tgtEl>
                                        <p:attrNameLst>
                                          <p:attrName>ppt_h</p:attrName>
                                        </p:attrNameLst>
                                      </p:cBhvr>
                                      <p:tavLst>
                                        <p:tav tm="0">
                                          <p:val>
                                            <p:strVal val="#ppt_h"/>
                                          </p:val>
                                        </p:tav>
                                        <p:tav tm="100000">
                                          <p:val>
                                            <p:strVal val="#ppt_h"/>
                                          </p:val>
                                        </p:tav>
                                      </p:tavLst>
                                    </p:anim>
                                    <p:animEffect transition="in" filter="fade">
                                      <p:cBhvr>
                                        <p:cTn id="33" dur="1000"/>
                                        <p:tgtEl>
                                          <p:spTgt spid="20">
                                            <p:graphicEl>
                                              <a:dgm id="{7D319365-36DD-468B-8BCF-1A1263F25619}"/>
                                            </p:graphicEl>
                                          </p:spTgt>
                                        </p:tgtEl>
                                      </p:cBhvr>
                                    </p:animEffect>
                                  </p:childTnLst>
                                </p:cTn>
                              </p:par>
                              <p:par>
                                <p:cTn id="34" presetID="63" presetClass="path" presetSubtype="0" accel="50000" decel="50000" fill="hold" grpId="1" nodeType="withEffect">
                                  <p:stCondLst>
                                    <p:cond delay="0"/>
                                  </p:stCondLst>
                                  <p:childTnLst>
                                    <p:animMotion origin="layout" path="M 0 0  L 0.25 0  E" pathEditMode="relative" ptsTypes="">
                                      <p:cBhvr>
                                        <p:cTn id="35" dur="1000" spd="-100000" fill="hold"/>
                                        <p:tgtEl>
                                          <p:spTgt spid="20">
                                            <p:graphicEl>
                                              <a:dgm id="{7D319365-36DD-468B-8BCF-1A1263F25619}"/>
                                            </p:graphic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Sub>
          <a:bldDgm bld="one"/>
        </p:bldSub>
      </p:bldGraphic>
      <p:bldGraphic spid="20" grpId="1">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4818"/>
            <a:ext cx="6948263" cy="2236070"/>
          </a:xfrm>
        </p:spPr>
        <p:txBody>
          <a:bodyPr>
            <a:normAutofit fontScale="90000"/>
          </a:bodyPr>
          <a:lstStyle/>
          <a:p>
            <a:pPr>
              <a:defRPr/>
            </a:pPr>
            <a:r>
              <a:rPr lang="ru-RU" sz="3100" b="1" dirty="0" smtClean="0">
                <a:solidFill>
                  <a:schemeClr val="accent4">
                    <a:lumMod val="75000"/>
                  </a:schemeClr>
                </a:solidFill>
              </a:rPr>
              <a:t>результаты регионального микробиологического мониторинга</a:t>
            </a:r>
            <a:br>
              <a:rPr lang="ru-RU" sz="3100" b="1" dirty="0" smtClean="0">
                <a:solidFill>
                  <a:schemeClr val="accent4">
                    <a:lumMod val="75000"/>
                  </a:schemeClr>
                </a:solidFill>
              </a:rPr>
            </a:br>
            <a:r>
              <a:rPr lang="ru-RU" sz="3100" b="1" dirty="0" err="1" smtClean="0">
                <a:solidFill>
                  <a:schemeClr val="accent4">
                    <a:lumMod val="75000"/>
                  </a:schemeClr>
                </a:solidFill>
              </a:rPr>
              <a:t>фагорезистентности</a:t>
            </a:r>
            <a:r>
              <a:rPr lang="ru-RU" sz="3100" b="1" dirty="0" smtClean="0">
                <a:solidFill>
                  <a:schemeClr val="accent4">
                    <a:lumMod val="75000"/>
                  </a:schemeClr>
                </a:solidFill>
              </a:rPr>
              <a:t/>
            </a:r>
            <a:br>
              <a:rPr lang="ru-RU" sz="3100" b="1" dirty="0" smtClean="0">
                <a:solidFill>
                  <a:schemeClr val="accent4">
                    <a:lumMod val="75000"/>
                  </a:schemeClr>
                </a:solidFill>
              </a:rPr>
            </a:br>
            <a:r>
              <a:rPr lang="ru-RU" sz="3100" b="1" dirty="0" smtClean="0">
                <a:solidFill>
                  <a:schemeClr val="accent4">
                    <a:lumMod val="75000"/>
                  </a:schemeClr>
                </a:solidFill>
              </a:rPr>
              <a:t> </a:t>
            </a:r>
            <a:r>
              <a:rPr lang="ru-RU" sz="2700" b="1" dirty="0" smtClean="0"/>
              <a:t/>
            </a:r>
            <a:br>
              <a:rPr lang="ru-RU" sz="2700" b="1" dirty="0" smtClean="0"/>
            </a:br>
            <a:r>
              <a:rPr lang="ru-RU" sz="2000" dirty="0">
                <a:solidFill>
                  <a:schemeClr val="accent4">
                    <a:lumMod val="75000"/>
                  </a:schemeClr>
                </a:solidFill>
              </a:rPr>
              <a:t>(на примере стафилококкового </a:t>
            </a:r>
            <a:r>
              <a:rPr lang="ru-RU" sz="2000" dirty="0" smtClean="0">
                <a:solidFill>
                  <a:schemeClr val="accent4">
                    <a:lumMod val="75000"/>
                  </a:schemeClr>
                </a:solidFill>
              </a:rPr>
              <a:t>б/ф) </a:t>
            </a:r>
            <a:endParaRPr lang="ru-RU" sz="2000" dirty="0">
              <a:solidFill>
                <a:schemeClr val="tx1"/>
              </a:solidFill>
            </a:endParaRPr>
          </a:p>
        </p:txBody>
      </p:sp>
      <p:sp>
        <p:nvSpPr>
          <p:cNvPr id="27651" name="TextBox 3"/>
          <p:cNvSpPr txBox="1">
            <a:spLocks noChangeArrowheads="1"/>
          </p:cNvSpPr>
          <p:nvPr/>
        </p:nvSpPr>
        <p:spPr bwMode="auto">
          <a:xfrm>
            <a:off x="0" y="2781300"/>
            <a:ext cx="914400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spcAft>
                <a:spcPts val="600"/>
              </a:spcAft>
              <a:buFont typeface="Wingdings" pitchFamily="2" charset="2"/>
              <a:buChar char="ü"/>
            </a:pPr>
            <a:r>
              <a:rPr lang="ru-RU" altLang="ru-RU" sz="2000" dirty="0" smtClean="0"/>
              <a:t>На базе Центра МУ была </a:t>
            </a:r>
            <a:r>
              <a:rPr lang="ru-RU" altLang="ru-RU" sz="2000" dirty="0"/>
              <a:t>изучена литическая активность </a:t>
            </a:r>
            <a:r>
              <a:rPr lang="ru-RU" altLang="ru-RU" sz="2000" dirty="0" err="1"/>
              <a:t>моновалентного</a:t>
            </a:r>
            <a:r>
              <a:rPr lang="ru-RU" altLang="ru-RU" sz="2000" dirty="0"/>
              <a:t> препарата  «Бактериофаг стафилококковый» разных серий (№№213, 215, 217, 218), </a:t>
            </a:r>
            <a:r>
              <a:rPr lang="ru-RU" altLang="ru-RU" sz="2000" dirty="0" smtClean="0"/>
              <a:t>производства </a:t>
            </a:r>
            <a:r>
              <a:rPr lang="ru-RU" altLang="ru-RU" sz="2000" dirty="0"/>
              <a:t>ФГУП «НПО «</a:t>
            </a:r>
            <a:r>
              <a:rPr lang="ru-RU" altLang="ru-RU" sz="2000" dirty="0" err="1"/>
              <a:t>Микроген</a:t>
            </a:r>
            <a:r>
              <a:rPr lang="ru-RU" altLang="ru-RU" sz="2000" dirty="0"/>
              <a:t>», г. </a:t>
            </a:r>
            <a:r>
              <a:rPr lang="ru-RU" altLang="ru-RU" sz="2000" dirty="0" err="1" smtClean="0"/>
              <a:t>Н.Новгород</a:t>
            </a:r>
            <a:r>
              <a:rPr lang="ru-RU" altLang="ru-RU" sz="2000" dirty="0" smtClean="0"/>
              <a:t>. Объём исследований: 289 культур</a:t>
            </a:r>
            <a:r>
              <a:rPr lang="en-US" altLang="ru-RU" sz="2000" i="1" dirty="0"/>
              <a:t> Staphylococcus</a:t>
            </a:r>
            <a:r>
              <a:rPr lang="ru-RU" altLang="ru-RU" sz="2000" i="1" dirty="0"/>
              <a:t> </a:t>
            </a:r>
            <a:r>
              <a:rPr lang="en-US" altLang="ru-RU" sz="2000" i="1" dirty="0" err="1"/>
              <a:t>pp</a:t>
            </a:r>
            <a:r>
              <a:rPr lang="ru-RU" altLang="ru-RU" sz="2000" i="1" dirty="0" smtClean="0"/>
              <a:t>., </a:t>
            </a:r>
            <a:r>
              <a:rPr lang="ru-RU" altLang="ru-RU" sz="2000" i="1" dirty="0"/>
              <a:t>з</a:t>
            </a:r>
            <a:r>
              <a:rPr lang="ru-RU" altLang="ru-RU" sz="2000" i="1" dirty="0" smtClean="0"/>
              <a:t>а период 2009-2011гг.</a:t>
            </a:r>
            <a:r>
              <a:rPr lang="ru-RU" altLang="ru-RU" sz="2000" dirty="0" smtClean="0"/>
              <a:t>  </a:t>
            </a:r>
            <a:endParaRPr lang="ru-RU" altLang="ru-RU" sz="2000" dirty="0"/>
          </a:p>
          <a:p>
            <a:pPr marL="285750" indent="-285750">
              <a:spcAft>
                <a:spcPts val="600"/>
              </a:spcAft>
              <a:buFont typeface="Wingdings" pitchFamily="2" charset="2"/>
              <a:buChar char="ü"/>
            </a:pPr>
            <a:r>
              <a:rPr lang="ru-RU" altLang="ru-RU" sz="2000" dirty="0"/>
              <a:t>Данные серии препаратов были обновлены путем добавления высоковирулентных </a:t>
            </a:r>
            <a:r>
              <a:rPr lang="ru-RU" altLang="ru-RU" sz="2000" dirty="0" err="1"/>
              <a:t>фаговых</a:t>
            </a:r>
            <a:r>
              <a:rPr lang="ru-RU" altLang="ru-RU" sz="2000" dirty="0"/>
              <a:t> </a:t>
            </a:r>
            <a:r>
              <a:rPr lang="ru-RU" altLang="ru-RU" sz="2000" dirty="0" err="1"/>
              <a:t>рас,максимально</a:t>
            </a:r>
            <a:r>
              <a:rPr lang="ru-RU" altLang="ru-RU" sz="2000" dirty="0"/>
              <a:t> адаптированных в отношении культур стафилококков, циркулирующих в МО г. Н. Новгорода и области. </a:t>
            </a:r>
          </a:p>
          <a:p>
            <a:pPr marL="285750" indent="-285750">
              <a:spcAft>
                <a:spcPts val="600"/>
              </a:spcAft>
              <a:buFont typeface="Wingdings" pitchFamily="2" charset="2"/>
              <a:buChar char="ü"/>
            </a:pPr>
            <a:r>
              <a:rPr lang="ru-RU" altLang="ru-RU" sz="2000" dirty="0"/>
              <a:t>Было изучено 189 культур </a:t>
            </a:r>
            <a:r>
              <a:rPr lang="en-US" altLang="ru-RU" sz="2000" i="1" dirty="0"/>
              <a:t>Staphylococcus</a:t>
            </a:r>
            <a:r>
              <a:rPr lang="ru-RU" altLang="ru-RU" sz="2000" i="1" dirty="0"/>
              <a:t> </a:t>
            </a:r>
            <a:r>
              <a:rPr lang="en-US" altLang="ru-RU" sz="2000" i="1" dirty="0" err="1" smtClean="0"/>
              <a:t>pp</a:t>
            </a:r>
            <a:r>
              <a:rPr lang="ru-RU" altLang="ru-RU" sz="2000" i="1" dirty="0"/>
              <a:t>.</a:t>
            </a:r>
            <a:r>
              <a:rPr lang="ru-RU" altLang="ru-RU" sz="2000" dirty="0"/>
              <a:t>, выделенных из клинического материала пациентов МО в рамках регионального микробиологического мониторинга за период 2015-2016 гг.</a:t>
            </a:r>
            <a:r>
              <a:rPr lang="ru-RU" altLang="ru-RU" dirty="0"/>
              <a:t/>
            </a:r>
            <a:br>
              <a:rPr lang="ru-RU" altLang="ru-RU" dirty="0"/>
            </a:br>
            <a:endParaRPr lang="ru-RU" altLang="ru-RU" dirty="0"/>
          </a:p>
        </p:txBody>
      </p:sp>
      <p:pic>
        <p:nvPicPr>
          <p:cNvPr id="1026" name="Picture 2" descr="\\Shirokovpc\мои рисунки\Бактериофаг.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248" y="184818"/>
            <a:ext cx="3382128"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014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hirokovpc\мои рисунки\Бактериофаг.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6695" y="260648"/>
            <a:ext cx="1152128" cy="1080119"/>
          </a:xfrm>
          <a:prstGeom prst="rect">
            <a:avLst/>
          </a:prstGeom>
          <a:noFill/>
          <a:extLst>
            <a:ext uri="{909E8E84-426E-40DD-AFC4-6F175D3DCCD1}">
              <a14:hiddenFill xmlns:a14="http://schemas.microsoft.com/office/drawing/2010/main">
                <a:solidFill>
                  <a:srgbClr val="FFFFFF"/>
                </a:solidFill>
              </a14:hiddenFill>
            </a:ext>
          </a:extLst>
        </p:spPr>
      </p:pic>
      <p:sp>
        <p:nvSpPr>
          <p:cNvPr id="28674" name="Заголовок 1"/>
          <p:cNvSpPr>
            <a:spLocks noGrp="1"/>
          </p:cNvSpPr>
          <p:nvPr>
            <p:ph type="title"/>
          </p:nvPr>
        </p:nvSpPr>
        <p:spPr>
          <a:xfrm>
            <a:off x="1" y="115888"/>
            <a:ext cx="8172399" cy="1440904"/>
          </a:xfrm>
        </p:spPr>
        <p:txBody>
          <a:bodyPr>
            <a:normAutofit fontScale="90000"/>
          </a:bodyPr>
          <a:lstStyle/>
          <a:p>
            <a:pPr algn="ctr" eaLnBrk="1" hangingPunct="1"/>
            <a:r>
              <a:rPr lang="ru-RU" altLang="ru-RU" sz="2400" b="1" dirty="0" smtClean="0">
                <a:solidFill>
                  <a:schemeClr val="bg2">
                    <a:lumMod val="25000"/>
                  </a:schemeClr>
                </a:solidFill>
              </a:rPr>
              <a:t>Чувствительность стафилококков к препарату бактериофага («Бактериофаг стафилококковый») по результатам регионального мониторинга </a:t>
            </a:r>
            <a:br>
              <a:rPr lang="ru-RU" altLang="ru-RU" sz="2400" b="1" dirty="0" smtClean="0">
                <a:solidFill>
                  <a:schemeClr val="bg2">
                    <a:lumMod val="25000"/>
                  </a:schemeClr>
                </a:solidFill>
              </a:rPr>
            </a:br>
            <a:r>
              <a:rPr lang="ru-RU" altLang="ru-RU" sz="2400" b="1" dirty="0" smtClean="0">
                <a:solidFill>
                  <a:schemeClr val="bg2">
                    <a:lumMod val="25000"/>
                  </a:schemeClr>
                </a:solidFill>
              </a:rPr>
              <a:t>2009-2011 и 2015-2016 гг.</a:t>
            </a:r>
          </a:p>
        </p:txBody>
      </p:sp>
      <p:pic>
        <p:nvPicPr>
          <p:cNvPr id="4" name="Содержимое 3"/>
          <p:cNvPicPr>
            <a:picLocks noGrp="1"/>
          </p:cNvPicPr>
          <p:nvPr>
            <p:ph sz="quarter" idx="1"/>
          </p:nvPr>
        </p:nvPicPr>
        <p:blipFill>
          <a:blip r:embed="rId4" cstate="print">
            <a:duotone>
              <a:prstClr val="black"/>
              <a:schemeClr val="accent4">
                <a:tint val="45000"/>
                <a:satMod val="400000"/>
              </a:schemeClr>
            </a:duotone>
            <a:extLst>
              <a:ext uri="{BEBA8EAE-BF5A-486C-A8C5-ECC9F3942E4B}">
                <a14:imgProps xmlns:a14="http://schemas.microsoft.com/office/drawing/2010/main">
                  <a14:imgLayer r:embed="rId5">
                    <a14:imgEffect>
                      <a14:sharpenSoften amount="73000"/>
                    </a14:imgEffect>
                    <a14:imgEffect>
                      <a14:colorTemperature colorTemp="5300"/>
                    </a14:imgEffect>
                    <a14:imgEffect>
                      <a14:saturation sat="175000"/>
                    </a14:imgEffect>
                    <a14:imgEffect>
                      <a14:brightnessContrast bright="-1000" contrast="-5000"/>
                    </a14:imgEffect>
                  </a14:imgLayer>
                </a14:imgProps>
              </a:ext>
            </a:extLst>
          </a:blip>
          <a:srcRect/>
          <a:stretch>
            <a:fillRect/>
          </a:stretch>
        </p:blipFill>
        <p:spPr>
          <a:xfrm>
            <a:off x="0" y="1600200"/>
            <a:ext cx="9144000" cy="5257800"/>
          </a:xfrm>
          <a:noFill/>
          <a:ln>
            <a:solidFill>
              <a:schemeClr val="bg2">
                <a:lumMod val="10000"/>
                <a:alpha val="36000"/>
              </a:schemeClr>
            </a:solidFill>
          </a:ln>
        </p:spPr>
      </p:pic>
    </p:spTree>
    <p:extLst>
      <p:ext uri="{BB962C8B-B14F-4D97-AF65-F5344CB8AC3E}">
        <p14:creationId xmlns:p14="http://schemas.microsoft.com/office/powerpoint/2010/main" val="23515953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948720"/>
          </a:xfrm>
          <a:solidFill>
            <a:schemeClr val="accent3">
              <a:lumMod val="40000"/>
              <a:lumOff val="60000"/>
            </a:schemeClr>
          </a:solidFill>
        </p:spPr>
        <p:txBody>
          <a:bodyPr>
            <a:normAutofit/>
          </a:bodyPr>
          <a:lstStyle/>
          <a:p>
            <a:pPr algn="ctr"/>
            <a:r>
              <a:rPr lang="ru-RU" sz="2800" dirty="0" smtClean="0">
                <a:solidFill>
                  <a:schemeClr val="bg2">
                    <a:lumMod val="25000"/>
                  </a:schemeClr>
                </a:solidFill>
              </a:rPr>
              <a:t>Проблемы комплексного мониторинга устойчивости</a:t>
            </a:r>
            <a:endParaRPr lang="ru-RU" sz="2800" dirty="0">
              <a:solidFill>
                <a:schemeClr val="bg2">
                  <a:lumMod val="25000"/>
                </a:schemeClr>
              </a:solidFill>
            </a:endParaRPr>
          </a:p>
        </p:txBody>
      </p:sp>
      <p:sp>
        <p:nvSpPr>
          <p:cNvPr id="3" name="Объект 2"/>
          <p:cNvSpPr>
            <a:spLocks noGrp="1"/>
          </p:cNvSpPr>
          <p:nvPr>
            <p:ph idx="1"/>
          </p:nvPr>
        </p:nvSpPr>
        <p:spPr/>
        <p:txBody>
          <a:bodyPr>
            <a:normAutofit lnSpcReduction="10000"/>
          </a:bodyPr>
          <a:lstStyle/>
          <a:p>
            <a:r>
              <a:rPr lang="ru-RU" dirty="0" smtClean="0"/>
              <a:t>Недостаточное количество штаммов, поступающих на исследование</a:t>
            </a:r>
          </a:p>
          <a:p>
            <a:r>
              <a:rPr lang="ru-RU" dirty="0" smtClean="0"/>
              <a:t>Формальное участие в мониторинге ряда МО</a:t>
            </a:r>
          </a:p>
          <a:p>
            <a:r>
              <a:rPr lang="ru-RU" dirty="0" smtClean="0"/>
              <a:t>Проблемы</a:t>
            </a:r>
            <a:r>
              <a:rPr lang="ru-RU" dirty="0"/>
              <a:t>, связанные с организацией и проведением мониторинга в </a:t>
            </a:r>
            <a:r>
              <a:rPr lang="ru-RU" dirty="0" smtClean="0"/>
              <a:t>МО: стратегия и тактика МУ к ДС, корректировка дезинфекционного режима с учетом данных МУ к ДС</a:t>
            </a:r>
          </a:p>
          <a:p>
            <a:r>
              <a:rPr lang="ru-RU" dirty="0" smtClean="0"/>
              <a:t>Необходимость дальнейшего проведения комплексного мониторинга для изучения устойчивости возбудителей ИСМП к АМП</a:t>
            </a:r>
            <a:endParaRPr lang="ru-RU" dirty="0"/>
          </a:p>
          <a:p>
            <a:endParaRPr lang="ru-RU" dirty="0"/>
          </a:p>
        </p:txBody>
      </p:sp>
    </p:spTree>
    <p:extLst>
      <p:ext uri="{BB962C8B-B14F-4D97-AF65-F5344CB8AC3E}">
        <p14:creationId xmlns:p14="http://schemas.microsoft.com/office/powerpoint/2010/main" val="26335463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400" dirty="0" smtClean="0">
                <a:solidFill>
                  <a:schemeClr val="accent3">
                    <a:lumMod val="75000"/>
                  </a:schemeClr>
                </a:solidFill>
              </a:rPr>
              <a:t>Благодарю за внимание</a:t>
            </a:r>
            <a:endParaRPr lang="ru-RU" sz="4400" dirty="0">
              <a:solidFill>
                <a:schemeClr val="accent3">
                  <a:lumMod val="75000"/>
                </a:schemeClr>
              </a:solidFill>
            </a:endParaRPr>
          </a:p>
        </p:txBody>
      </p:sp>
    </p:spTree>
    <p:extLst>
      <p:ext uri="{BB962C8B-B14F-4D97-AF65-F5344CB8AC3E}">
        <p14:creationId xmlns:p14="http://schemas.microsoft.com/office/powerpoint/2010/main" val="4059464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Rectangle 5"/>
          <p:cNvSpPr>
            <a:spLocks noChangeArrowheads="1"/>
          </p:cNvSpPr>
          <p:nvPr/>
        </p:nvSpPr>
        <p:spPr bwMode="auto">
          <a:xfrm>
            <a:off x="428596" y="1669040"/>
            <a:ext cx="8464579" cy="4941887"/>
          </a:xfrm>
          <a:prstGeom prst="rect">
            <a:avLst/>
          </a:prstGeom>
          <a:noFill/>
          <a:ln w="9525">
            <a:noFill/>
            <a:miter lim="800000"/>
            <a:headEnd/>
            <a:tailEnd/>
          </a:ln>
          <a:effectLst/>
        </p:spPr>
        <p:txBody>
          <a:bodyPr/>
          <a:lstStyle>
            <a:lvl1pPr marL="342900" indent="-342900"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ts val="600"/>
              </a:spcBef>
              <a:spcAft>
                <a:spcPts val="600"/>
              </a:spcAft>
              <a:buFont typeface="Arial" pitchFamily="34" charset="0"/>
              <a:buChar char="•"/>
            </a:pPr>
            <a:r>
              <a:rPr lang="ru-RU" altLang="ru-RU" sz="2400" dirty="0" smtClean="0">
                <a:latin typeface="+mn-lt"/>
              </a:rPr>
              <a:t>Единство </a:t>
            </a:r>
            <a:r>
              <a:rPr lang="ru-RU" altLang="ru-RU" sz="2400" dirty="0">
                <a:latin typeface="+mn-lt"/>
              </a:rPr>
              <a:t>целевого объекта воздействия АМП - микроб</a:t>
            </a:r>
          </a:p>
          <a:p>
            <a:pPr eaLnBrk="1" hangingPunct="1">
              <a:spcBef>
                <a:spcPts val="600"/>
              </a:spcBef>
              <a:spcAft>
                <a:spcPts val="600"/>
              </a:spcAft>
              <a:buFont typeface="Arial" pitchFamily="34" charset="0"/>
              <a:buChar char="•"/>
            </a:pPr>
            <a:r>
              <a:rPr lang="ru-RU" altLang="ru-RU" sz="2400" dirty="0" smtClean="0">
                <a:latin typeface="+mn-lt"/>
              </a:rPr>
              <a:t>Формирование </a:t>
            </a:r>
            <a:r>
              <a:rPr lang="ru-RU" altLang="ru-RU" sz="2400" dirty="0">
                <a:latin typeface="+mn-lt"/>
              </a:rPr>
              <a:t>устойчивости к повреждающим воздействиям – </a:t>
            </a:r>
            <a:r>
              <a:rPr lang="ru-RU" altLang="ru-RU" sz="2400" dirty="0" smtClean="0">
                <a:latin typeface="+mn-lt"/>
              </a:rPr>
              <a:t>адаптационная реакция</a:t>
            </a:r>
            <a:endParaRPr lang="ru-RU" altLang="ru-RU" sz="2400" dirty="0">
              <a:latin typeface="+mn-lt"/>
            </a:endParaRPr>
          </a:p>
          <a:p>
            <a:pPr eaLnBrk="1" hangingPunct="1">
              <a:spcBef>
                <a:spcPts val="600"/>
              </a:spcBef>
              <a:spcAft>
                <a:spcPts val="600"/>
              </a:spcAft>
              <a:buFont typeface="Arial" pitchFamily="34" charset="0"/>
              <a:buChar char="•"/>
            </a:pPr>
            <a:r>
              <a:rPr lang="ru-RU" altLang="ru-RU" sz="2400" dirty="0" err="1" smtClean="0">
                <a:latin typeface="+mn-lt"/>
              </a:rPr>
              <a:t>Гетерогенность</a:t>
            </a:r>
            <a:r>
              <a:rPr lang="ru-RU" altLang="ru-RU" sz="2400" dirty="0" smtClean="0">
                <a:latin typeface="+mn-lt"/>
              </a:rPr>
              <a:t> устойчивости обусловлена воздействием на м/о разных групп АМП в разных экологических нишах</a:t>
            </a:r>
          </a:p>
          <a:p>
            <a:pPr eaLnBrk="1" hangingPunct="1">
              <a:spcBef>
                <a:spcPts val="600"/>
              </a:spcBef>
              <a:spcAft>
                <a:spcPts val="600"/>
              </a:spcAft>
              <a:buFont typeface="Arial" pitchFamily="34" charset="0"/>
              <a:buChar char="•"/>
            </a:pPr>
            <a:r>
              <a:rPr lang="ru-RU" altLang="ru-RU" sz="2400" dirty="0" smtClean="0">
                <a:latin typeface="+mn-lt"/>
              </a:rPr>
              <a:t>В разных экологических нишах м/о могут подвергаться воздействию одних и тех же АМП</a:t>
            </a:r>
          </a:p>
          <a:p>
            <a:pPr eaLnBrk="1" hangingPunct="1">
              <a:spcBef>
                <a:spcPts val="600"/>
              </a:spcBef>
              <a:spcAft>
                <a:spcPts val="600"/>
              </a:spcAft>
              <a:buFont typeface="Arial" pitchFamily="34" charset="0"/>
              <a:buChar char="•"/>
            </a:pPr>
            <a:r>
              <a:rPr lang="ru-RU" altLang="ru-RU" sz="2400" dirty="0" smtClean="0">
                <a:latin typeface="+mn-lt"/>
              </a:rPr>
              <a:t>Механизмы </a:t>
            </a:r>
            <a:r>
              <a:rPr lang="ru-RU" altLang="ru-RU" sz="2400" dirty="0" err="1">
                <a:latin typeface="+mn-lt"/>
              </a:rPr>
              <a:t>межмикробного</a:t>
            </a:r>
            <a:r>
              <a:rPr lang="ru-RU" altLang="ru-RU" sz="2400" dirty="0">
                <a:latin typeface="+mn-lt"/>
              </a:rPr>
              <a:t> взаимодействия обеспечивают передачу и быструю диссеминацию устойчивости и ее территориальное распространение</a:t>
            </a:r>
          </a:p>
          <a:p>
            <a:pPr eaLnBrk="1" hangingPunct="1">
              <a:spcBef>
                <a:spcPts val="600"/>
              </a:spcBef>
              <a:spcAft>
                <a:spcPts val="600"/>
              </a:spcAft>
              <a:buFont typeface="Arial" pitchFamily="34" charset="0"/>
              <a:buChar char="•"/>
            </a:pPr>
            <a:endParaRPr lang="ru-RU" altLang="ru-RU" sz="2400" dirty="0">
              <a:latin typeface="+mn-lt"/>
              <a:cs typeface="Times New Roman" pitchFamily="18" charset="0"/>
            </a:endParaRPr>
          </a:p>
        </p:txBody>
      </p:sp>
      <p:sp>
        <p:nvSpPr>
          <p:cNvPr id="4" name="Заголовок 3"/>
          <p:cNvSpPr>
            <a:spLocks noGrp="1"/>
          </p:cNvSpPr>
          <p:nvPr>
            <p:ph type="title"/>
          </p:nvPr>
        </p:nvSpPr>
        <p:spPr>
          <a:xfrm>
            <a:off x="428596" y="188640"/>
            <a:ext cx="7242048" cy="1480400"/>
          </a:xfrm>
        </p:spPr>
        <p:txBody>
          <a:bodyPr>
            <a:normAutofit/>
          </a:bodyPr>
          <a:lstStyle/>
          <a:p>
            <a:pPr algn="ctr"/>
            <a:r>
              <a:rPr lang="ru-RU" sz="3200" dirty="0">
                <a:solidFill>
                  <a:schemeClr val="accent4">
                    <a:lumMod val="75000"/>
                  </a:schemeClr>
                </a:solidFill>
              </a:rPr>
              <a:t>Комплексное исследование устойчивости возбудителей ИСМП к АМП</a:t>
            </a:r>
          </a:p>
        </p:txBody>
      </p:sp>
    </p:spTree>
    <p:extLst>
      <p:ext uri="{BB962C8B-B14F-4D97-AF65-F5344CB8AC3E}">
        <p14:creationId xmlns:p14="http://schemas.microsoft.com/office/powerpoint/2010/main" val="2033462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Rectangle 5"/>
          <p:cNvSpPr>
            <a:spLocks noChangeArrowheads="1"/>
          </p:cNvSpPr>
          <p:nvPr/>
        </p:nvSpPr>
        <p:spPr bwMode="auto">
          <a:xfrm>
            <a:off x="357158" y="1571612"/>
            <a:ext cx="8429684" cy="4941887"/>
          </a:xfrm>
          <a:prstGeom prst="rect">
            <a:avLst/>
          </a:prstGeom>
          <a:solidFill>
            <a:schemeClr val="bg1"/>
          </a:solidFill>
          <a:ln w="9525">
            <a:noFill/>
            <a:miter lim="800000"/>
            <a:headEnd/>
            <a:tailEnd/>
          </a:ln>
          <a:effectLst/>
        </p:spPr>
        <p:txBody>
          <a:bodyPr/>
          <a:lstStyle>
            <a:lvl1pPr marL="342900" indent="-342900"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buFont typeface="Arial" pitchFamily="34" charset="0"/>
              <a:buChar char="•"/>
            </a:pPr>
            <a:r>
              <a:rPr lang="ru-RU" altLang="ru-RU" sz="2400" dirty="0" smtClean="0">
                <a:latin typeface="+mn-lt"/>
              </a:rPr>
              <a:t>механизмы </a:t>
            </a:r>
            <a:r>
              <a:rPr lang="ru-RU" altLang="ru-RU" sz="2400" dirty="0">
                <a:latin typeface="+mn-lt"/>
              </a:rPr>
              <a:t>устойчивости к </a:t>
            </a:r>
            <a:r>
              <a:rPr lang="ru-RU" altLang="ru-RU" sz="2400" dirty="0" smtClean="0">
                <a:latin typeface="+mn-lt"/>
              </a:rPr>
              <a:t>АМП:</a:t>
            </a:r>
            <a:br>
              <a:rPr lang="ru-RU" altLang="ru-RU" sz="2400" dirty="0" smtClean="0">
                <a:latin typeface="+mn-lt"/>
              </a:rPr>
            </a:br>
            <a:r>
              <a:rPr lang="ru-RU" altLang="ru-RU" sz="2400" dirty="0" smtClean="0">
                <a:latin typeface="+mn-lt"/>
              </a:rPr>
              <a:t>- не универсальны</a:t>
            </a:r>
            <a:br>
              <a:rPr lang="ru-RU" altLang="ru-RU" sz="2400" dirty="0" smtClean="0">
                <a:latin typeface="+mn-lt"/>
              </a:rPr>
            </a:br>
            <a:r>
              <a:rPr lang="ru-RU" altLang="ru-RU" sz="2400" dirty="0" smtClean="0">
                <a:latin typeface="+mn-lt"/>
              </a:rPr>
              <a:t>- есть </a:t>
            </a:r>
            <a:r>
              <a:rPr lang="ru-RU" altLang="ru-RU" sz="2400" dirty="0">
                <a:latin typeface="+mn-lt"/>
              </a:rPr>
              <a:t>общие механизмы </a:t>
            </a:r>
            <a:r>
              <a:rPr lang="ru-RU" altLang="ru-RU" sz="2400" dirty="0" smtClean="0">
                <a:latin typeface="+mn-lt"/>
              </a:rPr>
              <a:t>– комбинированная устойчивость </a:t>
            </a:r>
            <a:endParaRPr lang="ru-RU" altLang="ru-RU" sz="2400" dirty="0">
              <a:latin typeface="+mn-lt"/>
            </a:endParaRPr>
          </a:p>
          <a:p>
            <a:pPr eaLnBrk="1" hangingPunct="1">
              <a:buFont typeface="Arial" pitchFamily="34" charset="0"/>
              <a:buChar char="•"/>
            </a:pPr>
            <a:r>
              <a:rPr lang="ru-RU" altLang="ru-RU" sz="2400" dirty="0" smtClean="0">
                <a:latin typeface="+mn-lt"/>
              </a:rPr>
              <a:t>распространенность устойчивости к группам АМП на различных уровнях и с различными тенденциями</a:t>
            </a:r>
          </a:p>
          <a:p>
            <a:pPr eaLnBrk="1" hangingPunct="1">
              <a:buFont typeface="Arial" pitchFamily="34" charset="0"/>
              <a:buChar char="•"/>
            </a:pPr>
            <a:r>
              <a:rPr lang="ru-RU" altLang="ru-RU" sz="2400" dirty="0" smtClean="0">
                <a:latin typeface="+mn-lt"/>
              </a:rPr>
              <a:t>необходимость </a:t>
            </a:r>
            <a:r>
              <a:rPr lang="ru-RU" altLang="ru-RU" sz="2400" dirty="0">
                <a:latin typeface="+mn-lt"/>
              </a:rPr>
              <a:t>комплексной оценки состояния чувствительности к АПМ при решении различных </a:t>
            </a:r>
            <a:r>
              <a:rPr lang="ru-RU" altLang="ru-RU" sz="2400" dirty="0" smtClean="0">
                <a:latin typeface="+mn-lt"/>
              </a:rPr>
              <a:t>задач:</a:t>
            </a:r>
            <a:br>
              <a:rPr lang="ru-RU" altLang="ru-RU" sz="2400" dirty="0" smtClean="0">
                <a:latin typeface="+mn-lt"/>
              </a:rPr>
            </a:br>
            <a:r>
              <a:rPr lang="ru-RU" altLang="ru-RU" sz="2400" dirty="0" smtClean="0">
                <a:latin typeface="+mn-lt"/>
              </a:rPr>
              <a:t>- лечебных </a:t>
            </a:r>
            <a:r>
              <a:rPr lang="ru-RU" altLang="ru-RU" sz="2400" dirty="0">
                <a:latin typeface="+mn-lt"/>
              </a:rPr>
              <a:t>– выбор АБ, АС, </a:t>
            </a:r>
            <a:r>
              <a:rPr lang="ru-RU" altLang="ru-RU" sz="2400" dirty="0" smtClean="0">
                <a:latin typeface="+mn-lt"/>
              </a:rPr>
              <a:t>БФ</a:t>
            </a:r>
            <a:br>
              <a:rPr lang="ru-RU" altLang="ru-RU" sz="2400" dirty="0" smtClean="0">
                <a:latin typeface="+mn-lt"/>
              </a:rPr>
            </a:br>
            <a:r>
              <a:rPr lang="ru-RU" altLang="ru-RU" sz="2400" dirty="0" smtClean="0">
                <a:latin typeface="+mn-lt"/>
              </a:rPr>
              <a:t>- противоэпидемических </a:t>
            </a:r>
            <a:r>
              <a:rPr lang="ru-RU" altLang="ru-RU" sz="2400" dirty="0">
                <a:latin typeface="+mn-lt"/>
              </a:rPr>
              <a:t>– выбор ДС, АС, БФ, </a:t>
            </a:r>
            <a:r>
              <a:rPr lang="ru-RU" altLang="ru-RU" sz="2400" dirty="0" smtClean="0">
                <a:latin typeface="+mn-lt"/>
              </a:rPr>
              <a:t>АБ</a:t>
            </a:r>
            <a:br>
              <a:rPr lang="ru-RU" altLang="ru-RU" sz="2400" dirty="0" smtClean="0">
                <a:latin typeface="+mn-lt"/>
              </a:rPr>
            </a:br>
            <a:r>
              <a:rPr lang="ru-RU" altLang="ru-RU" sz="2400" dirty="0" smtClean="0">
                <a:latin typeface="+mn-lt"/>
              </a:rPr>
              <a:t>- профилактических </a:t>
            </a:r>
            <a:r>
              <a:rPr lang="ru-RU" altLang="ru-RU" sz="2400" dirty="0">
                <a:latin typeface="+mn-lt"/>
              </a:rPr>
              <a:t>– АБ, ДС, </a:t>
            </a:r>
            <a:r>
              <a:rPr lang="ru-RU" altLang="ru-RU" sz="2400" dirty="0" smtClean="0">
                <a:latin typeface="+mn-lt"/>
              </a:rPr>
              <a:t>АС</a:t>
            </a:r>
            <a:br>
              <a:rPr lang="ru-RU" altLang="ru-RU" sz="2400" dirty="0" smtClean="0">
                <a:latin typeface="+mn-lt"/>
              </a:rPr>
            </a:br>
            <a:r>
              <a:rPr lang="ru-RU" altLang="ru-RU" sz="2400" dirty="0" smtClean="0">
                <a:latin typeface="+mn-lt"/>
              </a:rPr>
              <a:t>- промышленных </a:t>
            </a:r>
            <a:r>
              <a:rPr lang="ru-RU" altLang="ru-RU" sz="2400" dirty="0">
                <a:latin typeface="+mn-lt"/>
              </a:rPr>
              <a:t>– АБ, ДС, АС, </a:t>
            </a:r>
            <a:r>
              <a:rPr lang="ru-RU" altLang="ru-RU" sz="2400" dirty="0" smtClean="0">
                <a:latin typeface="+mn-lt"/>
              </a:rPr>
              <a:t>К</a:t>
            </a:r>
            <a:endParaRPr lang="ru-RU" altLang="ru-RU" sz="2400" dirty="0">
              <a:latin typeface="+mn-lt"/>
            </a:endParaRPr>
          </a:p>
        </p:txBody>
      </p:sp>
      <p:sp>
        <p:nvSpPr>
          <p:cNvPr id="4" name="Заголовок 3"/>
          <p:cNvSpPr txBox="1">
            <a:spLocks/>
          </p:cNvSpPr>
          <p:nvPr/>
        </p:nvSpPr>
        <p:spPr bwMode="auto">
          <a:xfrm>
            <a:off x="375050" y="116632"/>
            <a:ext cx="8502160" cy="145498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ru-RU" sz="3200" b="1" cap="all" dirty="0">
                <a:ln w="500">
                  <a:solidFill>
                    <a:schemeClr val="tx2">
                      <a:shade val="20000"/>
                      <a:satMod val="120000"/>
                    </a:schemeClr>
                  </a:solidFill>
                </a:ln>
                <a:solidFill>
                  <a:schemeClr val="accent4">
                    <a:lumMod val="75000"/>
                  </a:schemeClr>
                </a:solidFill>
                <a:latin typeface="+mj-lt"/>
                <a:ea typeface="+mj-ea"/>
                <a:cs typeface="+mj-cs"/>
              </a:rPr>
              <a:t>Комплексное исследование устойчивости возбудителей </a:t>
            </a:r>
            <a:endParaRPr lang="ru-RU" sz="3200" b="1" cap="all" dirty="0" smtClean="0">
              <a:ln w="500">
                <a:solidFill>
                  <a:schemeClr val="tx2">
                    <a:shade val="20000"/>
                    <a:satMod val="120000"/>
                  </a:schemeClr>
                </a:solidFill>
              </a:ln>
              <a:solidFill>
                <a:schemeClr val="accent4">
                  <a:lumMod val="75000"/>
                </a:schemeClr>
              </a:solidFill>
              <a:latin typeface="+mj-lt"/>
              <a:ea typeface="+mj-ea"/>
              <a:cs typeface="+mj-cs"/>
            </a:endParaRPr>
          </a:p>
          <a:p>
            <a:pPr lvl="0" algn="ctr">
              <a:defRPr/>
            </a:pPr>
            <a:r>
              <a:rPr lang="ru-RU" sz="3200" b="1" cap="all" dirty="0" smtClean="0">
                <a:ln w="500">
                  <a:solidFill>
                    <a:schemeClr val="tx2">
                      <a:shade val="20000"/>
                      <a:satMod val="120000"/>
                    </a:schemeClr>
                  </a:solidFill>
                </a:ln>
                <a:solidFill>
                  <a:schemeClr val="accent4">
                    <a:lumMod val="75000"/>
                  </a:schemeClr>
                </a:solidFill>
                <a:latin typeface="+mj-lt"/>
                <a:ea typeface="+mj-ea"/>
                <a:cs typeface="+mj-cs"/>
              </a:rPr>
              <a:t>ИСМП </a:t>
            </a:r>
            <a:r>
              <a:rPr lang="ru-RU" sz="3200" b="1" cap="all" dirty="0">
                <a:ln w="500">
                  <a:solidFill>
                    <a:schemeClr val="tx2">
                      <a:shade val="20000"/>
                      <a:satMod val="120000"/>
                    </a:schemeClr>
                  </a:solidFill>
                </a:ln>
                <a:solidFill>
                  <a:schemeClr val="accent4">
                    <a:lumMod val="75000"/>
                  </a:schemeClr>
                </a:solidFill>
                <a:latin typeface="+mj-lt"/>
                <a:ea typeface="+mj-ea"/>
                <a:cs typeface="+mj-cs"/>
              </a:rPr>
              <a:t>к АМП</a:t>
            </a:r>
          </a:p>
        </p:txBody>
      </p:sp>
    </p:spTree>
    <p:extLst>
      <p:ext uri="{BB962C8B-B14F-4D97-AF65-F5344CB8AC3E}">
        <p14:creationId xmlns:p14="http://schemas.microsoft.com/office/powerpoint/2010/main" val="3125603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85721" y="1142984"/>
          <a:ext cx="8858279" cy="4867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Заголовок 3"/>
          <p:cNvSpPr>
            <a:spLocks noGrp="1"/>
          </p:cNvSpPr>
          <p:nvPr>
            <p:ph type="title"/>
          </p:nvPr>
        </p:nvSpPr>
        <p:spPr>
          <a:xfrm>
            <a:off x="457199" y="260648"/>
            <a:ext cx="8229600" cy="939784"/>
          </a:xfrm>
        </p:spPr>
        <p:txBody>
          <a:bodyPr>
            <a:noAutofit/>
          </a:bodyPr>
          <a:lstStyle/>
          <a:p>
            <a:pPr algn="ctr"/>
            <a:r>
              <a:rPr lang="ru-RU" sz="3200" dirty="0">
                <a:solidFill>
                  <a:schemeClr val="accent4">
                    <a:lumMod val="75000"/>
                  </a:schemeClr>
                </a:solidFill>
              </a:rPr>
              <a:t>Классификация </a:t>
            </a:r>
            <a:r>
              <a:rPr lang="ru-RU" sz="3200" dirty="0" smtClean="0">
                <a:solidFill>
                  <a:schemeClr val="accent4">
                    <a:lumMod val="75000"/>
                  </a:schemeClr>
                </a:solidFill>
              </a:rPr>
              <a:t>механизмов </a:t>
            </a:r>
            <a:br>
              <a:rPr lang="ru-RU" sz="3200" dirty="0" smtClean="0">
                <a:solidFill>
                  <a:schemeClr val="accent4">
                    <a:lumMod val="75000"/>
                  </a:schemeClr>
                </a:solidFill>
              </a:rPr>
            </a:br>
            <a:r>
              <a:rPr lang="ru-RU" sz="3200" dirty="0" smtClean="0">
                <a:solidFill>
                  <a:schemeClr val="accent4">
                    <a:lumMod val="75000"/>
                  </a:schemeClr>
                </a:solidFill>
              </a:rPr>
              <a:t>устойчивости </a:t>
            </a:r>
            <a:r>
              <a:rPr lang="ru-RU" sz="3200" dirty="0">
                <a:solidFill>
                  <a:schemeClr val="accent4">
                    <a:lumMod val="75000"/>
                  </a:schemeClr>
                </a:solidFill>
              </a:rPr>
              <a:t>к </a:t>
            </a:r>
            <a:r>
              <a:rPr lang="ru-RU" sz="3200" dirty="0" err="1">
                <a:solidFill>
                  <a:schemeClr val="accent4">
                    <a:lumMod val="75000"/>
                  </a:schemeClr>
                </a:solidFill>
              </a:rPr>
              <a:t>биоцидам</a:t>
            </a:r>
            <a:r>
              <a:rPr lang="ru-RU" sz="3200" dirty="0">
                <a:solidFill>
                  <a:schemeClr val="accent4">
                    <a:lumMod val="75000"/>
                  </a:schemeClr>
                </a:solidFill>
              </a:rPr>
              <a:t> </a:t>
            </a:r>
          </a:p>
        </p:txBody>
      </p:sp>
      <p:sp>
        <p:nvSpPr>
          <p:cNvPr id="5" name="TextBox 4"/>
          <p:cNvSpPr txBox="1"/>
          <p:nvPr/>
        </p:nvSpPr>
        <p:spPr>
          <a:xfrm rot="10800000" flipV="1">
            <a:off x="0" y="5950712"/>
            <a:ext cx="9144000" cy="923330"/>
          </a:xfrm>
          <a:prstGeom prst="rect">
            <a:avLst/>
          </a:prstGeom>
          <a:solidFill>
            <a:schemeClr val="bg1"/>
          </a:solidFill>
        </p:spPr>
        <p:txBody>
          <a:bodyPr wrap="square" rtlCol="0">
            <a:spAutoFit/>
          </a:bodyPr>
          <a:lstStyle/>
          <a:p>
            <a:pPr algn="just"/>
            <a:r>
              <a:rPr lang="ru-RU" i="1" dirty="0" smtClean="0"/>
              <a:t>Эксперты Научного комитета по возникающим и вновь определенным рискам для здоровья (</a:t>
            </a:r>
            <a:r>
              <a:rPr lang="en-US" i="1" dirty="0" smtClean="0"/>
              <a:t>Scientific Committee on Emerging and Newly Identified Health Risks</a:t>
            </a:r>
            <a:r>
              <a:rPr lang="ru-RU" i="1" dirty="0" smtClean="0"/>
              <a:t> – </a:t>
            </a:r>
            <a:r>
              <a:rPr lang="en-US" i="1" dirty="0" smtClean="0"/>
              <a:t>SCENIHR</a:t>
            </a:r>
            <a:r>
              <a:rPr lang="ru-RU" i="1" dirty="0" smtClean="0"/>
              <a:t>),2009 г.</a:t>
            </a:r>
            <a:endParaRPr lang="ru-RU" dirty="0"/>
          </a:p>
        </p:txBody>
      </p:sp>
    </p:spTree>
    <p:extLst>
      <p:ext uri="{BB962C8B-B14F-4D97-AF65-F5344CB8AC3E}">
        <p14:creationId xmlns:p14="http://schemas.microsoft.com/office/powerpoint/2010/main" val="854467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07504" y="1124744"/>
          <a:ext cx="9036496"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Box 2"/>
          <p:cNvSpPr txBox="1">
            <a:spLocks noChangeArrowheads="1"/>
          </p:cNvSpPr>
          <p:nvPr/>
        </p:nvSpPr>
        <p:spPr bwMode="auto">
          <a:xfrm>
            <a:off x="0" y="0"/>
            <a:ext cx="9144000" cy="1508105"/>
          </a:xfrm>
          <a:prstGeom prst="rect">
            <a:avLst/>
          </a:prstGeom>
          <a:noFill/>
          <a:ln w="9525">
            <a:noFill/>
            <a:miter lim="800000"/>
            <a:headEnd/>
            <a:tailEnd/>
          </a:ln>
          <a:effectLst/>
        </p:spPr>
        <p:txBody>
          <a:bodyPr>
            <a:spAutoFit/>
          </a:bodyPr>
          <a:lstStyle/>
          <a:p>
            <a:pPr algn="ctr" eaLnBrk="1" hangingPunct="1"/>
            <a:r>
              <a:rPr lang="ru-RU" sz="3200" b="1" cap="all" dirty="0">
                <a:ln w="500">
                  <a:solidFill>
                    <a:schemeClr val="tx2">
                      <a:shade val="20000"/>
                      <a:satMod val="120000"/>
                    </a:schemeClr>
                  </a:solidFill>
                </a:ln>
                <a:solidFill>
                  <a:schemeClr val="accent4">
                    <a:lumMod val="75000"/>
                  </a:schemeClr>
                </a:solidFill>
                <a:latin typeface="+mj-lt"/>
                <a:ea typeface="+mj-ea"/>
                <a:cs typeface="+mj-cs"/>
              </a:rPr>
              <a:t>МОНИТОРИНГ УСТОЙЧИВОСТИ МИКРООРГАНИЗМОВ К АМП</a:t>
            </a:r>
          </a:p>
          <a:p>
            <a:pPr algn="ctr" eaLnBrk="1" hangingPunct="1"/>
            <a:r>
              <a:rPr lang="ru-RU" sz="2800" b="1" dirty="0" smtClean="0">
                <a:solidFill>
                  <a:schemeClr val="accent2">
                    <a:lumMod val="75000"/>
                  </a:schemeClr>
                </a:solidFill>
                <a:latin typeface="Times New Roman" pitchFamily="18" charset="0"/>
              </a:rPr>
              <a:t>М/О - ОБЪЕКТЫ </a:t>
            </a:r>
            <a:r>
              <a:rPr lang="ru-RU" sz="2800" b="1" dirty="0">
                <a:solidFill>
                  <a:schemeClr val="accent2">
                    <a:lumMod val="75000"/>
                  </a:schemeClr>
                </a:solidFill>
                <a:latin typeface="Times New Roman" pitchFamily="18" charset="0"/>
              </a:rPr>
              <a:t>ИССЛЕДОВАНИЯ</a:t>
            </a:r>
          </a:p>
        </p:txBody>
      </p:sp>
    </p:spTree>
    <p:extLst>
      <p:ext uri="{BB962C8B-B14F-4D97-AF65-F5344CB8AC3E}">
        <p14:creationId xmlns:p14="http://schemas.microsoft.com/office/powerpoint/2010/main" val="2703352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44016" y="1384300"/>
          <a:ext cx="9036496" cy="5357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Box 2"/>
          <p:cNvSpPr txBox="1">
            <a:spLocks noChangeArrowheads="1"/>
          </p:cNvSpPr>
          <p:nvPr/>
        </p:nvSpPr>
        <p:spPr bwMode="auto">
          <a:xfrm>
            <a:off x="0" y="0"/>
            <a:ext cx="9144000" cy="1508105"/>
          </a:xfrm>
          <a:prstGeom prst="rect">
            <a:avLst/>
          </a:prstGeom>
          <a:noFill/>
          <a:ln w="9525">
            <a:noFill/>
            <a:miter lim="800000"/>
            <a:headEnd/>
            <a:tailEnd/>
          </a:ln>
          <a:effectLst/>
        </p:spPr>
        <p:txBody>
          <a:bodyPr>
            <a:spAutoFit/>
          </a:bodyPr>
          <a:lstStyle/>
          <a:p>
            <a:pPr algn="ctr" eaLnBrk="1" hangingPunct="1"/>
            <a:r>
              <a:rPr lang="ru-RU" sz="3200" b="1" cap="all" dirty="0">
                <a:ln w="500">
                  <a:solidFill>
                    <a:schemeClr val="tx2">
                      <a:shade val="20000"/>
                      <a:satMod val="120000"/>
                    </a:schemeClr>
                  </a:solidFill>
                </a:ln>
                <a:solidFill>
                  <a:schemeClr val="accent4">
                    <a:lumMod val="75000"/>
                  </a:schemeClr>
                </a:solidFill>
                <a:latin typeface="+mj-lt"/>
                <a:ea typeface="+mj-ea"/>
                <a:cs typeface="+mj-cs"/>
              </a:rPr>
              <a:t>МОНИТОРИНГ УСТОЙЧИВОСТИ МИКРООРГАНИЗМОВ К АМП</a:t>
            </a:r>
          </a:p>
          <a:p>
            <a:pPr algn="ctr" eaLnBrk="1" hangingPunct="1"/>
            <a:r>
              <a:rPr lang="ru-RU" sz="2800" b="1" dirty="0">
                <a:solidFill>
                  <a:srgbClr val="FF0000"/>
                </a:solidFill>
                <a:latin typeface="Times New Roman" pitchFamily="18" charset="0"/>
              </a:rPr>
              <a:t> </a:t>
            </a:r>
            <a:r>
              <a:rPr lang="ru-RU" sz="2800" b="1" dirty="0">
                <a:solidFill>
                  <a:schemeClr val="accent2">
                    <a:lumMod val="75000"/>
                  </a:schemeClr>
                </a:solidFill>
                <a:latin typeface="Times New Roman" pitchFamily="18" charset="0"/>
              </a:rPr>
              <a:t>АМП-ОБЪЕКТЫ ИССЛЕДОВАНИЯ</a:t>
            </a:r>
          </a:p>
        </p:txBody>
      </p:sp>
    </p:spTree>
    <p:extLst>
      <p:ext uri="{BB962C8B-B14F-4D97-AF65-F5344CB8AC3E}">
        <p14:creationId xmlns:p14="http://schemas.microsoft.com/office/powerpoint/2010/main" val="3628272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44016" y="1384300"/>
          <a:ext cx="9036496" cy="5357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Box 2"/>
          <p:cNvSpPr txBox="1">
            <a:spLocks noChangeArrowheads="1"/>
          </p:cNvSpPr>
          <p:nvPr/>
        </p:nvSpPr>
        <p:spPr bwMode="auto">
          <a:xfrm>
            <a:off x="13717" y="-9567"/>
            <a:ext cx="9144000" cy="1508105"/>
          </a:xfrm>
          <a:prstGeom prst="rect">
            <a:avLst/>
          </a:prstGeom>
          <a:noFill/>
          <a:ln w="9525">
            <a:noFill/>
            <a:miter lim="800000"/>
            <a:headEnd/>
            <a:tailEnd/>
          </a:ln>
          <a:effectLst/>
        </p:spPr>
        <p:txBody>
          <a:bodyPr>
            <a:spAutoFit/>
          </a:bodyPr>
          <a:lstStyle/>
          <a:p>
            <a:pPr algn="ctr" eaLnBrk="1" hangingPunct="1"/>
            <a:r>
              <a:rPr lang="ru-RU" sz="3200" b="1" cap="all" dirty="0">
                <a:ln w="500">
                  <a:solidFill>
                    <a:schemeClr val="tx2">
                      <a:shade val="20000"/>
                      <a:satMod val="120000"/>
                    </a:schemeClr>
                  </a:solidFill>
                </a:ln>
                <a:solidFill>
                  <a:schemeClr val="accent4">
                    <a:lumMod val="75000"/>
                  </a:schemeClr>
                </a:solidFill>
                <a:latin typeface="+mj-lt"/>
                <a:ea typeface="+mj-ea"/>
                <a:cs typeface="+mj-cs"/>
              </a:rPr>
              <a:t>МОНИТОРИНГ УСТОЙЧИВОСТИ МИКРООРГАНИЗМОВ К АМП</a:t>
            </a:r>
          </a:p>
          <a:p>
            <a:pPr algn="ctr" eaLnBrk="1" hangingPunct="1"/>
            <a:r>
              <a:rPr lang="ru-RU" sz="2800" b="1" dirty="0">
                <a:solidFill>
                  <a:srgbClr val="FF0000"/>
                </a:solidFill>
                <a:latin typeface="Times New Roman" pitchFamily="18" charset="0"/>
              </a:rPr>
              <a:t> </a:t>
            </a:r>
            <a:r>
              <a:rPr lang="ru-RU" sz="2800" b="1" dirty="0">
                <a:solidFill>
                  <a:schemeClr val="accent2">
                    <a:lumMod val="75000"/>
                  </a:schemeClr>
                </a:solidFill>
                <a:latin typeface="Times New Roman" pitchFamily="18" charset="0"/>
              </a:rPr>
              <a:t>АМП-ОБЪЕКТЫ ИССЛЕДОВАНИЯ</a:t>
            </a:r>
          </a:p>
        </p:txBody>
      </p:sp>
    </p:spTree>
    <p:extLst>
      <p:ext uri="{BB962C8B-B14F-4D97-AF65-F5344CB8AC3E}">
        <p14:creationId xmlns:p14="http://schemas.microsoft.com/office/powerpoint/2010/main" val="1762118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Adjacency</Template>
  <TotalTime>14635</TotalTime>
  <Words>2472</Words>
  <Application>Microsoft Office PowerPoint</Application>
  <PresentationFormat>Экран (4:3)</PresentationFormat>
  <Paragraphs>423</Paragraphs>
  <Slides>33</Slides>
  <Notes>33</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Изящная</vt:lpstr>
      <vt:lpstr> Ковалишена Ольга Васильевна,    д.м.н., профессор, заведующий кафедры эпидемиологии НижГМА,    зам. директора по науке НИИ профилактической медицины  Широкова Ирина Юрьевна,   к.м.н., завеДуЮЩий отелом лабораторных исследований    НИИ профилактической медицины, старший    преподаватель кафедры эпидемиологии НижГМА  Чанышева Римма Фанильевна,   к.м.н., старший преподаватель кафедры эпидемиологии НижГМА</vt:lpstr>
      <vt:lpstr>Изученность устойчивости микроорганизмов к различным АМП</vt:lpstr>
      <vt:lpstr>Презентация PowerPoint</vt:lpstr>
      <vt:lpstr>Комплексное исследование устойчивости возбудителей ИСМП к АМП</vt:lpstr>
      <vt:lpstr>Презентация PowerPoint</vt:lpstr>
      <vt:lpstr>Классификация механизмов  устойчивости к биоцидам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Организация Центра му возбудителей ИСМП к АМП</vt:lpstr>
      <vt:lpstr>Презентация PowerPoint</vt:lpstr>
      <vt:lpstr>Презентация PowerPoint</vt:lpstr>
      <vt:lpstr>Презентация PowerPoint</vt:lpstr>
      <vt:lpstr>Чувствительность к антибиотикам  Klebsiella pneumoniae</vt:lpstr>
      <vt:lpstr>Сравнение полученных масс-спектров Klebsiella pneumoniae</vt:lpstr>
      <vt:lpstr>Резистентность неферментирующих грамотрицательных бактерий (в %)</vt:lpstr>
      <vt:lpstr>Мониторинг устойчивости микроорганизмов к дезинфицирующим средствам (ДС)</vt:lpstr>
      <vt:lpstr>Эпидемиологическая значимость устойчивости м/о к ДС</vt:lpstr>
      <vt:lpstr>Структура ДС применяемых в МО  Нижегородской ОБЛАСТИ</vt:lpstr>
      <vt:lpstr>Презентация PowerPoint</vt:lpstr>
      <vt:lpstr>Единые подходы к проведению мониторинга устойчивости в разных регионах</vt:lpstr>
      <vt:lpstr>Презентация PowerPoint</vt:lpstr>
      <vt:lpstr>Распространенность устойчивости и неполной чувствительности к ДС и АС микроорганизмов, циркулирующих в МО разных регионов </vt:lpstr>
      <vt:lpstr>Изученность устойчивости к антисептикам</vt:lpstr>
      <vt:lpstr>Презентация PowerPoint</vt:lpstr>
      <vt:lpstr>Презентация PowerPoint</vt:lpstr>
      <vt:lpstr>результаты регионального микробиологического мониторинга фагорезистентности   (на примере стафилококкового б/ф) </vt:lpstr>
      <vt:lpstr>Чувствительность стафилококков к препарату бактериофага («Бактериофаг стафилококковый») по результатам регионального мониторинга  2009-2011 и 2015-2016 гг.</vt:lpstr>
      <vt:lpstr>Проблемы комплексного мониторинга устойчивости</vt:lpstr>
      <vt:lpstr>Благодарю за внимание</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office</cp:lastModifiedBy>
  <cp:revision>976</cp:revision>
  <cp:lastPrinted>2017-10-10T21:03:08Z</cp:lastPrinted>
  <dcterms:created xsi:type="dcterms:W3CDTF">2010-05-23T14:28:12Z</dcterms:created>
  <dcterms:modified xsi:type="dcterms:W3CDTF">2017-10-12T05:19:47Z</dcterms:modified>
</cp:coreProperties>
</file>