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61" r:id="rId4"/>
    <p:sldId id="301" r:id="rId5"/>
    <p:sldId id="300" r:id="rId6"/>
    <p:sldId id="269" r:id="rId7"/>
    <p:sldId id="313" r:id="rId8"/>
    <p:sldId id="277" r:id="rId9"/>
    <p:sldId id="279" r:id="rId10"/>
    <p:sldId id="281" r:id="rId11"/>
    <p:sldId id="294" r:id="rId12"/>
    <p:sldId id="306" r:id="rId13"/>
    <p:sldId id="317" r:id="rId14"/>
    <p:sldId id="308" r:id="rId15"/>
    <p:sldId id="310" r:id="rId16"/>
    <p:sldId id="290" r:id="rId17"/>
    <p:sldId id="309" r:id="rId18"/>
    <p:sldId id="291" r:id="rId19"/>
    <p:sldId id="305" r:id="rId20"/>
    <p:sldId id="259" r:id="rId21"/>
    <p:sldId id="295" r:id="rId22"/>
    <p:sldId id="296" r:id="rId23"/>
    <p:sldId id="312" r:id="rId24"/>
    <p:sldId id="311" r:id="rId25"/>
    <p:sldId id="31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78" autoAdjust="0"/>
  </p:normalViewPr>
  <p:slideViewPr>
    <p:cSldViewPr>
      <p:cViewPr varScale="1">
        <p:scale>
          <a:sx n="114" d="100"/>
          <a:sy n="114" d="100"/>
        </p:scale>
        <p:origin x="-53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4.409570331486346E-3"/>
                  <c:y val="3.6568644405969783E-2"/>
                </c:manualLayout>
              </c:layout>
              <c:showVal val="1"/>
            </c:dLbl>
            <c:dLbl>
              <c:idx val="1"/>
              <c:layout>
                <c:manualLayout>
                  <c:x val="-4.0654284533877712E-2"/>
                  <c:y val="-7.3980719683302762E-2"/>
                </c:manualLayout>
              </c:layout>
              <c:showVal val="1"/>
            </c:dLbl>
            <c:dLbl>
              <c:idx val="2"/>
              <c:layout>
                <c:manualLayout>
                  <c:x val="-4.1215247399630645E-3"/>
                  <c:y val="2.4087028550609062E-2"/>
                </c:manualLayout>
              </c:layout>
              <c:showVal val="1"/>
            </c:dLbl>
            <c:dLbl>
              <c:idx val="3"/>
              <c:layout>
                <c:manualLayout>
                  <c:x val="-1.1649897929425501E-2"/>
                  <c:y val="1.022169204653243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S. pneumoniae</c:v>
                </c:pt>
                <c:pt idx="1">
                  <c:v>H. influenzae</c:v>
                </c:pt>
                <c:pt idx="2">
                  <c:v> C. pneumoniae, M. pneumoniae, L. pneumiphila</c:v>
                </c:pt>
                <c:pt idx="3">
                  <c:v>Enterobacteriaceae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0.25</c:v>
                </c:pt>
                <c:pt idx="3">
                  <c:v>5.0000000000000017E-2</c:v>
                </c:pt>
              </c:numCache>
            </c:numRef>
          </c:val>
        </c:ser>
        <c:dLbls/>
        <c:firstSliceAng val="0"/>
      </c:pieChart>
    </c:plotArea>
    <c:legend>
      <c:legendPos val="b"/>
      <c:legendEntry>
        <c:idx val="2"/>
        <c:txPr>
          <a:bodyPr/>
          <a:lstStyle/>
          <a:p>
            <a:pPr>
              <a:defRPr sz="1200" b="0" i="1" baseline="0"/>
            </a:pPr>
            <a:endParaRPr lang="ru-RU"/>
          </a:p>
        </c:txPr>
      </c:legendEntry>
      <c:layout>
        <c:manualLayout>
          <c:xMode val="edge"/>
          <c:yMode val="edge"/>
          <c:x val="2.0242869886252828E-2"/>
          <c:y val="0.75319329982300143"/>
          <c:w val="0.97837476869888251"/>
          <c:h val="0.22109700114242853"/>
        </c:manualLayout>
      </c:layout>
      <c:txPr>
        <a:bodyPr/>
        <a:lstStyle/>
        <a:p>
          <a:pPr>
            <a:defRPr sz="1200" b="0" i="1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5228929717118721E-2"/>
                  <c:y val="-8.7965809707238104E-3"/>
                </c:manualLayout>
              </c:layout>
              <c:showVal val="1"/>
            </c:dLbl>
            <c:dLbl>
              <c:idx val="1"/>
              <c:layout>
                <c:manualLayout>
                  <c:x val="1.542444347234373E-2"/>
                  <c:y val="-1.3120301690491078E-2"/>
                </c:manualLayout>
              </c:layout>
              <c:showVal val="1"/>
            </c:dLbl>
            <c:dLbl>
              <c:idx val="2"/>
              <c:layout>
                <c:manualLayout>
                  <c:x val="4.1684650529794885E-2"/>
                  <c:y val="-1.5346126338195886E-2"/>
                </c:manualLayout>
              </c:layout>
              <c:showVal val="1"/>
            </c:dLbl>
            <c:dLbl>
              <c:idx val="7"/>
              <c:layout>
                <c:manualLayout>
                  <c:x val="-7.3634291530331828E-3"/>
                  <c:y val="-1.8085258437405095E-2"/>
                </c:manualLayout>
              </c:layout>
              <c:showVal val="1"/>
            </c:dLbl>
            <c:dLbl>
              <c:idx val="8"/>
              <c:layout>
                <c:manualLayout>
                  <c:x val="-7.951345459823466E-3"/>
                  <c:y val="-5.421210190197704E-2"/>
                </c:manualLayout>
              </c:layout>
              <c:showVal val="1"/>
            </c:dLbl>
            <c:dLbl>
              <c:idx val="9"/>
              <c:layout>
                <c:manualLayout>
                  <c:x val="4.6414528045105492E-2"/>
                  <c:y val="-6.069492835005502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S. aureus</c:v>
                </c:pt>
                <c:pt idx="1">
                  <c:v>P.aeruginosa</c:v>
                </c:pt>
                <c:pt idx="2">
                  <c:v>B. cepacia complex</c:v>
                </c:pt>
                <c:pt idx="3">
                  <c:v>S. maltophilia</c:v>
                </c:pt>
                <c:pt idx="4">
                  <c:v>A. xylosoxidans</c:v>
                </c:pt>
                <c:pt idx="5">
                  <c:v>Enterobacteriaceae</c:v>
                </c:pt>
                <c:pt idx="6">
                  <c:v>Aspergillus spp.</c:v>
                </c:pt>
                <c:pt idx="7">
                  <c:v>H. influenzae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0.26100000000000001</c:v>
                </c:pt>
                <c:pt idx="1">
                  <c:v>0.22500000000000001</c:v>
                </c:pt>
                <c:pt idx="2">
                  <c:v>5.6000000000000001E-2</c:v>
                </c:pt>
                <c:pt idx="3">
                  <c:v>3.3000000000000002E-2</c:v>
                </c:pt>
                <c:pt idx="4">
                  <c:v>3.2000000000000015E-2</c:v>
                </c:pt>
                <c:pt idx="5">
                  <c:v>6.200000000000002E-2</c:v>
                </c:pt>
                <c:pt idx="6">
                  <c:v>2.700000000000001E-2</c:v>
                </c:pt>
                <c:pt idx="7">
                  <c:v>1.0999999999999998E-2</c:v>
                </c:pt>
                <c:pt idx="8">
                  <c:v>0.29300000000000009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0"/>
          <c:y val="0.74680304062107206"/>
          <c:w val="0.95712749967526645"/>
          <c:h val="0.18096126729429513"/>
        </c:manualLayout>
      </c:layout>
      <c:txPr>
        <a:bodyPr/>
        <a:lstStyle/>
        <a:p>
          <a:pPr>
            <a:defRPr sz="1200" b="0" i="1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962123611472684E-2"/>
          <c:y val="0.18720292339890166"/>
          <c:w val="0.60614718504138154"/>
          <c:h val="0.71500689112621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P. aeruginosa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1.0530550730560952E-2"/>
                  <c:y val="4.2903641337148746E-2"/>
                </c:manualLayout>
              </c:layout>
              <c:showVal val="1"/>
            </c:dLbl>
            <c:dLbl>
              <c:idx val="1"/>
              <c:layout>
                <c:manualLayout>
                  <c:x val="2.6431746193930736E-3"/>
                  <c:y val="0.2728300459108147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нормальный фенотип</c:v>
                </c:pt>
                <c:pt idx="1">
                  <c:v>мукоидный фенотип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0.54700000000000004</c:v>
                </c:pt>
                <c:pt idx="1">
                  <c:v>0.45300000000000001</c:v>
                </c:pt>
              </c:numCache>
            </c:numRef>
          </c:val>
        </c:ser>
        <c:dLbls/>
      </c:pie3DChart>
    </c:plotArea>
    <c:legend>
      <c:legendPos val="t"/>
      <c:layout>
        <c:manualLayout>
          <c:xMode val="edge"/>
          <c:yMode val="edge"/>
          <c:x val="0.52474807142127333"/>
          <c:y val="2.8600425778517107E-2"/>
          <c:w val="0.43711843516910204"/>
          <c:h val="0.3053181778601177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0.19572</cdr:x>
      <cdr:y>0.93362</cdr:y>
    </cdr:from>
    <cdr:to>
      <cdr:x>0.96154</cdr:x>
      <cdr:y>0.98723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91071" y="3611143"/>
          <a:ext cx="3095257" cy="207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i="1" dirty="0" smtClean="0">
              <a:solidFill>
                <a:schemeClr val="tx1"/>
              </a:solidFill>
            </a:rPr>
            <a:t>ГКБ №15 им. </a:t>
          </a:r>
          <a:r>
            <a:rPr lang="ru-RU" i="1" dirty="0" err="1" smtClean="0">
              <a:solidFill>
                <a:schemeClr val="tx1"/>
              </a:solidFill>
            </a:rPr>
            <a:t>О.М.Филатова</a:t>
          </a:r>
          <a:r>
            <a:rPr lang="ru-RU" i="1" dirty="0" smtClean="0">
              <a:solidFill>
                <a:schemeClr val="tx1"/>
              </a:solidFill>
            </a:rPr>
            <a:t>  2007-2016гг.</a:t>
          </a:r>
          <a:endParaRPr lang="ru-RU" i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0.0771</cdr:x>
      <cdr:y>0.81081</cdr:y>
    </cdr:from>
    <cdr:to>
      <cdr:x>1</cdr:x>
      <cdr:y>0.89548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8072" y="2160240"/>
          <a:ext cx="2890360" cy="22557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FEBB-180C-474B-BEFC-49FDB76B927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3CE3-0F04-4110-8214-4E22A2CA0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72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73CE3-0F04-4110-8214-4E22A2CA03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AAE9D-9304-4C50-9B8D-31830C3F17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94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63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23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53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3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5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66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6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22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0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1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7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71551"/>
            <a:ext cx="7772400" cy="19287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Ключевые аспекты микробиологической диагностики у пациентов с </a:t>
            </a:r>
            <a:r>
              <a:rPr lang="ru-RU" sz="3600" dirty="0" err="1" smtClean="0">
                <a:solidFill>
                  <a:schemeClr val="tx2"/>
                </a:solidFill>
              </a:rPr>
              <a:t>муковисцидозом</a:t>
            </a:r>
            <a:r>
              <a:rPr lang="ru-RU" sz="3600" dirty="0" smtClean="0">
                <a:solidFill>
                  <a:schemeClr val="tx2"/>
                </a:solidFill>
              </a:rPr>
              <a:t> (МВ)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71950"/>
            <a:ext cx="9036496" cy="216024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РОССИЙСКИЙ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КОНГРЕСС  ЛАБОРАТОРНОЙ 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МЕДИЦИНЫ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октября 2017г.</a:t>
            </a:r>
          </a:p>
          <a:p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Общий\Pictures\Logotip-krug-kongressa-170-na-170-pikseley-_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1470"/>
            <a:ext cx="1428751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787774"/>
            <a:ext cx="52565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Поликарпова С.В.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ГКБ №15 им. </a:t>
            </a:r>
            <a:r>
              <a:rPr lang="ru-RU" sz="1600" dirty="0" smtClean="0">
                <a:solidFill>
                  <a:schemeClr val="tx1"/>
                </a:solidFill>
              </a:rPr>
              <a:t>О.М.Филатова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Жилина С.В.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Морозовская детская клиническая больница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3456384" cy="699541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S. </a:t>
            </a:r>
            <a:r>
              <a:rPr lang="en-US" sz="2800" i="1" dirty="0" err="1" smtClean="0">
                <a:solidFill>
                  <a:schemeClr val="tx2"/>
                </a:solidFill>
              </a:rPr>
              <a:t>aureus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5526"/>
            <a:ext cx="4752528" cy="3312368"/>
          </a:xfrm>
        </p:spPr>
        <p:txBody>
          <a:bodyPr>
            <a:normAutofit fontScale="92500"/>
          </a:bodyPr>
          <a:lstStyle/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SCVs</a:t>
            </a: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Замедленный рост</a:t>
            </a:r>
          </a:p>
          <a:p>
            <a:pPr>
              <a:lnSpc>
                <a:spcPts val="216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Отсутствие роста  при пересевах </a:t>
            </a:r>
          </a:p>
          <a:p>
            <a:pPr>
              <a:lnSpc>
                <a:spcPts val="216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Слабый пигмент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Слабая </a:t>
            </a:r>
            <a:r>
              <a:rPr lang="ru-RU" sz="1800" dirty="0" err="1" smtClean="0"/>
              <a:t>коагулазная</a:t>
            </a:r>
            <a:r>
              <a:rPr lang="ru-RU" sz="1800" dirty="0" smtClean="0"/>
              <a:t> активность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Могут вернуться к нормальным размерам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Чаще выделяются у пациентов старшего возраста, длительно получающих антибактериальную терапию</a:t>
            </a:r>
            <a:r>
              <a:rPr lang="en-US" sz="1800" dirty="0" smtClean="0"/>
              <a:t> (</a:t>
            </a:r>
            <a:r>
              <a:rPr lang="ru-RU" sz="1800" dirty="0" smtClean="0"/>
              <a:t>бисептол) в ассоциации с </a:t>
            </a:r>
            <a:r>
              <a:rPr lang="en-US" sz="1800" i="1" dirty="0" smtClean="0"/>
              <a:t>P. </a:t>
            </a:r>
            <a:r>
              <a:rPr lang="en-US" sz="1800" i="1" dirty="0" err="1" smtClean="0"/>
              <a:t>aeruginosa</a:t>
            </a:r>
            <a:endParaRPr lang="ru-RU" sz="18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62890" y="2536113"/>
            <a:ext cx="10988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771550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90"/>
          <a:stretch/>
        </p:blipFill>
        <p:spPr>
          <a:xfrm>
            <a:off x="4572000" y="0"/>
            <a:ext cx="4392488" cy="1776106"/>
          </a:xfrm>
          <a:prstGeom prst="rect">
            <a:avLst/>
          </a:prstGeom>
        </p:spPr>
      </p:pic>
      <p:pic>
        <p:nvPicPr>
          <p:cNvPr id="1026" name="Picture 2" descr="C:\Users\Svetlana\Documents\ДОКЛАДЫ по МВ\ФОТО МВ КОНГРЕСС\FIG-2-Colonies-formed-on-Colombia-blood-agar-by-S-aureus-parent-stra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" t="4086" r="50176" b="50618"/>
          <a:stretch/>
        </p:blipFill>
        <p:spPr bwMode="auto">
          <a:xfrm>
            <a:off x="5004048" y="1131590"/>
            <a:ext cx="1103530" cy="10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vetlana\Documents\ДОКЛАДЫ по МВ\ФОТО МВ КОНГРЕСС\FIG-2-Colonies-formed-on-Colombia-blood-agar-by-S-aureus-parent-stra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5" t="50624" r="49334" b="5322"/>
          <a:stretch/>
        </p:blipFill>
        <p:spPr bwMode="auto">
          <a:xfrm rot="10800000">
            <a:off x="7308304" y="1131590"/>
            <a:ext cx="1152128" cy="10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0800000" flipV="1">
            <a:off x="4788024" y="2241309"/>
            <a:ext cx="1872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Нормальный фенотип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2283718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SCV</a:t>
            </a:r>
            <a:r>
              <a:rPr lang="ru-RU" sz="1600" dirty="0"/>
              <a:t> - фенотип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63838"/>
            <a:ext cx="1368152" cy="1224136"/>
          </a:xfrm>
          <a:prstGeom prst="rect">
            <a:avLst/>
          </a:prstGeom>
        </p:spPr>
      </p:pic>
      <p:pic>
        <p:nvPicPr>
          <p:cNvPr id="12" name="Picture 2" descr="C:\Documents and Settings\Admin\Мои документы\Мои рисунки\CF\CF 039.jpg"/>
          <p:cNvPicPr>
            <a:picLocks noChangeAspect="1" noChangeArrowheads="1"/>
          </p:cNvPicPr>
          <p:nvPr/>
        </p:nvPicPr>
        <p:blipFill rotWithShape="1">
          <a:blip r:embed="rId6" cstate="print"/>
          <a:srcRect l="6105" r="2310"/>
          <a:stretch/>
        </p:blipFill>
        <p:spPr bwMode="auto">
          <a:xfrm>
            <a:off x="7164288" y="3435846"/>
            <a:ext cx="1512168" cy="11521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3003798"/>
            <a:ext cx="446449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                           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716016" y="450115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Нормальный фенотип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451596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Атипичный</a:t>
            </a:r>
            <a:r>
              <a:rPr lang="ru-RU" sz="1600" dirty="0" smtClean="0"/>
              <a:t> – </a:t>
            </a:r>
            <a:r>
              <a:rPr lang="ru-RU" sz="1600" dirty="0" err="1" smtClean="0"/>
              <a:t>маннитол</a:t>
            </a:r>
            <a:r>
              <a:rPr lang="ru-RU" sz="1600" dirty="0" smtClean="0"/>
              <a:t> - отрицательный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783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1"/>
            <a:ext cx="4104456" cy="576064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chemeClr val="tx2"/>
                </a:solidFill>
              </a:rPr>
              <a:t/>
            </a:r>
            <a:br>
              <a:rPr lang="en-US" sz="3100" i="1" dirty="0" smtClean="0">
                <a:solidFill>
                  <a:schemeClr val="tx2"/>
                </a:solidFill>
              </a:rPr>
            </a:br>
            <a:r>
              <a:rPr lang="en-US" sz="3100" i="1" dirty="0" smtClean="0">
                <a:solidFill>
                  <a:schemeClr val="tx2"/>
                </a:solidFill>
              </a:rPr>
              <a:t>P. </a:t>
            </a:r>
            <a:r>
              <a:rPr lang="en-US" sz="3100" i="1" dirty="0" err="1">
                <a:solidFill>
                  <a:schemeClr val="tx2"/>
                </a:solidFill>
              </a:rPr>
              <a:t>aeruginosa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6" name="Объект 10" descr="http://www.mvp.uni-muenchen.de/uploads/pics/Fi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181481"/>
            <a:ext cx="1728192" cy="1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746462"/>
            <a:ext cx="1656184" cy="153645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833899" y="2271817"/>
            <a:ext cx="1" cy="87599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35696" y="675254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Переход </a:t>
            </a:r>
            <a:r>
              <a:rPr lang="ru-RU" dirty="0" smtClean="0"/>
              <a:t> </a:t>
            </a:r>
            <a:r>
              <a:rPr lang="en-US" i="1" dirty="0" smtClean="0"/>
              <a:t>P</a:t>
            </a:r>
            <a:r>
              <a:rPr lang="ru-RU" i="1" dirty="0"/>
              <a:t>. </a:t>
            </a:r>
            <a:r>
              <a:rPr lang="en-US" i="1" dirty="0" err="1"/>
              <a:t>aeruginosa</a:t>
            </a:r>
            <a:r>
              <a:rPr lang="ru-RU" dirty="0"/>
              <a:t> от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бычного  фенотипа  </a:t>
            </a:r>
            <a:r>
              <a:rPr lang="ru-RU" dirty="0"/>
              <a:t>к </a:t>
            </a:r>
            <a:endParaRPr lang="ru-RU" dirty="0" smtClean="0"/>
          </a:p>
          <a:p>
            <a:r>
              <a:rPr lang="ru-RU" dirty="0" err="1" smtClean="0"/>
              <a:t>мукоидному</a:t>
            </a:r>
            <a:r>
              <a:rPr lang="ru-RU" dirty="0"/>
              <a:t>-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хронизация</a:t>
            </a:r>
            <a:r>
              <a:rPr lang="ru-RU" dirty="0" smtClean="0"/>
              <a:t>  процесса</a:t>
            </a:r>
          </a:p>
          <a:p>
            <a:r>
              <a:rPr lang="ru-RU" dirty="0" smtClean="0"/>
              <a:t>2. ускорение </a:t>
            </a:r>
            <a:r>
              <a:rPr lang="ru-RU" dirty="0"/>
              <a:t>снижения легочной функции </a:t>
            </a:r>
          </a:p>
          <a:p>
            <a:endParaRPr lang="ru-RU" dirty="0"/>
          </a:p>
          <a:p>
            <a:r>
              <a:rPr lang="ru-RU" dirty="0" smtClean="0"/>
              <a:t>Свойство слизистого </a:t>
            </a:r>
            <a:r>
              <a:rPr lang="ru-RU" dirty="0" err="1" smtClean="0"/>
              <a:t>экзополисахарида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-нарушает  </a:t>
            </a:r>
            <a:r>
              <a:rPr lang="ru-RU" dirty="0"/>
              <a:t>нормальные </a:t>
            </a:r>
            <a:r>
              <a:rPr lang="ru-RU" dirty="0" err="1"/>
              <a:t>фагоцитирующие</a:t>
            </a:r>
            <a:r>
              <a:rPr lang="ru-RU" dirty="0"/>
              <a:t> </a:t>
            </a:r>
            <a:r>
              <a:rPr lang="ru-RU" dirty="0" smtClean="0"/>
              <a:t>функции</a:t>
            </a:r>
          </a:p>
          <a:p>
            <a:r>
              <a:rPr lang="ru-RU" dirty="0" smtClean="0"/>
              <a:t>  -содействует  </a:t>
            </a:r>
            <a:r>
              <a:rPr lang="ru-RU" dirty="0"/>
              <a:t>образованию биопленок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3579862"/>
            <a:ext cx="7182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</a:t>
            </a:r>
            <a:r>
              <a:rPr lang="ru-RU" i="1" dirty="0"/>
              <a:t>. </a:t>
            </a:r>
            <a:r>
              <a:rPr lang="en-US" i="1" dirty="0" err="1"/>
              <a:t>aeruginosa</a:t>
            </a:r>
            <a:r>
              <a:rPr lang="ru-RU" dirty="0"/>
              <a:t> </a:t>
            </a:r>
            <a:r>
              <a:rPr lang="ru-RU" dirty="0" smtClean="0"/>
              <a:t> могут </a:t>
            </a:r>
            <a:r>
              <a:rPr lang="ru-RU" dirty="0"/>
              <a:t>быть </a:t>
            </a:r>
            <a:endParaRPr lang="ru-RU" dirty="0" smtClean="0"/>
          </a:p>
          <a:p>
            <a:r>
              <a:rPr lang="ru-RU" dirty="0" smtClean="0"/>
              <a:t>-неподвижными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-терять </a:t>
            </a:r>
            <a:r>
              <a:rPr lang="ru-RU" dirty="0"/>
              <a:t>пигмент </a:t>
            </a:r>
            <a:r>
              <a:rPr lang="ru-RU" dirty="0" smtClean="0"/>
              <a:t> </a:t>
            </a:r>
          </a:p>
          <a:p>
            <a:r>
              <a:rPr lang="ru-RU" dirty="0" smtClean="0"/>
              <a:t>-проявлять замедленную</a:t>
            </a:r>
          </a:p>
          <a:p>
            <a:r>
              <a:rPr lang="ru-RU" dirty="0" smtClean="0"/>
              <a:t> </a:t>
            </a:r>
            <a:r>
              <a:rPr lang="ru-RU" dirty="0" err="1"/>
              <a:t>оксидазную</a:t>
            </a:r>
            <a:r>
              <a:rPr lang="ru-RU" dirty="0"/>
              <a:t> </a:t>
            </a:r>
            <a:r>
              <a:rPr lang="ru-RU" dirty="0" smtClean="0"/>
              <a:t>реакцию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1514691"/>
            <a:ext cx="1403648" cy="1129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vetlana\Documents\ДОКЛАДЫ по МВ\ФОТО МВ КОНГРЕСС\slide-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8" t="30260" r="14896" b="31544"/>
          <a:stretch/>
        </p:blipFill>
        <p:spPr bwMode="auto">
          <a:xfrm>
            <a:off x="5652120" y="203569"/>
            <a:ext cx="3385020" cy="13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316416" y="411510"/>
            <a:ext cx="216024" cy="2912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9668964"/>
              </p:ext>
            </p:extLst>
          </p:nvPr>
        </p:nvGraphicFramePr>
        <p:xfrm>
          <a:off x="5868144" y="2643758"/>
          <a:ext cx="313184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5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83632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i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B</a:t>
            </a:r>
            <a:r>
              <a:rPr lang="ru-RU" sz="2800" i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. </a:t>
            </a:r>
            <a:r>
              <a:rPr lang="en-US" sz="2800" i="1" dirty="0" err="1" smtClean="0">
                <a:solidFill>
                  <a:schemeClr val="tx2"/>
                </a:solidFill>
                <a:ea typeface="Times New Roman" panose="02020603050405020304" pitchFamily="18" charset="0"/>
              </a:rPr>
              <a:t>cepacia</a:t>
            </a:r>
            <a:r>
              <a:rPr lang="en-US" sz="28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complex</a:t>
            </a:r>
            <a:r>
              <a:rPr lang="ru-RU" sz="2800" i="1" dirty="0" smtClean="0">
                <a:ea typeface="Times New Roman" panose="02020603050405020304" pitchFamily="18" charset="0"/>
              </a:rPr>
              <a:t/>
            </a:r>
            <a:br>
              <a:rPr lang="ru-RU" sz="2800" i="1" dirty="0" smtClean="0"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5526"/>
            <a:ext cx="6372200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Селективный </a:t>
            </a:r>
            <a:r>
              <a:rPr lang="ru-RU" sz="2000" dirty="0" err="1" smtClean="0">
                <a:solidFill>
                  <a:schemeClr val="tx1"/>
                </a:solidFill>
              </a:rPr>
              <a:t>агар</a:t>
            </a:r>
            <a:r>
              <a:rPr lang="ru-RU" sz="2000" dirty="0" smtClean="0">
                <a:solidFill>
                  <a:schemeClr val="tx1"/>
                </a:solidFill>
              </a:rPr>
              <a:t>  для   </a:t>
            </a:r>
            <a:r>
              <a:rPr lang="en-US" sz="2000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B</a:t>
            </a:r>
            <a:r>
              <a:rPr lang="ru-RU" sz="2000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. </a:t>
            </a:r>
            <a:r>
              <a:rPr lang="en-US" sz="2000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cepacia</a:t>
            </a:r>
            <a:r>
              <a:rPr lang="en-US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complex</a:t>
            </a:r>
            <a:r>
              <a:rPr lang="ru-RU" sz="2000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2"/>
                </a:solidFill>
                <a:ea typeface="Times New Roman" panose="02020603050405020304" pitchFamily="18" charset="0"/>
              </a:rPr>
              <a:t>бязательное  условие успешного выделения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: </a:t>
            </a:r>
            <a:endParaRPr lang="ru-RU" sz="2000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полимиксин</a:t>
            </a:r>
            <a:r>
              <a:rPr lang="ru-RU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В/</a:t>
            </a: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колистин</a:t>
            </a:r>
            <a:endParaRPr lang="ru-RU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тигециклин</a:t>
            </a:r>
            <a:endParaRPr lang="ru-RU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- </a:t>
            </a: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ванкомицин</a:t>
            </a:r>
            <a:endParaRPr lang="ru-RU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г</a:t>
            </a:r>
            <a:r>
              <a:rPr lang="ru-RU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ентамицин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19 </a:t>
            </a:r>
            <a:r>
              <a:rPr lang="ru-RU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геномоваров</a:t>
            </a:r>
            <a:endParaRPr lang="ru-RU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Этиологически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наиболее значимые: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B. </a:t>
            </a:r>
            <a:r>
              <a:rPr lang="en-US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cenocepacia</a:t>
            </a:r>
            <a:endParaRPr lang="en-US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B. </a:t>
            </a:r>
            <a:r>
              <a:rPr lang="en-US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multivorans</a:t>
            </a:r>
            <a:endParaRPr lang="en-US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B. </a:t>
            </a:r>
            <a:r>
              <a:rPr lang="en-US" i="1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dolosa</a:t>
            </a:r>
            <a:endParaRPr lang="ru-RU" i="1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995935" y="4499996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Murray S, </a:t>
            </a:r>
            <a:r>
              <a:rPr lang="en-US" sz="1100" i="1" dirty="0" err="1" smtClean="0"/>
              <a:t>Charbeneau</a:t>
            </a:r>
            <a:r>
              <a:rPr lang="en-US" sz="1100" i="1" dirty="0" smtClean="0"/>
              <a:t> J, Marshall BC, </a:t>
            </a:r>
            <a:r>
              <a:rPr lang="en-US" sz="1100" i="1" dirty="0" err="1" smtClean="0"/>
              <a:t>LiPuma</a:t>
            </a:r>
            <a:r>
              <a:rPr lang="en-US" sz="1100" i="1" dirty="0" smtClean="0"/>
              <a:t> JJ. 2008.</a:t>
            </a:r>
          </a:p>
          <a:p>
            <a:r>
              <a:rPr lang="en-US" sz="1100" i="1" dirty="0" smtClean="0"/>
              <a:t>Impact of </a:t>
            </a:r>
            <a:r>
              <a:rPr lang="en-US" sz="1100" i="1" dirty="0" err="1" smtClean="0"/>
              <a:t>Burkholderia</a:t>
            </a:r>
            <a:r>
              <a:rPr lang="en-US" sz="1100" i="1" dirty="0" smtClean="0"/>
              <a:t> infection Am J </a:t>
            </a:r>
            <a:r>
              <a:rPr lang="en-US" sz="1100" i="1" dirty="0" err="1" smtClean="0"/>
              <a:t>Respir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Crit</a:t>
            </a:r>
            <a:r>
              <a:rPr lang="en-US" sz="1100" i="1" dirty="0" smtClean="0"/>
              <a:t> Care Med 178:363–371.</a:t>
            </a:r>
            <a:endParaRPr lang="ru-RU" sz="1100" i="1" dirty="0"/>
          </a:p>
        </p:txBody>
      </p:sp>
      <p:pic>
        <p:nvPicPr>
          <p:cNvPr id="12" name="Picture 3" descr="C:\Users\Svetlana\Documents\ДОКЛАДЫ по МВ\ФОТО МВ КОНГРЕСС\20170830_153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8696" r="35440" b="30435"/>
          <a:stretch/>
        </p:blipFill>
        <p:spPr bwMode="auto">
          <a:xfrm>
            <a:off x="6444208" y="339502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tlana\Documents\ДОКЛАДЫ по МВ\ФОТО МВ КОНГРЕСС\фото телефона 8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0" r="14770" b="955"/>
          <a:stretch/>
        </p:blipFill>
        <p:spPr bwMode="auto">
          <a:xfrm>
            <a:off x="6678488" y="2427734"/>
            <a:ext cx="20699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US" sz="2800" i="1" dirty="0">
                <a:solidFill>
                  <a:schemeClr val="tx2"/>
                </a:solidFill>
                <a:ea typeface="Times New Roman" panose="02020603050405020304" pitchFamily="18" charset="0"/>
              </a:rPr>
              <a:t>B</a:t>
            </a:r>
            <a:r>
              <a:rPr lang="ru-RU" sz="2800" i="1" dirty="0">
                <a:solidFill>
                  <a:schemeClr val="tx2"/>
                </a:solidFill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cepacia</a:t>
            </a:r>
            <a:r>
              <a:rPr lang="en-US" sz="28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complex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Быстрое прогрессирование 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/>
              <a:t>бронхолегочного процесса-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/>
              <a:t>«</a:t>
            </a:r>
            <a:r>
              <a:rPr lang="ru-RU" sz="1800" dirty="0" err="1"/>
              <a:t>цепация</a:t>
            </a:r>
            <a:r>
              <a:rPr lang="ru-RU" sz="1800" dirty="0"/>
              <a:t>-синдром» - </a:t>
            </a:r>
            <a:r>
              <a:rPr lang="ru-RU" sz="1800" dirty="0" err="1"/>
              <a:t>некротизируюшая</a:t>
            </a:r>
            <a:r>
              <a:rPr lang="ru-RU" sz="1800" dirty="0"/>
              <a:t>  пневмония </a:t>
            </a:r>
            <a:endParaRPr lang="ru-RU" sz="1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/>
              <a:t>с </a:t>
            </a:r>
            <a:r>
              <a:rPr lang="ru-RU" sz="1800" dirty="0"/>
              <a:t>септицемией, нередко приводящую к летальному исходу</a:t>
            </a:r>
            <a:r>
              <a:rPr lang="ru-RU" sz="1800" dirty="0" smtClean="0"/>
              <a:t>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smtClean="0"/>
              <a:t>Продолжительность </a:t>
            </a:r>
            <a:r>
              <a:rPr lang="ru-RU" sz="1800" dirty="0"/>
              <a:t>жизни пациентов с </a:t>
            </a:r>
            <a:r>
              <a:rPr lang="ru-RU" sz="1800" dirty="0" smtClean="0"/>
              <a:t>МВ </a:t>
            </a:r>
            <a:r>
              <a:rPr lang="ru-RU" sz="1800" dirty="0"/>
              <a:t>с данной инфекцией снижается  в среднем на 10 </a:t>
            </a:r>
            <a:r>
              <a:rPr lang="ru-RU" sz="1800" dirty="0" smtClean="0"/>
              <a:t>лет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/>
              <a:t>Больные, инфицированные </a:t>
            </a:r>
            <a:r>
              <a:rPr lang="ru-RU" sz="1800" dirty="0" smtClean="0"/>
              <a:t> </a:t>
            </a:r>
            <a:r>
              <a:rPr lang="ru-RU" sz="1800" i="1" dirty="0" smtClean="0"/>
              <a:t>В</a:t>
            </a:r>
            <a:r>
              <a:rPr lang="ru-RU" sz="1800" i="1" dirty="0"/>
              <a:t>. </a:t>
            </a:r>
            <a:r>
              <a:rPr lang="ru-RU" sz="1800" i="1" dirty="0" err="1" smtClean="0"/>
              <a:t>сenocepacia</a:t>
            </a:r>
            <a:r>
              <a:rPr lang="ru-RU" sz="1800" i="1" dirty="0" smtClean="0"/>
              <a:t> </a:t>
            </a:r>
            <a:r>
              <a:rPr lang="ru-RU" sz="1800" dirty="0" smtClean="0"/>
              <a:t>, </a:t>
            </a:r>
            <a:r>
              <a:rPr lang="ru-RU" sz="1800" dirty="0"/>
              <a:t>являются источником инфекции и представляют опасность для других </a:t>
            </a:r>
            <a:r>
              <a:rPr lang="ru-RU" sz="1800" dirty="0" smtClean="0"/>
              <a:t>пациентов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Обладает природной устойчивостью ко многим антибиотикам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/>
          </a:p>
        </p:txBody>
      </p:sp>
      <p:pic>
        <p:nvPicPr>
          <p:cNvPr id="3" name="Picture 4" descr="C:\Users\Svetlana\Documents\ДОКЛАДЫ по МВ\ФОТО МВ КОНГРЕСС\фото телефона 2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15" t="6601" r="12834" b="676"/>
          <a:stretch/>
        </p:blipFill>
        <p:spPr bwMode="auto">
          <a:xfrm>
            <a:off x="5436096" y="58443"/>
            <a:ext cx="1643591" cy="16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vetlana\Documents\ДОКЛАДЫ по МВ\ФОТО МВ КОНГРЕСС\фото телефона 21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04" r="11424"/>
          <a:stretch/>
        </p:blipFill>
        <p:spPr bwMode="auto">
          <a:xfrm rot="5400000">
            <a:off x="7239781" y="54956"/>
            <a:ext cx="1684421" cy="16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1998" y="1635646"/>
            <a:ext cx="228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60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219256" cy="627533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err="1">
                <a:solidFill>
                  <a:schemeClr val="tx2"/>
                </a:solidFill>
                <a:ea typeface="Times New Roman" panose="02020603050405020304" pitchFamily="18" charset="0"/>
              </a:rPr>
              <a:t>Achromobacter</a:t>
            </a:r>
            <a:r>
              <a:rPr lang="en-US" sz="2800" i="1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ea typeface="Times New Roman" panose="02020603050405020304" pitchFamily="18" charset="0"/>
              </a:rPr>
              <a:t>spp</a:t>
            </a:r>
            <a:r>
              <a:rPr lang="ru-RU" sz="2800" i="1" dirty="0">
                <a:solidFill>
                  <a:schemeClr val="tx2"/>
                </a:solidFill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526"/>
            <a:ext cx="7020272" cy="4896544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7200" dirty="0"/>
              <a:t>Все виды </a:t>
            </a:r>
            <a:r>
              <a:rPr lang="en-US" sz="7200" i="1" dirty="0" err="1"/>
              <a:t>Achromobacter</a:t>
            </a:r>
            <a:r>
              <a:rPr lang="ru-RU" sz="7200" dirty="0"/>
              <a:t> были выделены из клинического </a:t>
            </a:r>
            <a:r>
              <a:rPr lang="ru-RU" sz="7200" dirty="0" smtClean="0"/>
              <a:t>биоматериала </a:t>
            </a:r>
            <a:r>
              <a:rPr lang="ru-RU" sz="7200" dirty="0"/>
              <a:t>или из окружающей среды </a:t>
            </a:r>
            <a:r>
              <a:rPr lang="ru-RU" sz="7200" dirty="0" smtClean="0"/>
              <a:t>стационаров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7200" dirty="0" smtClean="0"/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7200" i="1" dirty="0"/>
              <a:t>A</a:t>
            </a:r>
            <a:r>
              <a:rPr lang="ru-RU" sz="7200" i="1" dirty="0"/>
              <a:t>.</a:t>
            </a:r>
            <a:r>
              <a:rPr lang="en-US" sz="7200" i="1" dirty="0" err="1"/>
              <a:t>xylosoxidans</a:t>
            </a:r>
            <a:r>
              <a:rPr lang="en-US" sz="7200" i="1" dirty="0"/>
              <a:t> </a:t>
            </a:r>
            <a:r>
              <a:rPr lang="ru-RU" sz="7200" dirty="0"/>
              <a:t>оппортунистический </a:t>
            </a:r>
            <a:r>
              <a:rPr lang="ru-RU" sz="7200" dirty="0" err="1"/>
              <a:t>патоген</a:t>
            </a:r>
            <a:r>
              <a:rPr lang="ru-RU" sz="7200" dirty="0"/>
              <a:t> </a:t>
            </a:r>
            <a:r>
              <a:rPr lang="ru-RU" sz="7200" dirty="0" smtClean="0"/>
              <a:t>человека. </a:t>
            </a:r>
            <a:r>
              <a:rPr lang="ru-RU" sz="7200" dirty="0" smtClean="0"/>
              <a:t>Выделение  </a:t>
            </a:r>
            <a:r>
              <a:rPr lang="ru-RU" sz="7200" dirty="0" smtClean="0"/>
              <a:t>при МВ  </a:t>
            </a:r>
            <a:r>
              <a:rPr lang="ru-RU" sz="7200" dirty="0" smtClean="0"/>
              <a:t>часто связано с </a:t>
            </a:r>
            <a:r>
              <a:rPr lang="ru-RU" sz="7200" dirty="0" smtClean="0"/>
              <a:t>инфекциями с клиническими проявлениями</a:t>
            </a:r>
            <a:r>
              <a:rPr lang="ru-RU" sz="7200" dirty="0" smtClean="0"/>
              <a:t> </a:t>
            </a: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7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7200" dirty="0" smtClean="0"/>
              <a:t>Широкий </a:t>
            </a:r>
            <a:r>
              <a:rPr lang="ru-RU" sz="7200" dirty="0"/>
              <a:t>диапазон </a:t>
            </a:r>
            <a:r>
              <a:rPr lang="ru-RU" sz="7200" dirty="0" smtClean="0"/>
              <a:t>инфекций: </a:t>
            </a:r>
            <a:r>
              <a:rPr lang="ru-RU" sz="7200" dirty="0"/>
              <a:t>бактериемия, менингит, пневмония и </a:t>
            </a:r>
            <a:r>
              <a:rPr lang="ru-RU" sz="7200" dirty="0" smtClean="0"/>
              <a:t>перитонит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7200" dirty="0" err="1" smtClean="0"/>
              <a:t>Внутрибольничне</a:t>
            </a:r>
            <a:r>
              <a:rPr lang="ru-RU" sz="7200" dirty="0" smtClean="0"/>
              <a:t> инфекции: </a:t>
            </a:r>
            <a:r>
              <a:rPr lang="ru-RU" sz="7200" dirty="0" err="1" smtClean="0"/>
              <a:t>контаминированные</a:t>
            </a:r>
            <a:r>
              <a:rPr lang="ru-RU" sz="7200" dirty="0" smtClean="0"/>
              <a:t> </a:t>
            </a:r>
            <a:r>
              <a:rPr lang="ru-RU" sz="7200" dirty="0" err="1" smtClean="0"/>
              <a:t>дез.средства</a:t>
            </a:r>
            <a:r>
              <a:rPr lang="ru-RU" sz="7200" dirty="0" smtClean="0"/>
              <a:t>, </a:t>
            </a:r>
            <a:r>
              <a:rPr lang="ru-RU" sz="7200" dirty="0" err="1" smtClean="0"/>
              <a:t>диализные</a:t>
            </a:r>
            <a:r>
              <a:rPr lang="ru-RU" sz="7200" dirty="0" smtClean="0"/>
              <a:t> жидкости </a:t>
            </a: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7200" dirty="0" smtClean="0"/>
              <a:t>Нет </a:t>
            </a:r>
            <a:r>
              <a:rPr lang="ru-RU" sz="7200" dirty="0"/>
              <a:t>подробных доказательств его клинической значимости </a:t>
            </a: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7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Обладает 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природной устойчивостью ко многим антибиотикам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7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37890" name="Picture 2" descr="E:\ДОКЛАДЫ по МВ\3882613267_4fe0e26798_z.jpg"/>
          <p:cNvPicPr>
            <a:picLocks noChangeAspect="1" noChangeArrowheads="1"/>
          </p:cNvPicPr>
          <p:nvPr/>
        </p:nvPicPr>
        <p:blipFill>
          <a:blip r:embed="rId2" cstate="print"/>
          <a:srcRect l="13086" t="4719" r="5704" b="8657"/>
          <a:stretch>
            <a:fillRect/>
          </a:stretch>
        </p:blipFill>
        <p:spPr bwMode="auto">
          <a:xfrm>
            <a:off x="6948264" y="123478"/>
            <a:ext cx="2057128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04248" y="1851670"/>
            <a:ext cx="108012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</a:t>
            </a:r>
            <a:r>
              <a:rPr lang="en-US" sz="1100" i="1" dirty="0" err="1" smtClean="0">
                <a:solidFill>
                  <a:schemeClr val="tx1"/>
                </a:solidFill>
              </a:rPr>
              <a:t>aegrifaciens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</a:t>
            </a:r>
            <a:r>
              <a:rPr lang="en-US" sz="1100" i="1" dirty="0" err="1" smtClean="0">
                <a:solidFill>
                  <a:schemeClr val="tx1"/>
                </a:solidFill>
              </a:rPr>
              <a:t>dolens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 </a:t>
            </a:r>
            <a:r>
              <a:rPr lang="en-US" sz="1100" i="1" dirty="0" err="1" smtClean="0">
                <a:solidFill>
                  <a:schemeClr val="tx1"/>
                </a:solidFill>
              </a:rPr>
              <a:t>mucicolens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 </a:t>
            </a:r>
            <a:r>
              <a:rPr lang="en-US" sz="1100" i="1" dirty="0" err="1" smtClean="0">
                <a:solidFill>
                  <a:schemeClr val="tx1"/>
                </a:solidFill>
              </a:rPr>
              <a:t>sedimimum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</a:t>
            </a:r>
            <a:r>
              <a:rPr lang="en-US" sz="1100" i="1" dirty="0" err="1" smtClean="0">
                <a:solidFill>
                  <a:schemeClr val="tx1"/>
                </a:solidFill>
              </a:rPr>
              <a:t>animicus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 </a:t>
            </a:r>
            <a:r>
              <a:rPr lang="en-US" sz="1100" i="1" dirty="0" err="1" smtClean="0">
                <a:solidFill>
                  <a:schemeClr val="tx1"/>
                </a:solidFill>
              </a:rPr>
              <a:t>insolitus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</a:t>
            </a:r>
            <a:r>
              <a:rPr lang="ru-RU" sz="1100" i="1" dirty="0" smtClean="0">
                <a:solidFill>
                  <a:schemeClr val="tx1"/>
                </a:solidFill>
              </a:rPr>
              <a:t>. </a:t>
            </a:r>
            <a:r>
              <a:rPr lang="en-US" sz="1100" i="1" dirty="0" err="1" smtClean="0">
                <a:solidFill>
                  <a:schemeClr val="tx1"/>
                </a:solidFill>
              </a:rPr>
              <a:t>piechaudii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spanius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1851670"/>
            <a:ext cx="125963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100" i="1" dirty="0" err="1" smtClean="0">
                <a:solidFill>
                  <a:schemeClr val="tx1"/>
                </a:solidFill>
              </a:rPr>
              <a:t>A.anxifer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insuavis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pulmonies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spiritinus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err="1" smtClean="0">
                <a:solidFill>
                  <a:schemeClr val="tx1"/>
                </a:solidFill>
              </a:rPr>
              <a:t>A.denitrificans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marplatensis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ruhlandii</a:t>
            </a:r>
            <a:endParaRPr lang="ru-RU" sz="1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i="1" dirty="0" smtClean="0">
                <a:solidFill>
                  <a:schemeClr val="tx1"/>
                </a:solidFill>
              </a:rPr>
              <a:t>A. </a:t>
            </a:r>
            <a:r>
              <a:rPr lang="en-US" sz="1100" i="1" dirty="0" err="1" smtClean="0">
                <a:solidFill>
                  <a:schemeClr val="tx1"/>
                </a:solidFill>
              </a:rPr>
              <a:t>xylosoxidans</a:t>
            </a:r>
            <a:r>
              <a:rPr lang="en-US" sz="1100" i="1" dirty="0" smtClean="0">
                <a:solidFill>
                  <a:schemeClr val="tx1"/>
                </a:solidFill>
              </a:rPr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1995686"/>
            <a:ext cx="14904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16 видов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2"/>
                </a:solidFill>
              </a:rPr>
              <a:t>S</a:t>
            </a:r>
            <a:r>
              <a:rPr lang="ru-RU" sz="2800" i="1" dirty="0" smtClean="0">
                <a:solidFill>
                  <a:schemeClr val="tx2"/>
                </a:solidFill>
              </a:rPr>
              <a:t>. </a:t>
            </a:r>
            <a:r>
              <a:rPr lang="en-US" sz="2800" i="1" dirty="0" err="1" smtClean="0">
                <a:solidFill>
                  <a:schemeClr val="tx2"/>
                </a:solidFill>
              </a:rPr>
              <a:t>maltophilia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43558"/>
            <a:ext cx="8686800" cy="375106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Не опасна для здоровых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Значимый </a:t>
            </a:r>
            <a:r>
              <a:rPr lang="ru-RU" sz="2000" dirty="0" err="1" smtClean="0"/>
              <a:t>патоген</a:t>
            </a:r>
            <a:r>
              <a:rPr lang="ru-RU" sz="2000" dirty="0" smtClean="0"/>
              <a:t> для пациентов с МВ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Внутрибольничные инфекции :</a:t>
            </a:r>
          </a:p>
          <a:p>
            <a:pPr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ru-RU" sz="2000" dirty="0" smtClean="0"/>
              <a:t>Лекарственные препараты, </a:t>
            </a:r>
            <a:r>
              <a:rPr lang="ru-RU" sz="2000" dirty="0" err="1" smtClean="0"/>
              <a:t>небулайзеры</a:t>
            </a:r>
            <a:r>
              <a:rPr lang="ru-RU" sz="2000" dirty="0" smtClean="0"/>
              <a:t>, </a:t>
            </a:r>
          </a:p>
          <a:p>
            <a:pPr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ru-RU" sz="2000" dirty="0"/>
              <a:t>диализная жидкость </a:t>
            </a:r>
            <a:endParaRPr lang="ru-RU" sz="2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Причина различных заболеваний</a:t>
            </a:r>
          </a:p>
          <a:p>
            <a:pPr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ru-RU" sz="2000" dirty="0" smtClean="0"/>
              <a:t>бактериемия, пневмония, менингит, инфекции 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ru-RU" sz="2000" dirty="0" smtClean="0"/>
              <a:t>мочевыводящей системы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Способна к образованию биопленок и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2000" dirty="0"/>
              <a:t>выживанию  внутри </a:t>
            </a:r>
            <a:r>
              <a:rPr lang="ru-RU" sz="2000" dirty="0" smtClean="0"/>
              <a:t>них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Обладает природной устойчивостью ко многим антибиотикам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dirty="0" smtClean="0"/>
          </a:p>
        </p:txBody>
      </p:sp>
      <p:pic>
        <p:nvPicPr>
          <p:cNvPr id="3" name="Рисунок 2" descr="C:\Documents and Settings\Admin\Мои документы\Мои рисунки\CF\CF 025.jpg"/>
          <p:cNvPicPr/>
          <p:nvPr/>
        </p:nvPicPr>
        <p:blipFill>
          <a:blip r:embed="rId2" cstate="print"/>
          <a:srcRect l="23529" t="16812" r="17647" b="10338"/>
          <a:stretch>
            <a:fillRect/>
          </a:stretch>
        </p:blipFill>
        <p:spPr bwMode="auto">
          <a:xfrm>
            <a:off x="7020272" y="2283718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общий\Downloads\9678083282_fac5ff9f4d_o.jpg"/>
          <p:cNvPicPr>
            <a:picLocks noChangeAspect="1" noChangeArrowheads="1"/>
          </p:cNvPicPr>
          <p:nvPr/>
        </p:nvPicPr>
        <p:blipFill>
          <a:blip r:embed="rId3" cstate="print"/>
          <a:srcRect l="12664" t="3858" r="9358" b="11240"/>
          <a:stretch>
            <a:fillRect/>
          </a:stretch>
        </p:blipFill>
        <p:spPr bwMode="auto">
          <a:xfrm>
            <a:off x="7020272" y="195486"/>
            <a:ext cx="2016224" cy="2016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4803998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Eur J Clin Microbiol Infect Dis (2011) 30:973–980 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036496" cy="6120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Ключевой аспект микробиологической диагностики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муковисцидоза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luxury-info.ru/images/photobank/resized/image_59653_300x200.jpg"/>
          <p:cNvPicPr>
            <a:picLocks noChangeAspect="1" noChangeArrowheads="1"/>
          </p:cNvPicPr>
          <p:nvPr/>
        </p:nvPicPr>
        <p:blipFill rotWithShape="1">
          <a:blip r:embed="rId2" cstate="print"/>
          <a:srcRect l="22663" r="23763"/>
          <a:stretch/>
        </p:blipFill>
        <p:spPr bwMode="auto">
          <a:xfrm>
            <a:off x="7507706" y="627534"/>
            <a:ext cx="1620254" cy="1944216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526"/>
            <a:ext cx="936104" cy="1512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71550"/>
            <a:ext cx="67687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время инкубации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7238" y="1275606"/>
            <a:ext cx="655272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Выделение некоторых патогенов  может потребовать  дополнительной инкубации, чтобы позволить медленно растущим колониям стать видимыми!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139702"/>
            <a:ext cx="79943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i="1" dirty="0" smtClean="0"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ea typeface="Times New Roman" panose="02020603050405020304" pitchFamily="18" charset="0"/>
              </a:rPr>
              <a:t>B</a:t>
            </a:r>
            <a:r>
              <a:rPr lang="ru-RU" i="1" dirty="0">
                <a:ea typeface="Times New Roman" panose="02020603050405020304" pitchFamily="18" charset="0"/>
              </a:rPr>
              <a:t>. </a:t>
            </a:r>
            <a:r>
              <a:rPr lang="en-US" i="1" dirty="0" err="1">
                <a:ea typeface="Times New Roman" panose="02020603050405020304" pitchFamily="18" charset="0"/>
              </a:rPr>
              <a:t>cepacia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ea typeface="Times New Roman" panose="02020603050405020304" pitchFamily="18" charset="0"/>
              </a:rPr>
              <a:t>complex</a:t>
            </a:r>
            <a:r>
              <a:rPr lang="ru-RU" dirty="0"/>
              <a:t> </a:t>
            </a:r>
            <a:r>
              <a:rPr lang="ru-RU" dirty="0" smtClean="0"/>
              <a:t>- в </a:t>
            </a:r>
            <a:r>
              <a:rPr lang="ru-RU" dirty="0"/>
              <a:t>течение </a:t>
            </a:r>
            <a:r>
              <a:rPr lang="ru-RU" dirty="0" smtClean="0"/>
              <a:t>5 дней.  </a:t>
            </a:r>
            <a:r>
              <a:rPr lang="ru-RU" dirty="0"/>
              <a:t>Чашки с селективной средой должны просматриваться </a:t>
            </a:r>
            <a:r>
              <a:rPr lang="ru-RU" dirty="0" smtClean="0"/>
              <a:t>ежедневно.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i="1" dirty="0" smtClean="0">
                <a:ea typeface="Times New Roman" panose="02020603050405020304" pitchFamily="18" charset="0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i="1" dirty="0" smtClean="0"/>
              <a:t> </a:t>
            </a:r>
            <a:r>
              <a:rPr lang="en-US" i="1" dirty="0" smtClean="0"/>
              <a:t>P</a:t>
            </a:r>
            <a:r>
              <a:rPr lang="ru-RU" i="1" dirty="0"/>
              <a:t>. </a:t>
            </a:r>
            <a:r>
              <a:rPr lang="en-US" i="1" dirty="0" err="1" smtClean="0"/>
              <a:t>aeruginosa</a:t>
            </a:r>
            <a:r>
              <a:rPr lang="ru-RU" i="1" dirty="0" smtClean="0"/>
              <a:t>,</a:t>
            </a:r>
            <a:r>
              <a:rPr lang="en-US" i="1" dirty="0" smtClean="0"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ea typeface="Times New Roman" panose="02020603050405020304" pitchFamily="18" charset="0"/>
              </a:rPr>
              <a:t>Achromobacter</a:t>
            </a:r>
            <a:r>
              <a:rPr lang="en-US" i="1" dirty="0" smtClean="0"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ea typeface="Times New Roman" panose="02020603050405020304" pitchFamily="18" charset="0"/>
              </a:rPr>
              <a:t>spp</a:t>
            </a:r>
            <a:r>
              <a:rPr lang="ru-RU" i="1" dirty="0" smtClean="0"/>
              <a:t> - </a:t>
            </a:r>
            <a:r>
              <a:rPr lang="ru-RU" dirty="0" smtClean="0"/>
              <a:t>в </a:t>
            </a:r>
            <a:r>
              <a:rPr lang="ru-RU" dirty="0"/>
              <a:t>течение 48часов. При отсутствии роста инкубацию продлевают до 3-5 суток при ежедневном просмотре</a:t>
            </a:r>
            <a:r>
              <a:rPr lang="ru-RU" dirty="0" smtClean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 Грибы-</a:t>
            </a:r>
            <a:r>
              <a:rPr lang="ru-RU" b="1" dirty="0"/>
              <a:t> </a:t>
            </a:r>
            <a:r>
              <a:rPr lang="ru-RU" dirty="0"/>
              <a:t>продление   инкубации чашек с посевами  до 7 суток </a:t>
            </a:r>
            <a:r>
              <a:rPr lang="ru-RU" dirty="0" smtClean="0"/>
              <a:t>при </a:t>
            </a:r>
            <a:r>
              <a:rPr lang="ru-RU" dirty="0"/>
              <a:t>ежедневном </a:t>
            </a:r>
            <a:r>
              <a:rPr lang="ru-RU" dirty="0" smtClean="0"/>
              <a:t>просмотре </a:t>
            </a:r>
            <a:r>
              <a:rPr lang="ru-RU" dirty="0"/>
              <a:t>позволяет увеличить </a:t>
            </a:r>
            <a:r>
              <a:rPr lang="ru-RU" dirty="0" smtClean="0"/>
              <a:t>вероятность обнаружения  </a:t>
            </a:r>
            <a:r>
              <a:rPr lang="ru-RU" dirty="0"/>
              <a:t>грибов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i="1" dirty="0"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36383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3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93975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Ключевые </a:t>
            </a:r>
            <a:r>
              <a:rPr lang="ru-RU" sz="2700" dirty="0">
                <a:solidFill>
                  <a:schemeClr val="tx2"/>
                </a:solidFill>
              </a:rPr>
              <a:t>аспекты микробиологии </a:t>
            </a:r>
            <a:r>
              <a:rPr lang="ru-RU" sz="2700" dirty="0" err="1">
                <a:solidFill>
                  <a:schemeClr val="tx2"/>
                </a:solidFill>
              </a:rPr>
              <a:t>муковисцидоза</a:t>
            </a:r>
            <a:r>
              <a:rPr lang="ru-RU" sz="2700" dirty="0">
                <a:solidFill>
                  <a:schemeClr val="tx2"/>
                </a:solidFill>
              </a:rPr>
              <a:t>: низкая достоверность идентификации на основании утилизации субстратов и типу </a:t>
            </a:r>
            <a:r>
              <a:rPr lang="ru-RU" sz="2700" dirty="0" smtClean="0">
                <a:solidFill>
                  <a:schemeClr val="tx2"/>
                </a:solidFill>
              </a:rPr>
              <a:t>дыхания</a:t>
            </a:r>
            <a:r>
              <a:rPr lang="ru-RU" sz="28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464496" cy="4176464"/>
          </a:xfrm>
        </p:spPr>
        <p:txBody>
          <a:bodyPr>
            <a:normAutofit fontScale="40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Аэробные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НГОБ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Подвижные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Каталаза +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err="1" smtClean="0"/>
              <a:t>Окидаза</a:t>
            </a:r>
            <a:r>
              <a:rPr lang="ru-RU" sz="4000" dirty="0" smtClean="0"/>
              <a:t> + (исключение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4000" i="1" dirty="0" smtClean="0"/>
              <a:t>S</a:t>
            </a:r>
            <a:r>
              <a:rPr lang="ru-RU" sz="4000" i="1" dirty="0" smtClean="0"/>
              <a:t>. </a:t>
            </a:r>
            <a:r>
              <a:rPr lang="en-US" sz="4000" i="1" dirty="0" err="1" smtClean="0"/>
              <a:t>maltophilia</a:t>
            </a:r>
            <a:r>
              <a:rPr lang="en-US" sz="4000" i="1" dirty="0" smtClean="0"/>
              <a:t> </a:t>
            </a:r>
            <a:r>
              <a:rPr lang="ru-RU" sz="4000" dirty="0" smtClean="0"/>
              <a:t>оксидаза +в 20%)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Индол –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Мочевина –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0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en-US" sz="4000" dirty="0" smtClean="0"/>
              <a:t>S –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31590"/>
            <a:ext cx="4330824" cy="3888431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 smtClean="0"/>
              <a:t>Потенциально могут быть все неверно идентифицированы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 smtClean="0"/>
              <a:t>Автоматическая идентификация на анализаторах: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 smtClean="0"/>
              <a:t>-слабое или неточное определение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600" dirty="0" smtClean="0"/>
              <a:t>Ручные тест-системы с возможностью пролонгированной инкубации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 smtClean="0"/>
              <a:t>MALDI-NOF MS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algn="just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Опубликованные отчеты свидетельствуют о качественных результатах идентификации всех трех организмов, выделенных от пациентов с МВ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4803998"/>
            <a:ext cx="2699792" cy="19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JCM (2012) 50</a:t>
            </a:r>
            <a:r>
              <a:rPr lang="ru-RU" sz="1200" i="1" dirty="0" smtClean="0">
                <a:solidFill>
                  <a:schemeClr val="tx1"/>
                </a:solidFill>
              </a:rPr>
              <a:t>;</a:t>
            </a:r>
            <a:r>
              <a:rPr lang="en-US" sz="1200" i="1" dirty="0" smtClean="0">
                <a:solidFill>
                  <a:schemeClr val="tx1"/>
                </a:solidFill>
              </a:rPr>
              <a:t> 2034-2039 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9662"/>
            <a:ext cx="1187624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14953"/>
            <a:ext cx="9001000" cy="62860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Ключевые аспекты микробиологии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91630"/>
            <a:ext cx="7488833" cy="3528392"/>
          </a:xfrm>
        </p:spPr>
        <p:txBody>
          <a:bodyPr>
            <a:normAutofit fontScale="40000" lnSpcReduction="20000"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4500" dirty="0" smtClean="0">
                <a:ea typeface="Times New Roman" panose="02020603050405020304" pitchFamily="18" charset="0"/>
              </a:rPr>
              <a:t>Идентификация</a:t>
            </a:r>
            <a:r>
              <a:rPr lang="ru-RU" sz="4500" dirty="0">
                <a:ea typeface="Times New Roman" panose="02020603050405020304" pitchFamily="18" charset="0"/>
              </a:rPr>
              <a:t>, в особенности впервые, выполненная с использованием коммерческих биохимических </a:t>
            </a:r>
            <a:r>
              <a:rPr lang="ru-RU" sz="4500" dirty="0" smtClean="0">
                <a:ea typeface="Times New Roman" panose="02020603050405020304" pitchFamily="18" charset="0"/>
              </a:rPr>
              <a:t>тест-систем</a:t>
            </a:r>
            <a:r>
              <a:rPr lang="ru-RU" sz="4500" dirty="0">
                <a:ea typeface="Times New Roman" panose="02020603050405020304" pitchFamily="18" charset="0"/>
              </a:rPr>
              <a:t>:</a:t>
            </a:r>
            <a:endParaRPr lang="ru-RU" sz="4500" dirty="0" smtClean="0">
              <a:ea typeface="Times New Roman" panose="02020603050405020304" pitchFamily="18" charset="0"/>
            </a:endParaRPr>
          </a:p>
          <a:p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smtClean="0">
                <a:ea typeface="Times New Roman" panose="02020603050405020304" pitchFamily="18" charset="0"/>
              </a:rPr>
              <a:t>B</a:t>
            </a:r>
            <a:r>
              <a:rPr lang="ru-RU" sz="4500" i="1" dirty="0">
                <a:ea typeface="Times New Roman" panose="02020603050405020304" pitchFamily="18" charset="0"/>
              </a:rPr>
              <a:t>. </a:t>
            </a:r>
            <a:r>
              <a:rPr lang="en-US" sz="4500" i="1" dirty="0" err="1">
                <a:ea typeface="Times New Roman" panose="02020603050405020304" pitchFamily="18" charset="0"/>
              </a:rPr>
              <a:t>cepacia</a:t>
            </a:r>
            <a:r>
              <a:rPr lang="en-US" sz="4500" dirty="0">
                <a:ea typeface="Times New Roman" panose="02020603050405020304" pitchFamily="18" charset="0"/>
              </a:rPr>
              <a:t> </a:t>
            </a:r>
            <a:r>
              <a:rPr lang="en-US" sz="4500" i="1" dirty="0" smtClean="0">
                <a:ea typeface="Times New Roman" panose="02020603050405020304" pitchFamily="18" charset="0"/>
              </a:rPr>
              <a:t>complex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Achromobacter</a:t>
            </a:r>
            <a:r>
              <a:rPr lang="en-US" sz="4500" i="1" dirty="0">
                <a:ea typeface="Times New Roman" panose="02020603050405020304" pitchFamily="18" charset="0"/>
              </a:rPr>
              <a:t> spp</a:t>
            </a:r>
            <a:r>
              <a:rPr lang="en-US" sz="4500" i="1" dirty="0" smtClean="0">
                <a:ea typeface="Times New Roman" panose="02020603050405020304" pitchFamily="18" charset="0"/>
              </a:rPr>
              <a:t>.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Ralstonia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 smtClean="0">
                <a:ea typeface="Times New Roman" panose="02020603050405020304" pitchFamily="18" charset="0"/>
              </a:rPr>
              <a:t>spp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Pandorea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 smtClean="0">
                <a:ea typeface="Times New Roman" panose="02020603050405020304" pitchFamily="18" charset="0"/>
              </a:rPr>
              <a:t>spp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Cupriavidus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>
                <a:ea typeface="Times New Roman" panose="02020603050405020304" pitchFamily="18" charset="0"/>
              </a:rPr>
              <a:t>spp</a:t>
            </a:r>
            <a:r>
              <a:rPr lang="ru-RU" sz="4500" i="1" dirty="0" smtClean="0">
                <a:ea typeface="Times New Roman" panose="02020603050405020304" pitchFamily="18" charset="0"/>
              </a:rPr>
              <a:t>. </a:t>
            </a:r>
            <a:r>
              <a:rPr lang="ru-RU" sz="4500" dirty="0" smtClean="0">
                <a:ea typeface="Times New Roman" panose="02020603050405020304" pitchFamily="18" charset="0"/>
              </a:rPr>
              <a:t>и  других </a:t>
            </a:r>
            <a:r>
              <a:rPr lang="ru-RU" sz="4500" dirty="0" err="1" smtClean="0">
                <a:ea typeface="Times New Roman" panose="02020603050405020304" pitchFamily="18" charset="0"/>
              </a:rPr>
              <a:t>колистин-устойчивых</a:t>
            </a:r>
            <a:r>
              <a:rPr lang="ru-RU" sz="4500" dirty="0" smtClean="0">
                <a:ea typeface="Times New Roman" panose="02020603050405020304" pitchFamily="18" charset="0"/>
              </a:rPr>
              <a:t> НГОБ</a:t>
            </a:r>
            <a:endParaRPr lang="ru-RU" sz="4500" dirty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dirty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i="1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u="sng" dirty="0" smtClean="0">
                <a:solidFill>
                  <a:schemeClr val="accent2"/>
                </a:solidFill>
                <a:ea typeface="Times New Roman" panose="02020603050405020304" pitchFamily="18" charset="0"/>
              </a:rPr>
              <a:t>должна </a:t>
            </a:r>
            <a:r>
              <a:rPr lang="ru-RU" sz="6000" u="sng" dirty="0">
                <a:solidFill>
                  <a:schemeClr val="accent2"/>
                </a:solidFill>
                <a:ea typeface="Times New Roman" panose="02020603050405020304" pitchFamily="18" charset="0"/>
              </a:rPr>
              <a:t>быть подтверждена </a:t>
            </a:r>
            <a:r>
              <a:rPr lang="ru-RU" sz="6000" u="sng" dirty="0" smtClean="0">
                <a:solidFill>
                  <a:schemeClr val="accent2"/>
                </a:solidFill>
                <a:ea typeface="Times New Roman" panose="02020603050405020304" pitchFamily="18" charset="0"/>
              </a:rPr>
              <a:t> молекулярными методами</a:t>
            </a:r>
            <a:endParaRPr lang="ru-RU" sz="60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9662"/>
            <a:ext cx="1187624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14953"/>
            <a:ext cx="9001000" cy="62860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Ключевые аспекты микробиологии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91630"/>
            <a:ext cx="7488833" cy="3528392"/>
          </a:xfrm>
        </p:spPr>
        <p:txBody>
          <a:bodyPr>
            <a:normAutofit fontScale="40000" lnSpcReduction="20000"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4500" dirty="0" smtClean="0">
                <a:ea typeface="Times New Roman" panose="02020603050405020304" pitchFamily="18" charset="0"/>
              </a:rPr>
              <a:t>Идентификация</a:t>
            </a:r>
            <a:r>
              <a:rPr lang="ru-RU" sz="4500" dirty="0">
                <a:ea typeface="Times New Roman" panose="02020603050405020304" pitchFamily="18" charset="0"/>
              </a:rPr>
              <a:t>, в особенности впервые, выполненная с использованием коммерческих биохимических </a:t>
            </a:r>
            <a:r>
              <a:rPr lang="ru-RU" sz="4500" dirty="0" smtClean="0">
                <a:ea typeface="Times New Roman" panose="02020603050405020304" pitchFamily="18" charset="0"/>
              </a:rPr>
              <a:t>тест-систем</a:t>
            </a:r>
            <a:r>
              <a:rPr lang="ru-RU" sz="4500" dirty="0">
                <a:ea typeface="Times New Roman" panose="02020603050405020304" pitchFamily="18" charset="0"/>
              </a:rPr>
              <a:t>:</a:t>
            </a:r>
            <a:endParaRPr lang="ru-RU" sz="4500" dirty="0" smtClean="0">
              <a:ea typeface="Times New Roman" panose="02020603050405020304" pitchFamily="18" charset="0"/>
            </a:endParaRPr>
          </a:p>
          <a:p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smtClean="0">
                <a:ea typeface="Times New Roman" panose="02020603050405020304" pitchFamily="18" charset="0"/>
              </a:rPr>
              <a:t>B</a:t>
            </a:r>
            <a:r>
              <a:rPr lang="ru-RU" sz="4500" i="1" dirty="0">
                <a:ea typeface="Times New Roman" panose="02020603050405020304" pitchFamily="18" charset="0"/>
              </a:rPr>
              <a:t>. </a:t>
            </a:r>
            <a:r>
              <a:rPr lang="en-US" sz="4500" i="1" dirty="0" err="1">
                <a:ea typeface="Times New Roman" panose="02020603050405020304" pitchFamily="18" charset="0"/>
              </a:rPr>
              <a:t>cepacia</a:t>
            </a:r>
            <a:r>
              <a:rPr lang="en-US" sz="4500" dirty="0">
                <a:ea typeface="Times New Roman" panose="02020603050405020304" pitchFamily="18" charset="0"/>
              </a:rPr>
              <a:t> </a:t>
            </a:r>
            <a:r>
              <a:rPr lang="en-US" sz="4500" i="1" dirty="0" smtClean="0">
                <a:ea typeface="Times New Roman" panose="02020603050405020304" pitchFamily="18" charset="0"/>
              </a:rPr>
              <a:t>complex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Achromobacter</a:t>
            </a:r>
            <a:r>
              <a:rPr lang="en-US" sz="4500" i="1" dirty="0">
                <a:ea typeface="Times New Roman" panose="02020603050405020304" pitchFamily="18" charset="0"/>
              </a:rPr>
              <a:t> spp</a:t>
            </a:r>
            <a:r>
              <a:rPr lang="en-US" sz="4500" i="1" dirty="0" smtClean="0">
                <a:ea typeface="Times New Roman" panose="02020603050405020304" pitchFamily="18" charset="0"/>
              </a:rPr>
              <a:t>.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Ralstonia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 smtClean="0">
                <a:ea typeface="Times New Roman" panose="02020603050405020304" pitchFamily="18" charset="0"/>
              </a:rPr>
              <a:t>spp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Pandorea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 smtClean="0">
                <a:ea typeface="Times New Roman" panose="02020603050405020304" pitchFamily="18" charset="0"/>
              </a:rPr>
              <a:t>spp</a:t>
            </a:r>
            <a:endParaRPr lang="ru-RU" sz="4500" i="1" dirty="0" smtClean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4500" i="1" dirty="0" err="1">
                <a:ea typeface="Times New Roman" panose="02020603050405020304" pitchFamily="18" charset="0"/>
              </a:rPr>
              <a:t>Cupriavidus</a:t>
            </a:r>
            <a:r>
              <a:rPr lang="en-US" sz="4500" i="1" dirty="0">
                <a:ea typeface="Times New Roman" panose="02020603050405020304" pitchFamily="18" charset="0"/>
              </a:rPr>
              <a:t> </a:t>
            </a:r>
            <a:r>
              <a:rPr lang="en-US" sz="4500" i="1" dirty="0" err="1">
                <a:ea typeface="Times New Roman" panose="02020603050405020304" pitchFamily="18" charset="0"/>
              </a:rPr>
              <a:t>spp</a:t>
            </a:r>
            <a:r>
              <a:rPr lang="ru-RU" sz="4500" i="1" dirty="0" smtClean="0">
                <a:ea typeface="Times New Roman" panose="02020603050405020304" pitchFamily="18" charset="0"/>
              </a:rPr>
              <a:t>. </a:t>
            </a:r>
            <a:r>
              <a:rPr lang="ru-RU" sz="4500" dirty="0" smtClean="0">
                <a:ea typeface="Times New Roman" panose="02020603050405020304" pitchFamily="18" charset="0"/>
              </a:rPr>
              <a:t>и  других </a:t>
            </a:r>
            <a:r>
              <a:rPr lang="ru-RU" sz="4500" dirty="0" err="1" smtClean="0">
                <a:ea typeface="Times New Roman" panose="02020603050405020304" pitchFamily="18" charset="0"/>
              </a:rPr>
              <a:t>колистин-устойчивых</a:t>
            </a:r>
            <a:r>
              <a:rPr lang="ru-RU" sz="4500" dirty="0" smtClean="0">
                <a:ea typeface="Times New Roman" panose="02020603050405020304" pitchFamily="18" charset="0"/>
              </a:rPr>
              <a:t> НГОБ</a:t>
            </a:r>
            <a:endParaRPr lang="ru-RU" sz="4500" dirty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dirty="0"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4500" i="1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u="sng" dirty="0" smtClean="0">
                <a:solidFill>
                  <a:schemeClr val="accent2"/>
                </a:solidFill>
                <a:ea typeface="Times New Roman" panose="02020603050405020304" pitchFamily="18" charset="0"/>
              </a:rPr>
              <a:t>должна </a:t>
            </a:r>
            <a:r>
              <a:rPr lang="ru-RU" sz="6000" u="sng" dirty="0">
                <a:solidFill>
                  <a:schemeClr val="accent2"/>
                </a:solidFill>
                <a:ea typeface="Times New Roman" panose="02020603050405020304" pitchFamily="18" charset="0"/>
              </a:rPr>
              <a:t>быть подтверждена </a:t>
            </a:r>
            <a:r>
              <a:rPr lang="ru-RU" sz="6000" u="sng" dirty="0" smtClean="0">
                <a:solidFill>
                  <a:schemeClr val="accent2"/>
                </a:solidFill>
                <a:ea typeface="Times New Roman" panose="02020603050405020304" pitchFamily="18" charset="0"/>
              </a:rPr>
              <a:t> молекулярными методами</a:t>
            </a:r>
            <a:endParaRPr lang="ru-RU" sz="6000" u="sng" dirty="0">
              <a:solidFill>
                <a:schemeClr val="accent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1419622"/>
            <a:ext cx="7488832" cy="2808312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MALDI-TOF MS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79296" cy="56557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CFTR</a:t>
            </a:r>
            <a:r>
              <a:rPr lang="ru-RU" sz="2800" dirty="0" smtClean="0">
                <a:solidFill>
                  <a:schemeClr val="tx2"/>
                </a:solidFill>
              </a:rPr>
              <a:t>- трансмембранный регулятор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203597"/>
            <a:ext cx="3466728" cy="3391025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6" name="Picture 2" descr="C:\Users\Svetlana\Documents\ДОКЛАДЫ по МВ\ФОТО МВ КОНГРЕСС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4680520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980175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Снижение или </a:t>
            </a:r>
            <a:r>
              <a:rPr lang="ru-RU" sz="1600" dirty="0">
                <a:solidFill>
                  <a:schemeClr val="tx1"/>
                </a:solidFill>
              </a:rPr>
              <a:t>отсутствие функции CFTR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923678"/>
            <a:ext cx="3456384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Обезвоживание и нарушение </a:t>
            </a:r>
            <a:r>
              <a:rPr lang="ru-RU" sz="1600" dirty="0" err="1">
                <a:solidFill>
                  <a:schemeClr val="tx1"/>
                </a:solidFill>
              </a:rPr>
              <a:t>мукоцилиарного</a:t>
            </a:r>
            <a:r>
              <a:rPr lang="ru-RU" sz="1600" dirty="0">
                <a:solidFill>
                  <a:schemeClr val="tx1"/>
                </a:solidFill>
              </a:rPr>
              <a:t> клиренса на уровне </a:t>
            </a:r>
            <a:r>
              <a:rPr lang="ru-RU" sz="1600" dirty="0" smtClean="0">
                <a:solidFill>
                  <a:schemeClr val="tx1"/>
                </a:solidFill>
              </a:rPr>
              <a:t>ресничек, покрывающих </a:t>
            </a:r>
            <a:r>
              <a:rPr lang="ru-RU" sz="1600" dirty="0">
                <a:solidFill>
                  <a:schemeClr val="tx1"/>
                </a:solidFill>
              </a:rPr>
              <a:t>поверхность дыхательных </a:t>
            </a:r>
            <a:r>
              <a:rPr lang="ru-RU" sz="1600" dirty="0" smtClean="0">
                <a:solidFill>
                  <a:schemeClr val="tx1"/>
                </a:solidFill>
              </a:rPr>
              <a:t>путей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434" y="3435846"/>
            <a:ext cx="345638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Накопление </a:t>
            </a:r>
            <a:r>
              <a:rPr lang="ru-RU" sz="1600" dirty="0">
                <a:solidFill>
                  <a:schemeClr val="tx1"/>
                </a:solidFill>
              </a:rPr>
              <a:t>слизи в дыхательных </a:t>
            </a:r>
            <a:r>
              <a:rPr lang="ru-RU" sz="1600" dirty="0" smtClean="0">
                <a:solidFill>
                  <a:schemeClr val="tx1"/>
                </a:solidFill>
              </a:rPr>
              <a:t>путях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371950"/>
            <a:ext cx="3456384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</a:t>
            </a:r>
            <a:r>
              <a:rPr lang="ru-RU" sz="1600" dirty="0" smtClean="0">
                <a:solidFill>
                  <a:schemeClr val="tx1"/>
                </a:solidFill>
              </a:rPr>
              <a:t>азвитие </a:t>
            </a:r>
            <a:r>
              <a:rPr lang="ru-RU" sz="1600" dirty="0">
                <a:solidFill>
                  <a:schemeClr val="tx1"/>
                </a:solidFill>
              </a:rPr>
              <a:t>инфекции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818998" y="1619395"/>
            <a:ext cx="229170" cy="295431"/>
          </a:xfrm>
          <a:prstGeom prst="downArrow">
            <a:avLst/>
          </a:prstGeom>
          <a:solidFill>
            <a:schemeClr val="accent5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33679" y="3147814"/>
            <a:ext cx="229170" cy="293036"/>
          </a:xfrm>
          <a:prstGeom prst="downArrow">
            <a:avLst/>
          </a:prstGeom>
          <a:solidFill>
            <a:schemeClr val="accent5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48360" y="4011910"/>
            <a:ext cx="199808" cy="335977"/>
          </a:xfrm>
          <a:prstGeom prst="downArrow">
            <a:avLst/>
          </a:prstGeom>
          <a:solidFill>
            <a:schemeClr val="accent5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99542"/>
            <a:ext cx="8568952" cy="389468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7534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i="1" dirty="0" smtClean="0"/>
              <a:t>От качественных микробиологических исследований существенно зависит  качество медицинской помощи, которую оказывают клиницисты  больным </a:t>
            </a:r>
            <a:r>
              <a:rPr lang="ru-RU" sz="2400" i="1" dirty="0" err="1" smtClean="0"/>
              <a:t>муковисцидозом</a:t>
            </a:r>
            <a:r>
              <a:rPr lang="ru-RU" sz="2400" i="1" dirty="0" smtClean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400" i="1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i="1" dirty="0"/>
              <a:t>От микроорганизмов, инфицирующих дыхательные пути, в значительной мере зависит лечение, качество жизни, перспективы трансплантации и продолжительность жизни</a:t>
            </a:r>
            <a:endParaRPr lang="ru-RU" sz="24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i="1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i="1" dirty="0" smtClean="0"/>
          </a:p>
          <a:p>
            <a:r>
              <a:rPr lang="ru-RU" i="1" dirty="0" smtClean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4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5" t="17378" r="34098" b="9508"/>
          <a:stretch/>
        </p:blipFill>
        <p:spPr bwMode="auto">
          <a:xfrm>
            <a:off x="156320" y="542973"/>
            <a:ext cx="3119536" cy="4374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9141187"/>
              </p:ext>
            </p:extLst>
          </p:nvPr>
        </p:nvGraphicFramePr>
        <p:xfrm>
          <a:off x="3491880" y="511772"/>
          <a:ext cx="4930080" cy="43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080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895725" algn="l"/>
                        </a:tabLst>
                      </a:pPr>
                      <a:endParaRPr lang="ru-RU" sz="21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9952" y="2355726"/>
            <a:ext cx="4824536" cy="1296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Клинические рекомендации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r>
              <a:rPr lang="ru-RU" sz="2000" dirty="0" smtClean="0">
                <a:solidFill>
                  <a:schemeClr val="tx1"/>
                </a:solidFill>
              </a:rPr>
              <a:t>«Кистозный </a:t>
            </a:r>
            <a:r>
              <a:rPr lang="ru-RU" sz="2000" dirty="0">
                <a:solidFill>
                  <a:schemeClr val="tx1"/>
                </a:solidFill>
              </a:rPr>
              <a:t>фиброз (</a:t>
            </a:r>
            <a:r>
              <a:rPr lang="ru-RU" sz="2000" dirty="0" err="1">
                <a:solidFill>
                  <a:schemeClr val="tx1"/>
                </a:solidFill>
              </a:rPr>
              <a:t>муковисцидоз</a:t>
            </a:r>
            <a:r>
              <a:rPr lang="ru-RU" sz="2000" dirty="0">
                <a:solidFill>
                  <a:schemeClr val="tx1"/>
                </a:solidFill>
              </a:rPr>
              <a:t>): бактериологическая диагностика хронической респираторной инфекции и антибактериальная </a:t>
            </a:r>
            <a:r>
              <a:rPr lang="ru-RU" sz="2000" dirty="0" smtClean="0">
                <a:solidFill>
                  <a:schemeClr val="tx1"/>
                </a:solidFill>
              </a:rPr>
              <a:t>терапия».</a:t>
            </a:r>
            <a:endParaRPr lang="ru-RU" sz="2000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95486"/>
            <a:ext cx="561662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ИНИЦИАТОР: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895725" algn="l"/>
              </a:tabLst>
            </a:pPr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Совет </a:t>
            </a:r>
            <a:r>
              <a:rPr lang="ru-RU" sz="2000" dirty="0">
                <a:solidFill>
                  <a:schemeClr val="tx2"/>
                </a:solidFill>
                <a:ea typeface="Times New Roman"/>
                <a:cs typeface="Times New Roman"/>
              </a:rPr>
              <a:t>по развитию и внедрению 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  <a:cs typeface="Times New Roman"/>
              </a:rPr>
              <a:t>инновационной и высокотехнологичной микробиологической практики  ФЛМ (ИВМП) </a:t>
            </a:r>
            <a:endParaRPr lang="ru-RU" sz="2000" dirty="0">
              <a:solidFill>
                <a:schemeClr val="tx2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9662"/>
            <a:ext cx="15624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7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5" t="17378" r="34098" b="9508"/>
          <a:stretch/>
        </p:blipFill>
        <p:spPr bwMode="auto">
          <a:xfrm>
            <a:off x="126740" y="771550"/>
            <a:ext cx="1852972" cy="2676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7494"/>
            <a:ext cx="6696744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разработчики- </a:t>
            </a:r>
          </a:p>
          <a:p>
            <a:pPr marL="285750" lvl="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Ассоциация специалистов и организаций лабораторной службы «Федерация лабораторной медицины»  (Ассоциация «ФЛМ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</a:p>
          <a:p>
            <a:pPr marL="285750" lvl="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Межрегиональная ассоциация по клинической микробиологии и антимикробной химиотерапии (МАКМАХ)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Разработчики:</a:t>
            </a:r>
          </a:p>
          <a:p>
            <a:pPr marL="285750" lvl="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Российское респираторное </a:t>
            </a:r>
            <a:r>
              <a:rPr lang="ru-RU" dirty="0" smtClean="0">
                <a:solidFill>
                  <a:schemeClr val="tx1"/>
                </a:solidFill>
              </a:rPr>
              <a:t>общество</a:t>
            </a:r>
          </a:p>
          <a:p>
            <a:pPr marL="285750" lvl="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Всероссийская ассоциация для больных </a:t>
            </a:r>
            <a:r>
              <a:rPr lang="ru-RU" dirty="0" err="1">
                <a:solidFill>
                  <a:schemeClr val="tx1"/>
                </a:solidFill>
              </a:rPr>
              <a:t>муковисцидозом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Российское общество медицинских генетиков   </a:t>
            </a:r>
          </a:p>
          <a:p>
            <a:pPr lvl="0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/>
          </a:p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91630"/>
            <a:ext cx="91440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Проект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1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71550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 Рекомендации предназначены для врачей-бактериологов, клинических фармакологов, пульмонологов, терапевтов, педиатров, реаниматологов.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 Рекомендованы к использованию для специалистов медицинских организаций Российской Федерации любого уровня, имеющих лицензию на осуществление медицинской деятельности.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5" t="17378" r="34098" b="9508"/>
          <a:stretch/>
        </p:blipFill>
        <p:spPr bwMode="auto">
          <a:xfrm>
            <a:off x="126740" y="771550"/>
            <a:ext cx="1852972" cy="2676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63638"/>
            <a:ext cx="936104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Проект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95736" y="267494"/>
            <a:ext cx="6948264" cy="43267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Клинические рекомендации устанавливают единые требования к бактериологическому исследованию материала из нижних дыхательных  путей пациентов с </a:t>
            </a:r>
            <a:r>
              <a:rPr lang="ru-RU" sz="1800" dirty="0" err="1" smtClean="0"/>
              <a:t>муковисцидозом</a:t>
            </a:r>
            <a:r>
              <a:rPr lang="ru-RU" sz="1800" dirty="0" smtClean="0"/>
              <a:t>  </a:t>
            </a:r>
            <a:r>
              <a:rPr lang="ru-RU" sz="1800" dirty="0" err="1" smtClean="0"/>
              <a:t>с</a:t>
            </a:r>
            <a:r>
              <a:rPr lang="ru-RU" sz="1800" dirty="0" smtClean="0"/>
              <a:t> целью:</a:t>
            </a:r>
          </a:p>
          <a:p>
            <a:pPr>
              <a:buNone/>
            </a:pPr>
            <a:endParaRPr lang="ru-RU" sz="1800" dirty="0" smtClean="0"/>
          </a:p>
          <a:p>
            <a:pPr lvl="0">
              <a:buAutoNum type="arabicPeriod"/>
            </a:pPr>
            <a:r>
              <a:rPr lang="ru-RU" sz="1600" dirty="0" smtClean="0"/>
              <a:t>Выделения  и идентификации  бактерий и грибов, которые колонизируя нижние дыхательные пути больных МВ, ведут к ухудшению дыхательной функции, могут быть источником  инфицирования других пациентов с МВ и приводить к осложнениям после трансплантаций.</a:t>
            </a:r>
          </a:p>
          <a:p>
            <a:pPr lvl="0">
              <a:buAutoNum type="arabicPeriod"/>
            </a:pPr>
            <a:endParaRPr lang="ru-RU" sz="1600" dirty="0" smtClean="0"/>
          </a:p>
          <a:p>
            <a:pPr lvl="0">
              <a:spcBef>
                <a:spcPts val="0"/>
              </a:spcBef>
              <a:buAutoNum type="arabicPeriod" startAt="2"/>
            </a:pPr>
            <a:r>
              <a:rPr lang="ru-RU" sz="1600" dirty="0" smtClean="0"/>
              <a:t>Обеспечения  раннего выявления  первичной колонизации </a:t>
            </a:r>
            <a:r>
              <a:rPr lang="ru-RU" sz="1600" i="1" dirty="0" err="1" smtClean="0"/>
              <a:t>P.aeruginosa</a:t>
            </a:r>
            <a:r>
              <a:rPr lang="ru-RU" sz="1600" dirty="0" smtClean="0"/>
              <a:t> и </a:t>
            </a:r>
            <a:r>
              <a:rPr lang="ru-RU" sz="1600" i="1" dirty="0" err="1" smtClean="0"/>
              <a:t>B.cepacia</a:t>
            </a:r>
            <a:r>
              <a:rPr lang="ru-RU" sz="1600" i="1" dirty="0" smtClean="0"/>
              <a:t> со</a:t>
            </a:r>
            <a:r>
              <a:rPr lang="en-US" sz="1600" i="1" dirty="0" err="1" smtClean="0"/>
              <a:t>mplex</a:t>
            </a:r>
            <a:r>
              <a:rPr lang="ru-RU" sz="160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ru-RU" sz="1600" i="1" dirty="0" smtClean="0"/>
              <a:t>      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3.    Предоставления  всех  необходимых  рекомендаций для антибактериальной терапии</a:t>
            </a:r>
          </a:p>
          <a:p>
            <a:pPr lvl="0">
              <a:buNone/>
            </a:pPr>
            <a:endParaRPr lang="ru-RU" sz="16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5" t="17378" r="34098" b="9508"/>
          <a:stretch/>
        </p:blipFill>
        <p:spPr bwMode="auto">
          <a:xfrm>
            <a:off x="251520" y="915566"/>
            <a:ext cx="1852972" cy="2676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635646"/>
            <a:ext cx="9144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Проект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769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Ключевые </a:t>
            </a:r>
            <a:r>
              <a:rPr lang="ru-RU" sz="2400" dirty="0">
                <a:solidFill>
                  <a:schemeClr val="tx2"/>
                </a:solidFill>
              </a:rPr>
              <a:t>аспекты микробиологической диагностики у пациентов с </a:t>
            </a:r>
            <a:r>
              <a:rPr lang="ru-RU" sz="2400" dirty="0" err="1">
                <a:solidFill>
                  <a:schemeClr val="tx2"/>
                </a:solidFill>
              </a:rPr>
              <a:t>муковисцидозом</a:t>
            </a:r>
            <a:r>
              <a:rPr lang="ru-RU" sz="2400" dirty="0">
                <a:solidFill>
                  <a:schemeClr val="tx2"/>
                </a:solidFill>
              </a:rPr>
              <a:t> (МВ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/>
              <a:t>Поликарпова С.В. </a:t>
            </a:r>
            <a:endParaRPr lang="en-US" sz="2400" dirty="0" smtClean="0"/>
          </a:p>
          <a:p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spolikarpova@mail.ru</a:t>
            </a:r>
            <a:endParaRPr lang="ru-RU" sz="2000" dirty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45002"/>
            <a:ext cx="6408712" cy="110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Благодарю за внимание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Общий\Pictures\Logotip-krug-kongressa-170-na-170-pikseley-_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23" y="123478"/>
            <a:ext cx="1728192" cy="1643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92715" y="123478"/>
            <a:ext cx="725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РОССИЙСКИЙ КОНГРЕСС ЛАБОРАТОРНОЙ МЕДИЦИНЫ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38438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496" y="123479"/>
            <a:ext cx="9108504" cy="72007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Дыхательные пути больного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муковисцидозом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5762"/>
            <a:ext cx="2088232" cy="157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5762"/>
            <a:ext cx="1997366" cy="153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Svetlana\Documents\ДОКЛАДЫ по МВ\ФОТО МВ КОНГРЕСС\муковисцидоз дых пут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8" r="7634"/>
          <a:stretch/>
        </p:blipFill>
        <p:spPr bwMode="auto">
          <a:xfrm>
            <a:off x="105827" y="771551"/>
            <a:ext cx="34563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vetlana\Documents\ДОКЛАДЫ по МВ\ФОТО МВ КОНГРЕСС\attach-63636529052786970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7121"/>
            <a:ext cx="29523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611560" y="3219822"/>
            <a:ext cx="360040" cy="86409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572000" y="3147814"/>
            <a:ext cx="504056" cy="100811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520" y="2931790"/>
            <a:ext cx="1584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Нормальный просвет бронхов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2787774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Просвет бронхов больного МВ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8640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О</a:t>
            </a:r>
            <a:r>
              <a:rPr lang="ru-RU" sz="2400" dirty="0" smtClean="0">
                <a:solidFill>
                  <a:schemeClr val="tx2"/>
                </a:solidFill>
              </a:rPr>
              <a:t>собенности этиологии хронической респираторной инфекции при МВ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13588"/>
            <a:ext cx="9073008" cy="3906434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600" dirty="0" smtClean="0"/>
              <a:t>Бактериальные инфекции легких при МВ – главный фактор, определяющий качество жизни и прогноз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6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600" dirty="0" smtClean="0"/>
              <a:t>Микрофлора при МВ качественно иная, чем при других инфекциях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6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600" dirty="0" smtClean="0"/>
              <a:t>Природная </a:t>
            </a:r>
            <a:r>
              <a:rPr lang="ru-RU" sz="2600" dirty="0" err="1" smtClean="0"/>
              <a:t>резистентность</a:t>
            </a:r>
            <a:r>
              <a:rPr lang="ru-RU" sz="2600" dirty="0" smtClean="0"/>
              <a:t> к антибиотикам у значительного числа </a:t>
            </a:r>
            <a:r>
              <a:rPr lang="ru-RU" sz="2600" dirty="0" err="1" smtClean="0"/>
              <a:t>патогенов</a:t>
            </a:r>
            <a:r>
              <a:rPr lang="ru-RU" sz="2600" dirty="0" smtClean="0"/>
              <a:t> – </a:t>
            </a:r>
            <a:r>
              <a:rPr lang="en-US" sz="2600" i="1" dirty="0" smtClean="0"/>
              <a:t>B. </a:t>
            </a:r>
            <a:r>
              <a:rPr lang="en-US" sz="2600" i="1" dirty="0" err="1" smtClean="0"/>
              <a:t>cepacia</a:t>
            </a:r>
            <a:r>
              <a:rPr lang="ru-RU" sz="2600" i="1" dirty="0" smtClean="0"/>
              <a:t> </a:t>
            </a:r>
            <a:r>
              <a:rPr lang="en-US" sz="2600" i="1" dirty="0" smtClean="0"/>
              <a:t>complex,</a:t>
            </a:r>
            <a:r>
              <a:rPr lang="ru-RU" sz="2600" i="1" dirty="0" smtClean="0"/>
              <a:t> </a:t>
            </a:r>
            <a:r>
              <a:rPr lang="en-US" sz="2600" i="1" dirty="0" smtClean="0"/>
              <a:t>A. </a:t>
            </a:r>
            <a:r>
              <a:rPr lang="en-US" sz="2600" i="1" dirty="0" err="1" smtClean="0"/>
              <a:t>xylosoxidans</a:t>
            </a:r>
            <a:r>
              <a:rPr lang="en-US" sz="2600" i="1" dirty="0" smtClean="0"/>
              <a:t>, S. </a:t>
            </a:r>
            <a:r>
              <a:rPr lang="en-US" sz="2600" i="1" dirty="0" err="1" smtClean="0"/>
              <a:t>maltophilia</a:t>
            </a:r>
            <a:r>
              <a:rPr lang="en-US" sz="2600" i="1" dirty="0" smtClean="0"/>
              <a:t> </a:t>
            </a:r>
            <a:r>
              <a:rPr lang="ru-RU" sz="2600" dirty="0" smtClean="0"/>
              <a:t>и …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600" i="1" dirty="0" smtClean="0"/>
              <a:t> </a:t>
            </a:r>
            <a:endParaRPr lang="ru-RU" sz="26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600" dirty="0" smtClean="0"/>
              <a:t>Приобретенная </a:t>
            </a:r>
            <a:r>
              <a:rPr lang="ru-RU" sz="2600" dirty="0" err="1" smtClean="0"/>
              <a:t>резистентность</a:t>
            </a:r>
            <a:r>
              <a:rPr lang="ru-RU" sz="2600" dirty="0" smtClean="0"/>
              <a:t> </a:t>
            </a:r>
            <a:r>
              <a:rPr lang="en-US" sz="2600" i="1" dirty="0" smtClean="0"/>
              <a:t>P. </a:t>
            </a:r>
            <a:r>
              <a:rPr lang="en-US" sz="2600" i="1" dirty="0" err="1" smtClean="0"/>
              <a:t>aeruginosa</a:t>
            </a:r>
            <a:r>
              <a:rPr lang="en-US" sz="2600" dirty="0" smtClean="0"/>
              <a:t>, </a:t>
            </a:r>
            <a:r>
              <a:rPr lang="en-US" sz="2600" i="1" dirty="0" smtClean="0"/>
              <a:t>K</a:t>
            </a:r>
            <a:r>
              <a:rPr lang="ru-RU" sz="2600" i="1" dirty="0" smtClean="0"/>
              <a:t>.</a:t>
            </a:r>
            <a:r>
              <a:rPr lang="en-US" sz="2600" i="1" dirty="0" err="1" smtClean="0"/>
              <a:t>pneumonia</a:t>
            </a:r>
            <a:r>
              <a:rPr lang="en-US" sz="2600" i="1" dirty="0" err="1"/>
              <a:t>e</a:t>
            </a:r>
            <a:r>
              <a:rPr lang="en-US" sz="2600" i="1" dirty="0" smtClean="0"/>
              <a:t>, S. </a:t>
            </a:r>
            <a:r>
              <a:rPr lang="en-US" sz="2600" i="1" dirty="0" err="1" smtClean="0"/>
              <a:t>aureus</a:t>
            </a:r>
            <a:endParaRPr lang="ru-RU" sz="2600" dirty="0" smtClean="0"/>
          </a:p>
          <a:p>
            <a:pPr>
              <a:buNone/>
            </a:pPr>
            <a:r>
              <a:rPr lang="ru-RU" sz="2400" i="1" dirty="0" smtClean="0"/>
              <a:t>------------------------------------------------------------------------------------------------------------------------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Стандарты терапии больных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муковисцидозом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: Европейский консенсус (2005г)</a:t>
            </a: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 Национальный 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конценсус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Муковисцидоз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: определение, диагностические критерии, терапия» (2016г)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9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9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9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9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900" dirty="0" smtClean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sz="34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34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34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34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3400" dirty="0" smtClean="0"/>
          </a:p>
          <a:p>
            <a:endParaRPr lang="ru-RU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8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8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9001000" cy="27753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Спектр микрофлоры нижних дыхательных путей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51335"/>
            <a:ext cx="4317876" cy="340295"/>
          </a:xfrm>
        </p:spPr>
        <p:txBody>
          <a:bodyPr>
            <a:normAutofit/>
          </a:bodyPr>
          <a:lstStyle/>
          <a:p>
            <a:r>
              <a:rPr lang="ru-RU" sz="1500" b="0" u="sng" dirty="0" smtClean="0"/>
              <a:t>Внебольничные пневмонии без МВ</a:t>
            </a:r>
            <a:endParaRPr lang="ru-RU" sz="1500" b="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84130290"/>
              </p:ext>
            </p:extLst>
          </p:nvPr>
        </p:nvGraphicFramePr>
        <p:xfrm>
          <a:off x="107504" y="1563638"/>
          <a:ext cx="44722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11960" y="1151335"/>
            <a:ext cx="4896544" cy="340295"/>
          </a:xfrm>
        </p:spPr>
        <p:txBody>
          <a:bodyPr>
            <a:normAutofit fontScale="85000" lnSpcReduction="10000"/>
          </a:bodyPr>
          <a:lstStyle/>
          <a:p>
            <a:r>
              <a:rPr lang="ru-RU" sz="1800" b="0" dirty="0" smtClean="0"/>
              <a:t>Хроническая респираторная  инфекция при МВ</a:t>
            </a:r>
            <a:endParaRPr lang="ru-RU" sz="1800" b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9752"/>
            <a:ext cx="8676456" cy="133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endParaRPr lang="ru-RU" sz="2200" dirty="0">
              <a:solidFill>
                <a:schemeClr val="tx1"/>
              </a:solidFill>
            </a:endParaRPr>
          </a:p>
          <a:p>
            <a:r>
              <a:rPr lang="ru-RU" sz="1100" i="1" dirty="0" err="1" smtClean="0">
                <a:solidFill>
                  <a:schemeClr val="tx1"/>
                </a:solidFill>
              </a:rPr>
              <a:t>Чучалин</a:t>
            </a:r>
            <a:r>
              <a:rPr lang="ru-RU" sz="1100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>
                <a:solidFill>
                  <a:schemeClr val="tx1"/>
                </a:solidFill>
              </a:rPr>
              <a:t>А.Г., </a:t>
            </a:r>
            <a:r>
              <a:rPr lang="ru-RU" sz="1100" i="1" dirty="0" err="1">
                <a:solidFill>
                  <a:schemeClr val="tx1"/>
                </a:solidFill>
              </a:rPr>
              <a:t>Синопальников</a:t>
            </a:r>
            <a:r>
              <a:rPr lang="ru-RU" sz="1100" i="1" dirty="0">
                <a:solidFill>
                  <a:schemeClr val="tx1"/>
                </a:solidFill>
              </a:rPr>
              <a:t> А.И. </a:t>
            </a:r>
            <a:r>
              <a:rPr lang="en-US" sz="1100" i="1" dirty="0">
                <a:solidFill>
                  <a:schemeClr val="tx1"/>
                </a:solidFill>
              </a:rPr>
              <a:t>2010 </a:t>
            </a:r>
          </a:p>
          <a:p>
            <a:pPr algn="ctr"/>
            <a:endParaRPr lang="en-US" sz="22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2200" i="1" dirty="0" smtClean="0">
                <a:solidFill>
                  <a:schemeClr val="tx1"/>
                </a:solidFill>
              </a:rPr>
              <a:t>                 </a:t>
            </a:r>
            <a:endParaRPr lang="en-US" dirty="0" smtClean="0"/>
          </a:p>
          <a:p>
            <a:pPr algn="ctr"/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48497742"/>
              </p:ext>
            </p:extLst>
          </p:nvPr>
        </p:nvGraphicFramePr>
        <p:xfrm>
          <a:off x="4788024" y="1491630"/>
          <a:ext cx="4041775" cy="36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55552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2007-2016гг.</a:t>
            </a:r>
            <a:r>
              <a:rPr lang="ru-RU" sz="1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7 095 </a:t>
            </a:r>
            <a:r>
              <a:rPr lang="ru-RU" sz="1600" u="sng" dirty="0"/>
              <a:t>респираторных </a:t>
            </a:r>
            <a:r>
              <a:rPr lang="ru-RU" sz="1600" u="sng" dirty="0" smtClean="0"/>
              <a:t>образцов 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12 639 </a:t>
            </a:r>
            <a:r>
              <a:rPr lang="ru-RU" sz="1600" u="sng" dirty="0" smtClean="0"/>
              <a:t>штаммов микроорганизмов</a:t>
            </a:r>
            <a:endParaRPr lang="ru-RU" sz="1600" u="sng" dirty="0"/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7"/>
            <a:ext cx="8363272" cy="64807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Рекомендуемые питательные </a:t>
            </a:r>
            <a:r>
              <a:rPr lang="ru-RU" sz="2800" dirty="0" smtClean="0">
                <a:solidFill>
                  <a:schemeClr val="tx2"/>
                </a:solidFill>
              </a:rPr>
              <a:t>среды для первичного посева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239623"/>
              </p:ext>
            </p:extLst>
          </p:nvPr>
        </p:nvGraphicFramePr>
        <p:xfrm>
          <a:off x="107504" y="987574"/>
          <a:ext cx="5688632" cy="400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520280"/>
              </a:tblGrid>
              <a:tr h="4592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Питательная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среда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Микроорганизм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Кровяной </a:t>
                      </a:r>
                      <a:r>
                        <a:rPr lang="ru-RU" sz="1200" b="1" dirty="0" err="1" smtClean="0"/>
                        <a:t>агар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Качественная оценка все выросшей микрофлоры</a:t>
                      </a:r>
                      <a:endParaRPr lang="ru-RU" sz="1200" b="1" dirty="0"/>
                    </a:p>
                  </a:txBody>
                  <a:tcPr/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Шоколадный </a:t>
                      </a:r>
                      <a:r>
                        <a:rPr lang="ru-RU" sz="1200" b="1" dirty="0" err="1" smtClean="0"/>
                        <a:t>агар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influenzae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МакКонки</a:t>
                      </a:r>
                      <a:r>
                        <a:rPr lang="ru-RU" sz="1200" b="1" dirty="0" smtClean="0"/>
                        <a:t> (Эндо) </a:t>
                      </a:r>
                      <a:r>
                        <a:rPr lang="ru-RU" sz="1200" b="1" dirty="0" err="1" smtClean="0"/>
                        <a:t>агар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Pseudomonas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Stenotrophomonas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maltophilia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Achromobacter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НГОБ,</a:t>
                      </a:r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Enterobacteriaceae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МСА (ЖСА,</a:t>
                      </a:r>
                      <a:r>
                        <a:rPr lang="ru-RU" sz="1200" b="1" baseline="0" dirty="0" smtClean="0"/>
                        <a:t> хромогенный) </a:t>
                      </a:r>
                      <a:r>
                        <a:rPr lang="ru-RU" sz="1200" b="1" baseline="0" dirty="0" err="1" smtClean="0"/>
                        <a:t>агар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Staphylococcus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BCSA (</a:t>
                      </a:r>
                      <a:r>
                        <a:rPr lang="ru-RU" sz="1200" b="1" dirty="0" smtClean="0"/>
                        <a:t>селективный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baseline="0" dirty="0" err="1" smtClean="0"/>
                        <a:t>агар</a:t>
                      </a:r>
                      <a:r>
                        <a:rPr lang="ru-RU" sz="1200" b="1" baseline="0" dirty="0" smtClean="0"/>
                        <a:t>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Bulkholderia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cepacia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complex</a:t>
                      </a:r>
                      <a:endParaRPr lang="ru-RU" sz="1200" b="1" dirty="0"/>
                    </a:p>
                  </a:txBody>
                  <a:tcPr/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Сабуро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агар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Aspergillus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spp.</a:t>
                      </a:r>
                      <a:endParaRPr lang="ru-RU" sz="1200" b="1" dirty="0"/>
                    </a:p>
                  </a:txBody>
                  <a:tcPr/>
                </a:tc>
              </a:tr>
              <a:tr h="4487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Кровяной </a:t>
                      </a:r>
                      <a:r>
                        <a:rPr lang="ru-RU" sz="1200" b="1" dirty="0" err="1" smtClean="0"/>
                        <a:t>агар</a:t>
                      </a:r>
                      <a:r>
                        <a:rPr lang="ru-RU" sz="1200" b="1" dirty="0" smtClean="0"/>
                        <a:t> с </a:t>
                      </a:r>
                      <a:r>
                        <a:rPr lang="ru-RU" sz="1200" b="1" dirty="0" err="1" smtClean="0"/>
                        <a:t>налидиксовой</a:t>
                      </a:r>
                      <a:r>
                        <a:rPr lang="ru-RU" sz="1200" b="1" dirty="0" smtClean="0"/>
                        <a:t> к-той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pneumoniae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ДОКЛАДЫ по МВ\20171009_111956.jpg"/>
          <p:cNvPicPr>
            <a:picLocks noChangeAspect="1" noChangeArrowheads="1"/>
          </p:cNvPicPr>
          <p:nvPr/>
        </p:nvPicPr>
        <p:blipFill>
          <a:blip r:embed="rId2" cstate="print"/>
          <a:srcRect t="7778"/>
          <a:stretch>
            <a:fillRect/>
          </a:stretch>
        </p:blipFill>
        <p:spPr bwMode="auto">
          <a:xfrm>
            <a:off x="5868144" y="915566"/>
            <a:ext cx="2664296" cy="1707654"/>
          </a:xfrm>
          <a:prstGeom prst="rect">
            <a:avLst/>
          </a:prstGeom>
          <a:noFill/>
        </p:spPr>
      </p:pic>
      <p:pic>
        <p:nvPicPr>
          <p:cNvPr id="1027" name="Picture 3" descr="E:\ДОКЛАДЫ по МВ\20171009_112804.jpg"/>
          <p:cNvPicPr>
            <a:picLocks noChangeAspect="1" noChangeArrowheads="1"/>
          </p:cNvPicPr>
          <p:nvPr/>
        </p:nvPicPr>
        <p:blipFill>
          <a:blip r:embed="rId3" cstate="print"/>
          <a:srcRect l="4651" b="2405"/>
          <a:stretch>
            <a:fillRect/>
          </a:stretch>
        </p:blipFill>
        <p:spPr bwMode="auto">
          <a:xfrm>
            <a:off x="6084168" y="2715766"/>
            <a:ext cx="2952328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5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Оценка качества респираторных образцов при МВ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00151"/>
            <a:ext cx="6779096" cy="339447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 smtClean="0"/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000" dirty="0"/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Учитывая наличие хронической бактериальной колонизации дыхательных путей больных МВ, микроскопическое исследование образцов мокроты  проводить не рекомендуется</a:t>
            </a:r>
          </a:p>
          <a:p>
            <a:pPr lvl="0">
              <a:buClr>
                <a:schemeClr val="accent2">
                  <a:lumMod val="75000"/>
                </a:schemeClr>
              </a:buClr>
              <a:buNone/>
            </a:pPr>
            <a:endParaRPr lang="ru-RU" sz="2000" dirty="0" smtClean="0"/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Существует недостаточно доказательств  достоверности  рутинного использования микроскопии мазков респираторных образцов, окрашенных по </a:t>
            </a:r>
            <a:r>
              <a:rPr lang="ru-RU" sz="2000" dirty="0" err="1" smtClean="0"/>
              <a:t>Граму</a:t>
            </a:r>
            <a:r>
              <a:rPr lang="ru-RU" sz="2000" dirty="0" smtClean="0"/>
              <a:t> в качестве маркера  качества мокроты  и  в качестве предполагаемого  выделения тех или иных микроорганизмов.</a:t>
            </a:r>
          </a:p>
          <a:p>
            <a:pPr lvl="0"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31590"/>
            <a:ext cx="3384376" cy="60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Окраска по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Граму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vetlana\Documents\ДОКЛАДЫ по МВ\ФОТО МВ КОНГРЕСС\27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7966" y="1487872"/>
            <a:ext cx="2952328" cy="19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56557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Ключевые аспекты микробиологии </a:t>
            </a:r>
            <a:r>
              <a:rPr lang="ru-RU" sz="2800" dirty="0" err="1" smtClean="0">
                <a:solidFill>
                  <a:schemeClr val="tx2"/>
                </a:solidFill>
              </a:rPr>
              <a:t>муковисцидоза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0"/>
            <a:ext cx="5904656" cy="3891879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/>
              <a:t>Наличие </a:t>
            </a:r>
            <a:r>
              <a:rPr lang="ru-RU" sz="1800" dirty="0" smtClean="0"/>
              <a:t> многокомпонентных ассоциаций микроорганизмов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 err="1" smtClean="0"/>
              <a:t>Камуфлирование</a:t>
            </a:r>
            <a:r>
              <a:rPr lang="ru-RU" sz="1800" dirty="0" smtClean="0"/>
              <a:t> роста медленнорастущих и более прихотливых  микробов </a:t>
            </a:r>
            <a:r>
              <a:rPr lang="ru-RU" sz="1800" dirty="0"/>
              <a:t>за счет быстрорастущих </a:t>
            </a:r>
            <a:r>
              <a:rPr lang="ru-RU" sz="1800" dirty="0" smtClean="0"/>
              <a:t>и нетребовательных к условиям роста микроорганизмов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/>
              <a:t>Наличие </a:t>
            </a:r>
            <a:r>
              <a:rPr lang="ru-RU" sz="1800" dirty="0" smtClean="0"/>
              <a:t>атипичных патогенов  на плотных питательных средах: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/>
              <a:t>-</a:t>
            </a:r>
            <a:r>
              <a:rPr lang="ru-RU" sz="1800" dirty="0" err="1"/>
              <a:t>мукоидные</a:t>
            </a:r>
            <a:r>
              <a:rPr lang="ru-RU" sz="1800" dirty="0"/>
              <a:t> формы (</a:t>
            </a:r>
            <a:r>
              <a:rPr lang="en-US" sz="1800" i="1" dirty="0" err="1"/>
              <a:t>mucoid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/>
              <a:t>-фенотип </a:t>
            </a:r>
            <a:r>
              <a:rPr lang="ru-RU" sz="1800" dirty="0"/>
              <a:t>мелких колоний</a:t>
            </a:r>
            <a:r>
              <a:rPr lang="ru-RU" sz="1800" i="1" dirty="0"/>
              <a:t> </a:t>
            </a:r>
            <a:r>
              <a:rPr lang="en-US" sz="1800" i="1" dirty="0"/>
              <a:t>(SCVs</a:t>
            </a:r>
            <a:r>
              <a:rPr lang="en-US" sz="1800" i="1" dirty="0" smtClean="0"/>
              <a:t>)</a:t>
            </a:r>
            <a:endParaRPr lang="ru-RU" sz="1800" i="1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1800" i="1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800" dirty="0"/>
              <a:t> Необходимость использования </a:t>
            </a:r>
            <a:r>
              <a:rPr lang="ru-RU" sz="1800" dirty="0" smtClean="0"/>
              <a:t>высокоселективных питательных  </a:t>
            </a:r>
            <a:r>
              <a:rPr lang="ru-RU" sz="1800" dirty="0"/>
              <a:t>сред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i="1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1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/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 smtClean="0"/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ru-RU" sz="2100" dirty="0" smtClean="0"/>
          </a:p>
          <a:p>
            <a:endParaRPr lang="ru-RU" dirty="0"/>
          </a:p>
        </p:txBody>
      </p:sp>
      <p:pic>
        <p:nvPicPr>
          <p:cNvPr id="4" name="Picture 3" descr="C:\Users\Svetlana\Documents\ДОКЛАДЫ по МВ\ФОТО МВ КОНГРЕСС\20170901_12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7574"/>
            <a:ext cx="28083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65802"/>
            <a:ext cx="2808312" cy="191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97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856984" cy="70958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Фенотип малых колоний -</a:t>
            </a:r>
            <a:r>
              <a:rPr lang="en-US" sz="2800" dirty="0" smtClean="0">
                <a:solidFill>
                  <a:schemeClr val="tx2"/>
                </a:solidFill>
              </a:rPr>
              <a:t>SCVs (</a:t>
            </a:r>
            <a:r>
              <a:rPr lang="en-US" sz="2800" dirty="0" err="1" smtClean="0">
                <a:solidFill>
                  <a:schemeClr val="tx2"/>
                </a:solidFill>
              </a:rPr>
              <a:t>sm</a:t>
            </a:r>
            <a:r>
              <a:rPr lang="ru-RU" sz="2800" dirty="0" smtClean="0">
                <a:solidFill>
                  <a:schemeClr val="tx2"/>
                </a:solidFill>
              </a:rPr>
              <a:t>а</a:t>
            </a:r>
            <a:r>
              <a:rPr lang="en-US" sz="2800" dirty="0" err="1" smtClean="0">
                <a:solidFill>
                  <a:schemeClr val="tx2"/>
                </a:solidFill>
              </a:rPr>
              <a:t>ll</a:t>
            </a:r>
            <a:r>
              <a:rPr lang="en-US" sz="2800" dirty="0" smtClean="0">
                <a:solidFill>
                  <a:schemeClr val="tx2"/>
                </a:solidFill>
              </a:rPr>
              <a:t> colony variants)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Рост микроорганизма  в виде  более мелких колоний  при культивировании  на плотных питательных средах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000" dirty="0" smtClean="0"/>
              <a:t>Фенотип обнаружен  </a:t>
            </a:r>
            <a:r>
              <a:rPr lang="ru-RU" sz="2000" dirty="0" smtClean="0"/>
              <a:t>у большого </a:t>
            </a:r>
            <a:r>
              <a:rPr lang="ru-RU" sz="2000" dirty="0"/>
              <a:t>числа микроорганизмов: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i="1" dirty="0" smtClean="0">
                <a:solidFill>
                  <a:schemeClr val="dk1"/>
                </a:solidFill>
              </a:rPr>
              <a:t>S</a:t>
            </a:r>
            <a:r>
              <a:rPr lang="ru-RU" sz="2000" i="1" dirty="0" smtClean="0">
                <a:solidFill>
                  <a:schemeClr val="dk1"/>
                </a:solidFill>
              </a:rPr>
              <a:t>.</a:t>
            </a:r>
            <a:r>
              <a:rPr lang="en-US" sz="2000" i="1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 smtClean="0">
                <a:solidFill>
                  <a:schemeClr val="dk1"/>
                </a:solidFill>
              </a:rPr>
              <a:t>aureus</a:t>
            </a:r>
            <a:endParaRPr lang="ru-RU" sz="2000" i="1" dirty="0" smtClean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i="1" dirty="0" smtClean="0">
                <a:solidFill>
                  <a:schemeClr val="dk1"/>
                </a:solidFill>
              </a:rPr>
              <a:t>P</a:t>
            </a:r>
            <a:r>
              <a:rPr lang="ru-RU" sz="2000" i="1" dirty="0" smtClean="0">
                <a:solidFill>
                  <a:schemeClr val="dk1"/>
                </a:solidFill>
              </a:rPr>
              <a:t>.</a:t>
            </a:r>
            <a:r>
              <a:rPr lang="en-US" sz="2000" i="1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>
                <a:solidFill>
                  <a:schemeClr val="dk1"/>
                </a:solidFill>
              </a:rPr>
              <a:t>aeruginosa</a:t>
            </a:r>
            <a:r>
              <a:rPr lang="en-US" sz="2000" i="1" dirty="0">
                <a:solidFill>
                  <a:schemeClr val="dk1"/>
                </a:solidFill>
              </a:rPr>
              <a:t> </a:t>
            </a:r>
            <a:endParaRPr lang="ru-RU" sz="2000" i="1" dirty="0" smtClean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i="1" dirty="0" smtClean="0">
                <a:solidFill>
                  <a:schemeClr val="dk1"/>
                </a:solidFill>
              </a:rPr>
              <a:t>B</a:t>
            </a:r>
            <a:r>
              <a:rPr lang="ru-RU" sz="2000" i="1" dirty="0" smtClean="0">
                <a:solidFill>
                  <a:schemeClr val="dk1"/>
                </a:solidFill>
              </a:rPr>
              <a:t>.</a:t>
            </a:r>
            <a:r>
              <a:rPr lang="en-US" sz="2000" i="1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>
                <a:solidFill>
                  <a:schemeClr val="dk1"/>
                </a:solidFill>
              </a:rPr>
              <a:t>cepacia</a:t>
            </a:r>
            <a:r>
              <a:rPr lang="en-US" sz="2000" i="1" dirty="0">
                <a:solidFill>
                  <a:schemeClr val="dk1"/>
                </a:solidFill>
              </a:rPr>
              <a:t> </a:t>
            </a:r>
            <a:r>
              <a:rPr lang="en-US" sz="2000" i="1" dirty="0" smtClean="0">
                <a:solidFill>
                  <a:schemeClr val="dk1"/>
                </a:solidFill>
              </a:rPr>
              <a:t>complex</a:t>
            </a:r>
            <a:endParaRPr lang="ru-RU" sz="2000" i="1" dirty="0" smtClean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i="1" dirty="0" smtClean="0">
                <a:solidFill>
                  <a:schemeClr val="dk1"/>
                </a:solidFill>
              </a:rPr>
              <a:t>S</a:t>
            </a:r>
            <a:r>
              <a:rPr lang="ru-RU" sz="2000" i="1" dirty="0" smtClean="0">
                <a:solidFill>
                  <a:schemeClr val="dk1"/>
                </a:solidFill>
              </a:rPr>
              <a:t>.</a:t>
            </a:r>
            <a:r>
              <a:rPr lang="en-US" sz="2000" i="1" dirty="0" smtClean="0">
                <a:solidFill>
                  <a:schemeClr val="dk1"/>
                </a:solidFill>
              </a:rPr>
              <a:t> </a:t>
            </a:r>
            <a:r>
              <a:rPr lang="en-US" sz="2000" i="1" dirty="0" err="1" smtClean="0">
                <a:solidFill>
                  <a:schemeClr val="dk1"/>
                </a:solidFill>
              </a:rPr>
              <a:t>maltophilia</a:t>
            </a:r>
            <a:endParaRPr lang="ru-RU" sz="2000" i="1" dirty="0" smtClean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000" i="1" dirty="0" err="1">
                <a:solidFill>
                  <a:schemeClr val="dk1"/>
                </a:solidFill>
              </a:rPr>
              <a:t>Enterobacteriaceae</a:t>
            </a:r>
            <a:endParaRPr lang="ru-RU" sz="2000" dirty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b="1" dirty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b="1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b="1" dirty="0">
              <a:solidFill>
                <a:schemeClr val="dk1"/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2000" dirty="0"/>
          </a:p>
        </p:txBody>
      </p:sp>
      <p:pic>
        <p:nvPicPr>
          <p:cNvPr id="5" name="Picture 3" descr="C:\Users\Svetlana\Documents\ДОКЛАДЫ по МВ\ФОТО МВ КОНГРЕСС\Staphylococcus-aureus-colon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3718"/>
            <a:ext cx="3024336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299575" y="2692338"/>
            <a:ext cx="936104" cy="33833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724128" y="3579863"/>
            <a:ext cx="1224136" cy="50405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948264" y="2499742"/>
            <a:ext cx="1656184" cy="3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ормальные фенотип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401191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SCV</a:t>
            </a:r>
            <a:r>
              <a:rPr lang="ru-RU" sz="1400" dirty="0" smtClean="0">
                <a:solidFill>
                  <a:schemeClr val="tx1"/>
                </a:solidFill>
              </a:rPr>
              <a:t> фенотип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1363</Words>
  <Application>Microsoft Office PowerPoint</Application>
  <PresentationFormat>Экран (16:9)</PresentationFormat>
  <Paragraphs>357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Ключевые аспекты микробиологической диагностики у пациентов с муковисцидозом (МВ)</vt:lpstr>
      <vt:lpstr>CFTR- трансмембранный регулятор муковисцидоза</vt:lpstr>
      <vt:lpstr>Дыхательные пути больного муковисцидозом</vt:lpstr>
      <vt:lpstr>Особенности этиологии хронической респираторной инфекции при МВ</vt:lpstr>
      <vt:lpstr>Спектр микрофлоры нижних дыхательных путей</vt:lpstr>
      <vt:lpstr>Рекомендуемые питательные среды для первичного посева</vt:lpstr>
      <vt:lpstr>Оценка качества респираторных образцов при МВ </vt:lpstr>
      <vt:lpstr>Ключевые аспекты микробиологии муковисцидоза:</vt:lpstr>
      <vt:lpstr>Фенотип малых колоний -SCVs (smаll colony variants)</vt:lpstr>
      <vt:lpstr>S. aureus</vt:lpstr>
      <vt:lpstr> P. aeruginosa </vt:lpstr>
      <vt:lpstr>B. cepacia complex </vt:lpstr>
      <vt:lpstr>B. cepacia complex</vt:lpstr>
      <vt:lpstr>Achromobacter spp.</vt:lpstr>
      <vt:lpstr>S. maltophilia</vt:lpstr>
      <vt:lpstr>Ключевой аспект микробиологической диагностики муковисцидоза:</vt:lpstr>
      <vt:lpstr>  Ключевые аспекты микробиологии муковисцидоза: низкая достоверность идентификации на основании утилизации субстратов и типу дыхания    </vt:lpstr>
      <vt:lpstr>Ключевые аспекты микробиологии муковисцидоза</vt:lpstr>
      <vt:lpstr>Ключевые аспекты микробиологии муковисцидоза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ГКБ №15 им. О.М.Филатова</cp:lastModifiedBy>
  <cp:revision>128</cp:revision>
  <dcterms:created xsi:type="dcterms:W3CDTF">2017-10-06T19:31:41Z</dcterms:created>
  <dcterms:modified xsi:type="dcterms:W3CDTF">2017-10-11T06:56:56Z</dcterms:modified>
</cp:coreProperties>
</file>