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78" r:id="rId3"/>
    <p:sldId id="270" r:id="rId4"/>
    <p:sldId id="305" r:id="rId5"/>
    <p:sldId id="279" r:id="rId6"/>
    <p:sldId id="281" r:id="rId7"/>
    <p:sldId id="302" r:id="rId8"/>
    <p:sldId id="283" r:id="rId9"/>
    <p:sldId id="321" r:id="rId10"/>
    <p:sldId id="307" r:id="rId11"/>
    <p:sldId id="323" r:id="rId12"/>
    <p:sldId id="322" r:id="rId13"/>
    <p:sldId id="327" r:id="rId14"/>
    <p:sldId id="319" r:id="rId15"/>
    <p:sldId id="294" r:id="rId16"/>
    <p:sldId id="318" r:id="rId17"/>
    <p:sldId id="303" r:id="rId18"/>
    <p:sldId id="311" r:id="rId19"/>
    <p:sldId id="328" r:id="rId20"/>
    <p:sldId id="285" r:id="rId21"/>
    <p:sldId id="310" r:id="rId22"/>
    <p:sldId id="312" r:id="rId23"/>
    <p:sldId id="298" r:id="rId24"/>
    <p:sldId id="304" r:id="rId25"/>
    <p:sldId id="329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66FF"/>
    <a:srgbClr val="FF00FF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83218" autoAdjust="0"/>
  </p:normalViewPr>
  <p:slideViewPr>
    <p:cSldViewPr>
      <p:cViewPr>
        <p:scale>
          <a:sx n="89" d="100"/>
          <a:sy n="89" d="100"/>
        </p:scale>
        <p:origin x="-2262" y="-7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5.4473001871445707E-2"/>
          <c:y val="0.24596479292130788"/>
        </c:manualLayout>
      </c:layout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7.3248023568581449E-4"/>
          <c:y val="0.22135239792183103"/>
          <c:w val="0.560928842008242"/>
          <c:h val="0.754294652283986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отделение 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Kl.pneumoniae(БЛРС)</c:v>
                </c:pt>
                <c:pt idx="1">
                  <c:v>S.epidermidis(MRS)</c:v>
                </c:pt>
                <c:pt idx="2">
                  <c:v>S.aureus+MRSA</c:v>
                </c:pt>
                <c:pt idx="3">
                  <c:v>Enterobacter spp.</c:v>
                </c:pt>
                <c:pt idx="4">
                  <c:v>A.baumanii</c:v>
                </c:pt>
                <c:pt idx="5">
                  <c:v>E.coli(БЛРС)</c:v>
                </c:pt>
                <c:pt idx="6">
                  <c:v>Ps.aeruginosa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1</c:v>
                </c:pt>
              </c:numCache>
            </c:numRef>
          </c:val>
        </c:ser>
      </c:pie3D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0959421441476112"/>
          <c:y val="0.24253037060646532"/>
        </c:manualLayout>
      </c:layout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8.7801176202188195E-4"/>
          <c:y val="0.20695909165631249"/>
          <c:w val="0.62188488991793456"/>
          <c:h val="0.767969858747878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отделение 2</c:v>
                </c:pt>
              </c:strCache>
            </c:strRef>
          </c:tx>
          <c:explosion val="12"/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>
                <c:manualLayout>
                  <c:x val="1.4566268741887774E-2"/>
                  <c:y val="1.5962679251125176E-3"/>
                </c:manualLayout>
              </c:layout>
              <c:showVal val="1"/>
            </c:dLbl>
            <c:dLbl>
              <c:idx val="6"/>
              <c:layout/>
              <c:showVal val="1"/>
            </c:dLbl>
            <c:delete val="1"/>
          </c:dLbls>
          <c:cat>
            <c:strRef>
              <c:f>Лист1!$A$2:$A$8</c:f>
              <c:strCache>
                <c:ptCount val="7"/>
                <c:pt idx="0">
                  <c:v>Kl.pneumoniae(БЛРС)</c:v>
                </c:pt>
                <c:pt idx="1">
                  <c:v>S.epidermidis(MRS)</c:v>
                </c:pt>
                <c:pt idx="2">
                  <c:v>S.aureus+MRSA</c:v>
                </c:pt>
                <c:pt idx="3">
                  <c:v>Enterobacter spp.</c:v>
                </c:pt>
                <c:pt idx="4">
                  <c:v>A.baumanii</c:v>
                </c:pt>
                <c:pt idx="5">
                  <c:v>E.coli(БЛРС)</c:v>
                </c:pt>
                <c:pt idx="6">
                  <c:v>Ps.aeruginosa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отделение </a:t>
            </a:r>
            <a:r>
              <a:rPr lang="ru-RU" dirty="0" smtClean="0"/>
              <a:t>3</a:t>
            </a:r>
            <a:endParaRPr lang="ru-RU" dirty="0"/>
          </a:p>
        </c:rich>
      </c:tx>
      <c:layout>
        <c:manualLayout>
          <c:xMode val="edge"/>
          <c:yMode val="edge"/>
          <c:x val="5.4550549327488783E-2"/>
          <c:y val="0.2426409443683164"/>
        </c:manualLayout>
      </c:layout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"/>
          <c:y val="0.22161819376684391"/>
          <c:w val="0.51111228317861956"/>
          <c:h val="0.766793999408297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отделение 2</c:v>
                </c:pt>
              </c:strCache>
            </c:strRef>
          </c:tx>
          <c:explosion val="7"/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Lbl>
              <c:idx val="6"/>
              <c:layout/>
              <c:showVal val="1"/>
            </c:dLbl>
            <c:delete val="1"/>
          </c:dLbls>
          <c:cat>
            <c:strRef>
              <c:f>Лист1!$A$2:$A$8</c:f>
              <c:strCache>
                <c:ptCount val="7"/>
                <c:pt idx="0">
                  <c:v>Kl.pneumoniae(БЛРС)</c:v>
                </c:pt>
                <c:pt idx="1">
                  <c:v>S.epidermidis(MRS)</c:v>
                </c:pt>
                <c:pt idx="2">
                  <c:v>S.aureus+MRSA</c:v>
                </c:pt>
                <c:pt idx="3">
                  <c:v>Enterobacter spp.</c:v>
                </c:pt>
                <c:pt idx="4">
                  <c:v>A.baumanii</c:v>
                </c:pt>
                <c:pt idx="5">
                  <c:v>E.coli(БЛРС)</c:v>
                </c:pt>
                <c:pt idx="6">
                  <c:v>Ps.aeruginosa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49841395935736643"/>
          <c:y val="6.7101984643290424E-2"/>
          <c:w val="0.47618939300012397"/>
          <c:h val="0.91184552044927492"/>
        </c:manualLayout>
      </c:layout>
      <c:spPr>
        <a:solidFill>
          <a:schemeClr val="bg1"/>
        </a:solidFill>
        <a:ln w="6350" cmpd="sng">
          <a:solidFill>
            <a:schemeClr val="tx1"/>
          </a:solidFill>
          <a:prstDash val="solid"/>
        </a:ln>
        <a:effectLst>
          <a:outerShdw blurRad="50800" dist="2413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 baseline="0">
              <a:solidFill>
                <a:schemeClr val="tx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D0CD4-CE2F-4F35-876B-DAACD97731D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24C4E5-FE6B-452D-9018-72A37C1B63AF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</a:rPr>
            <a:t>Посев крови во флакон</a:t>
          </a:r>
          <a:endParaRPr lang="ru-RU" sz="900" dirty="0"/>
        </a:p>
      </dgm:t>
    </dgm:pt>
    <dgm:pt modelId="{F0710EBE-5321-49DB-921D-1342028DEE79}" type="parTrans" cxnId="{0668B7E7-0E8B-405A-8717-3B44D7E84804}">
      <dgm:prSet/>
      <dgm:spPr/>
      <dgm:t>
        <a:bodyPr/>
        <a:lstStyle/>
        <a:p>
          <a:endParaRPr lang="ru-RU"/>
        </a:p>
      </dgm:t>
    </dgm:pt>
    <dgm:pt modelId="{0F0A2E7A-632B-49F9-9100-02E0D32D752E}" type="sibTrans" cxnId="{0668B7E7-0E8B-405A-8717-3B44D7E84804}">
      <dgm:prSet/>
      <dgm:spPr/>
      <dgm:t>
        <a:bodyPr/>
        <a:lstStyle/>
        <a:p>
          <a:endParaRPr lang="ru-RU"/>
        </a:p>
      </dgm:t>
    </dgm:pt>
    <dgm:pt modelId="{AD5956C5-3C86-4DC5-BC6B-4C95748EE97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dirty="0" smtClean="0">
              <a:latin typeface="Times New Roman" pitchFamily="18" charset="0"/>
            </a:rPr>
            <a:t>Инкубация образцов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dirty="0" smtClean="0">
              <a:latin typeface="Times New Roman" pitchFamily="18" charset="0"/>
            </a:rPr>
            <a:t>( от 1 до 5-ти </a:t>
          </a:r>
          <a:endParaRPr lang="ru-RU" sz="900" dirty="0" smtClean="0"/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dirty="0" smtClean="0">
              <a:latin typeface="Times New Roman" pitchFamily="18" charset="0"/>
            </a:rPr>
            <a:t>суток)</a:t>
          </a:r>
          <a:endParaRPr lang="ru-RU" sz="900" dirty="0"/>
        </a:p>
      </dgm:t>
    </dgm:pt>
    <dgm:pt modelId="{B5F5456C-4DA7-4C28-BB70-87E2FC23C5B5}" type="parTrans" cxnId="{581FED3C-A591-4BFD-939C-D3EAAAA981D9}">
      <dgm:prSet/>
      <dgm:spPr/>
      <dgm:t>
        <a:bodyPr/>
        <a:lstStyle/>
        <a:p>
          <a:endParaRPr lang="ru-RU"/>
        </a:p>
      </dgm:t>
    </dgm:pt>
    <dgm:pt modelId="{046B474F-BF2C-47F4-9D77-BAB079C13EA9}" type="sibTrans" cxnId="{581FED3C-A591-4BFD-939C-D3EAAAA981D9}">
      <dgm:prSet/>
      <dgm:spPr/>
      <dgm:t>
        <a:bodyPr/>
        <a:lstStyle/>
        <a:p>
          <a:endParaRPr lang="ru-RU"/>
        </a:p>
      </dgm:t>
    </dgm:pt>
    <dgm:pt modelId="{1A3A80DD-64A9-45A7-A54D-BFEE3DA26B92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</a:rPr>
            <a:t>Пересев на плотные питательные</a:t>
          </a:r>
        </a:p>
        <a:p>
          <a:r>
            <a:rPr lang="ru-RU" sz="900" dirty="0" smtClean="0">
              <a:latin typeface="Times New Roman" pitchFamily="18" charset="0"/>
            </a:rPr>
            <a:t> среды (18-24 часа)</a:t>
          </a:r>
          <a:endParaRPr lang="ru-RU" sz="900" dirty="0"/>
        </a:p>
      </dgm:t>
    </dgm:pt>
    <dgm:pt modelId="{6F463696-3270-42E8-89A5-5479A03C611D}" type="parTrans" cxnId="{B4D954E6-88B2-4943-B838-7A0FB332CEFF}">
      <dgm:prSet/>
      <dgm:spPr/>
      <dgm:t>
        <a:bodyPr/>
        <a:lstStyle/>
        <a:p>
          <a:endParaRPr lang="ru-RU"/>
        </a:p>
      </dgm:t>
    </dgm:pt>
    <dgm:pt modelId="{BD1A521D-86EA-4A99-AA66-37EBE640916A}" type="sibTrans" cxnId="{B4D954E6-88B2-4943-B838-7A0FB332CEFF}">
      <dgm:prSet/>
      <dgm:spPr/>
      <dgm:t>
        <a:bodyPr/>
        <a:lstStyle/>
        <a:p>
          <a:endParaRPr lang="ru-RU"/>
        </a:p>
      </dgm:t>
    </dgm:pt>
    <dgm:pt modelId="{3ADEE833-01A9-478D-9A7E-767C1166EBFB}">
      <dgm:prSet custT="1"/>
      <dgm:spPr/>
      <dgm:t>
        <a:bodyPr/>
        <a:lstStyle/>
        <a:p>
          <a:r>
            <a:rPr lang="ru-RU" sz="900" dirty="0" smtClean="0">
              <a:latin typeface="Times New Roman" pitchFamily="18" charset="0"/>
            </a:rPr>
            <a:t>Идентификация микроорганизмов и определение чувствительности к антибактериальным препаратам (24-48 часо</a:t>
          </a:r>
          <a:r>
            <a:rPr lang="ru-RU" sz="800" dirty="0" smtClean="0">
              <a:latin typeface="Times New Roman" pitchFamily="18" charset="0"/>
            </a:rPr>
            <a:t>в)</a:t>
          </a:r>
          <a:endParaRPr lang="ru-RU" sz="800" dirty="0"/>
        </a:p>
      </dgm:t>
    </dgm:pt>
    <dgm:pt modelId="{E97B8DEE-BCFA-4D23-906C-28340CB7ED37}" type="parTrans" cxnId="{D62B33C8-2A66-4606-A96D-C7F9E97E376B}">
      <dgm:prSet/>
      <dgm:spPr/>
      <dgm:t>
        <a:bodyPr/>
        <a:lstStyle/>
        <a:p>
          <a:endParaRPr lang="ru-RU"/>
        </a:p>
      </dgm:t>
    </dgm:pt>
    <dgm:pt modelId="{C2941994-53AA-4D77-A784-FC6D6AD76138}" type="sibTrans" cxnId="{D62B33C8-2A66-4606-A96D-C7F9E97E376B}">
      <dgm:prSet/>
      <dgm:spPr/>
      <dgm:t>
        <a:bodyPr/>
        <a:lstStyle/>
        <a:p>
          <a:endParaRPr lang="ru-RU"/>
        </a:p>
      </dgm:t>
    </dgm:pt>
    <dgm:pt modelId="{D8ABA266-9A2A-4596-9BC0-0586608CE44E}" type="pres">
      <dgm:prSet presAssocID="{567D0CD4-CE2F-4F35-876B-DAACD97731DC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B1EFDA-5A02-4766-932A-99EF7D296844}" type="pres">
      <dgm:prSet presAssocID="{2A24C4E5-FE6B-452D-9018-72A37C1B63AF}" presName="node" presStyleLbl="node1" presStyleIdx="0" presStyleCnt="4" custScaleX="16474" custScaleY="19374" custLinFactX="-80931" custLinFactNeighborX="-100000" custLinFactNeighborY="13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9CA3F-F7B5-4A18-81F8-53F00D188A1F}" type="pres">
      <dgm:prSet presAssocID="{0F0A2E7A-632B-49F9-9100-02E0D32D752E}" presName="sibTrans" presStyleLbl="sibTrans2D1" presStyleIdx="0" presStyleCnt="3" custScaleX="123354" custScaleY="48199" custLinFactNeighborX="5770" custLinFactNeighborY="588"/>
      <dgm:spPr/>
      <dgm:t>
        <a:bodyPr/>
        <a:lstStyle/>
        <a:p>
          <a:endParaRPr lang="ru-RU"/>
        </a:p>
      </dgm:t>
    </dgm:pt>
    <dgm:pt modelId="{95A2F38F-AA0E-4BE5-8896-28E292519A8E}" type="pres">
      <dgm:prSet presAssocID="{0F0A2E7A-632B-49F9-9100-02E0D32D752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1FEB23C-60A9-4C00-BB84-3873F193805C}" type="pres">
      <dgm:prSet presAssocID="{AD5956C5-3C86-4DC5-BC6B-4C95748EE970}" presName="node" presStyleLbl="node1" presStyleIdx="1" presStyleCnt="4" custScaleX="22402" custScaleY="37856" custLinFactNeighborX="-37359" custLinFactNeighborY="-76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55A6B-9F2B-4CC3-92D5-E6C1B63C81A4}" type="pres">
      <dgm:prSet presAssocID="{046B474F-BF2C-47F4-9D77-BAB079C13EA9}" presName="sibTrans" presStyleLbl="sibTrans2D1" presStyleIdx="1" presStyleCnt="3" custScaleX="119839" custScaleY="59646" custLinFactNeighborX="1927" custLinFactNeighborY="2751"/>
      <dgm:spPr/>
      <dgm:t>
        <a:bodyPr/>
        <a:lstStyle/>
        <a:p>
          <a:endParaRPr lang="ru-RU"/>
        </a:p>
      </dgm:t>
    </dgm:pt>
    <dgm:pt modelId="{FE2F879C-C451-45B8-A5B3-84BAD451B4F4}" type="pres">
      <dgm:prSet presAssocID="{046B474F-BF2C-47F4-9D77-BAB079C13EA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3C266C5-2EDA-4A50-8B78-7E1705BA3DD1}" type="pres">
      <dgm:prSet presAssocID="{1A3A80DD-64A9-45A7-A54D-BFEE3DA26B92}" presName="node" presStyleLbl="node1" presStyleIdx="2" presStyleCnt="4" custScaleX="27127" custScaleY="39480" custLinFactY="-75753" custLinFactNeighborX="-1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B0A9B-8A65-4DF2-B4A2-5F84E99418CC}" type="pres">
      <dgm:prSet presAssocID="{BD1A521D-86EA-4A99-AA66-37EBE640916A}" presName="sibTrans" presStyleLbl="sibTrans2D1" presStyleIdx="2" presStyleCnt="3" custScaleX="115546" custScaleY="65879" custLinFactNeighborX="1816" custLinFactNeighborY="1267"/>
      <dgm:spPr/>
      <dgm:t>
        <a:bodyPr/>
        <a:lstStyle/>
        <a:p>
          <a:endParaRPr lang="ru-RU"/>
        </a:p>
      </dgm:t>
    </dgm:pt>
    <dgm:pt modelId="{4A72874D-AFE2-4919-A26D-89FE78069B7B}" type="pres">
      <dgm:prSet presAssocID="{BD1A521D-86EA-4A99-AA66-37EBE640916A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0163D091-B4B9-4522-B91D-CFE289DC01DA}" type="pres">
      <dgm:prSet presAssocID="{3ADEE833-01A9-478D-9A7E-767C1166EBFB}" presName="node" presStyleLbl="node1" presStyleIdx="3" presStyleCnt="4" custScaleX="42390" custScaleY="39155" custLinFactY="-100000" custLinFactNeighborX="56059" custLinFactNeighborY="-185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581577-758F-4690-8033-8B95E58A6B66}" type="presOf" srcId="{046B474F-BF2C-47F4-9D77-BAB079C13EA9}" destId="{0B855A6B-9F2B-4CC3-92D5-E6C1B63C81A4}" srcOrd="0" destOrd="0" presId="urn:microsoft.com/office/officeart/2005/8/layout/process2"/>
    <dgm:cxn modelId="{171F7A5D-ECCA-4E1F-9D6D-88CADBE98FAD}" type="presOf" srcId="{AD5956C5-3C86-4DC5-BC6B-4C95748EE970}" destId="{31FEB23C-60A9-4C00-BB84-3873F193805C}" srcOrd="0" destOrd="0" presId="urn:microsoft.com/office/officeart/2005/8/layout/process2"/>
    <dgm:cxn modelId="{5F275436-7EE1-4D10-9918-AA7AF5A77A58}" type="presOf" srcId="{1A3A80DD-64A9-45A7-A54D-BFEE3DA26B92}" destId="{63C266C5-2EDA-4A50-8B78-7E1705BA3DD1}" srcOrd="0" destOrd="0" presId="urn:microsoft.com/office/officeart/2005/8/layout/process2"/>
    <dgm:cxn modelId="{778E0339-3208-4C0D-8EDA-12FEF8E163B2}" type="presOf" srcId="{046B474F-BF2C-47F4-9D77-BAB079C13EA9}" destId="{FE2F879C-C451-45B8-A5B3-84BAD451B4F4}" srcOrd="1" destOrd="0" presId="urn:microsoft.com/office/officeart/2005/8/layout/process2"/>
    <dgm:cxn modelId="{B4D954E6-88B2-4943-B838-7A0FB332CEFF}" srcId="{567D0CD4-CE2F-4F35-876B-DAACD97731DC}" destId="{1A3A80DD-64A9-45A7-A54D-BFEE3DA26B92}" srcOrd="2" destOrd="0" parTransId="{6F463696-3270-42E8-89A5-5479A03C611D}" sibTransId="{BD1A521D-86EA-4A99-AA66-37EBE640916A}"/>
    <dgm:cxn modelId="{E7CFA8FF-8B54-451C-8883-485DB954D986}" type="presOf" srcId="{3ADEE833-01A9-478D-9A7E-767C1166EBFB}" destId="{0163D091-B4B9-4522-B91D-CFE289DC01DA}" srcOrd="0" destOrd="0" presId="urn:microsoft.com/office/officeart/2005/8/layout/process2"/>
    <dgm:cxn modelId="{0659ACCF-12C2-463E-97BF-3C0C9A727A32}" type="presOf" srcId="{567D0CD4-CE2F-4F35-876B-DAACD97731DC}" destId="{D8ABA266-9A2A-4596-9BC0-0586608CE44E}" srcOrd="0" destOrd="0" presId="urn:microsoft.com/office/officeart/2005/8/layout/process2"/>
    <dgm:cxn modelId="{D62B33C8-2A66-4606-A96D-C7F9E97E376B}" srcId="{567D0CD4-CE2F-4F35-876B-DAACD97731DC}" destId="{3ADEE833-01A9-478D-9A7E-767C1166EBFB}" srcOrd="3" destOrd="0" parTransId="{E97B8DEE-BCFA-4D23-906C-28340CB7ED37}" sibTransId="{C2941994-53AA-4D77-A784-FC6D6AD76138}"/>
    <dgm:cxn modelId="{10F3EB16-65CD-4878-813C-0A47A0986764}" type="presOf" srcId="{BD1A521D-86EA-4A99-AA66-37EBE640916A}" destId="{9BDB0A9B-8A65-4DF2-B4A2-5F84E99418CC}" srcOrd="0" destOrd="0" presId="urn:microsoft.com/office/officeart/2005/8/layout/process2"/>
    <dgm:cxn modelId="{0668B7E7-0E8B-405A-8717-3B44D7E84804}" srcId="{567D0CD4-CE2F-4F35-876B-DAACD97731DC}" destId="{2A24C4E5-FE6B-452D-9018-72A37C1B63AF}" srcOrd="0" destOrd="0" parTransId="{F0710EBE-5321-49DB-921D-1342028DEE79}" sibTransId="{0F0A2E7A-632B-49F9-9100-02E0D32D752E}"/>
    <dgm:cxn modelId="{E479FBE6-563A-413F-9691-89E550B58C75}" type="presOf" srcId="{0F0A2E7A-632B-49F9-9100-02E0D32D752E}" destId="{95A2F38F-AA0E-4BE5-8896-28E292519A8E}" srcOrd="1" destOrd="0" presId="urn:microsoft.com/office/officeart/2005/8/layout/process2"/>
    <dgm:cxn modelId="{74FC05A8-77EE-463A-B22E-E59A010228F0}" type="presOf" srcId="{BD1A521D-86EA-4A99-AA66-37EBE640916A}" destId="{4A72874D-AFE2-4919-A26D-89FE78069B7B}" srcOrd="1" destOrd="0" presId="urn:microsoft.com/office/officeart/2005/8/layout/process2"/>
    <dgm:cxn modelId="{571073F1-6F10-44AA-BD33-28D77838CA59}" type="presOf" srcId="{2A24C4E5-FE6B-452D-9018-72A37C1B63AF}" destId="{31B1EFDA-5A02-4766-932A-99EF7D296844}" srcOrd="0" destOrd="0" presId="urn:microsoft.com/office/officeart/2005/8/layout/process2"/>
    <dgm:cxn modelId="{581FED3C-A591-4BFD-939C-D3EAAAA981D9}" srcId="{567D0CD4-CE2F-4F35-876B-DAACD97731DC}" destId="{AD5956C5-3C86-4DC5-BC6B-4C95748EE970}" srcOrd="1" destOrd="0" parTransId="{B5F5456C-4DA7-4C28-BB70-87E2FC23C5B5}" sibTransId="{046B474F-BF2C-47F4-9D77-BAB079C13EA9}"/>
    <dgm:cxn modelId="{0C4D6FEC-9AD4-4433-98B4-BF3B862F0130}" type="presOf" srcId="{0F0A2E7A-632B-49F9-9100-02E0D32D752E}" destId="{32A9CA3F-F7B5-4A18-81F8-53F00D188A1F}" srcOrd="0" destOrd="0" presId="urn:microsoft.com/office/officeart/2005/8/layout/process2"/>
    <dgm:cxn modelId="{6D739ED4-BE46-47B1-8169-0FAAA72EE818}" type="presParOf" srcId="{D8ABA266-9A2A-4596-9BC0-0586608CE44E}" destId="{31B1EFDA-5A02-4766-932A-99EF7D296844}" srcOrd="0" destOrd="0" presId="urn:microsoft.com/office/officeart/2005/8/layout/process2"/>
    <dgm:cxn modelId="{5EC94BC5-2A7D-433C-8454-5877D656DD15}" type="presParOf" srcId="{D8ABA266-9A2A-4596-9BC0-0586608CE44E}" destId="{32A9CA3F-F7B5-4A18-81F8-53F00D188A1F}" srcOrd="1" destOrd="0" presId="urn:microsoft.com/office/officeart/2005/8/layout/process2"/>
    <dgm:cxn modelId="{99C62B41-611D-43AB-AD8A-1445A3B10CFD}" type="presParOf" srcId="{32A9CA3F-F7B5-4A18-81F8-53F00D188A1F}" destId="{95A2F38F-AA0E-4BE5-8896-28E292519A8E}" srcOrd="0" destOrd="0" presId="urn:microsoft.com/office/officeart/2005/8/layout/process2"/>
    <dgm:cxn modelId="{86F6EF27-7880-4FF7-BD0D-7FB8DD0F001C}" type="presParOf" srcId="{D8ABA266-9A2A-4596-9BC0-0586608CE44E}" destId="{31FEB23C-60A9-4C00-BB84-3873F193805C}" srcOrd="2" destOrd="0" presId="urn:microsoft.com/office/officeart/2005/8/layout/process2"/>
    <dgm:cxn modelId="{03B00995-837E-4F79-9C1B-EE0FD7A347D0}" type="presParOf" srcId="{D8ABA266-9A2A-4596-9BC0-0586608CE44E}" destId="{0B855A6B-9F2B-4CC3-92D5-E6C1B63C81A4}" srcOrd="3" destOrd="0" presId="urn:microsoft.com/office/officeart/2005/8/layout/process2"/>
    <dgm:cxn modelId="{E2B4D4F6-F5EE-41EE-9604-628C33E189E9}" type="presParOf" srcId="{0B855A6B-9F2B-4CC3-92D5-E6C1B63C81A4}" destId="{FE2F879C-C451-45B8-A5B3-84BAD451B4F4}" srcOrd="0" destOrd="0" presId="urn:microsoft.com/office/officeart/2005/8/layout/process2"/>
    <dgm:cxn modelId="{5714AE74-368F-438A-A4B7-6BFCB373DA05}" type="presParOf" srcId="{D8ABA266-9A2A-4596-9BC0-0586608CE44E}" destId="{63C266C5-2EDA-4A50-8B78-7E1705BA3DD1}" srcOrd="4" destOrd="0" presId="urn:microsoft.com/office/officeart/2005/8/layout/process2"/>
    <dgm:cxn modelId="{CE308F3E-7899-40E4-980F-46CB6F5A8C7E}" type="presParOf" srcId="{D8ABA266-9A2A-4596-9BC0-0586608CE44E}" destId="{9BDB0A9B-8A65-4DF2-B4A2-5F84E99418CC}" srcOrd="5" destOrd="0" presId="urn:microsoft.com/office/officeart/2005/8/layout/process2"/>
    <dgm:cxn modelId="{420D32F4-F81C-4EFF-BC42-E238AC9571B0}" type="presParOf" srcId="{9BDB0A9B-8A65-4DF2-B4A2-5F84E99418CC}" destId="{4A72874D-AFE2-4919-A26D-89FE78069B7B}" srcOrd="0" destOrd="0" presId="urn:microsoft.com/office/officeart/2005/8/layout/process2"/>
    <dgm:cxn modelId="{748BDF3E-9E2C-454E-B035-5A94F7CD3CAE}" type="presParOf" srcId="{D8ABA266-9A2A-4596-9BC0-0586608CE44E}" destId="{0163D091-B4B9-4522-B91D-CFE289DC01DA}" srcOrd="6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C00F3-1F30-4CD0-B0B0-3699D7625B4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D277C-CAD3-4012-A123-C2193FF5E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388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D277C-CAD3-4012-A123-C2193FF5ECE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F03D50-2A6A-496B-9F00-550E486FC3E1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D78D8A-7536-428E-9A79-435601117C05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D277C-CAD3-4012-A123-C2193FF5ECE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D277C-CAD3-4012-A123-C2193FF5ECE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D277C-CAD3-4012-A123-C2193FF5ECE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D277C-CAD3-4012-A123-C2193FF5ECE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Чтобы получить число копий/мл нужно значение умножить на 100.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D277C-CAD3-4012-A123-C2193FF5ECE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Добавить данных ссылки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D277C-CAD3-4012-A123-C2193FF5ECE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D277C-CAD3-4012-A123-C2193FF5ECE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70C0"/>
                </a:solidFill>
              </a:rPr>
              <a:t>Acinetobacter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baumanni</a:t>
            </a:r>
            <a:r>
              <a:rPr lang="ru-RU" baseline="0" dirty="0" smtClean="0">
                <a:solidFill>
                  <a:srgbClr val="0070C0"/>
                </a:solidFill>
              </a:rPr>
              <a:t> и </a:t>
            </a:r>
            <a:r>
              <a:rPr lang="en-US" dirty="0" err="1" smtClean="0">
                <a:solidFill>
                  <a:srgbClr val="0070C0"/>
                </a:solidFill>
              </a:rPr>
              <a:t>Klebsiella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pneumoniae</a:t>
            </a:r>
            <a:r>
              <a:rPr lang="ru-RU" dirty="0" smtClean="0">
                <a:solidFill>
                  <a:srgbClr val="0070C0"/>
                </a:solidFill>
              </a:rPr>
              <a:t> на сегодня проходят регистрацию.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ESBL-CTX-M(</a:t>
            </a:r>
            <a:r>
              <a:rPr lang="ru-RU" dirty="0" smtClean="0">
                <a:solidFill>
                  <a:srgbClr val="0070C0"/>
                </a:solidFill>
              </a:rPr>
              <a:t>гены БЛРС СТХ-М, М-1,М-2,М-8/25,М-9)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VRE(</a:t>
            </a:r>
            <a:r>
              <a:rPr lang="ru-RU" dirty="0" smtClean="0">
                <a:solidFill>
                  <a:srgbClr val="0070C0"/>
                </a:solidFill>
              </a:rPr>
              <a:t>выявление генов</a:t>
            </a:r>
            <a:r>
              <a:rPr lang="en-US" dirty="0" smtClean="0">
                <a:solidFill>
                  <a:srgbClr val="0070C0"/>
                </a:solidFill>
              </a:rPr>
              <a:t>Van A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r>
              <a:rPr lang="en-US" dirty="0" err="1" smtClean="0">
                <a:solidFill>
                  <a:srgbClr val="0070C0"/>
                </a:solidFill>
              </a:rPr>
              <a:t>vanB</a:t>
            </a:r>
            <a:r>
              <a:rPr lang="ru-RU" dirty="0" smtClean="0">
                <a:solidFill>
                  <a:srgbClr val="0070C0"/>
                </a:solidFill>
              </a:rPr>
              <a:t>) проходят регистрацию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D277C-CAD3-4012-A123-C2193FF5ECE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D277C-CAD3-4012-A123-C2193FF5ECE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D277C-CAD3-4012-A123-C2193FF5ECE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D277C-CAD3-4012-A123-C2193FF5ECE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D277C-CAD3-4012-A123-C2193FF5ECE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D277C-CAD3-4012-A123-C2193FF5ECE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D277C-CAD3-4012-A123-C2193FF5ECE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D277C-CAD3-4012-A123-C2193FF5ECE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D277C-CAD3-4012-A123-C2193FF5ECE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8D381A-9178-423C-942D-2B0401453BAC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75E4-8489-471E-B935-ADD9D45B7F2C}" type="datetime1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9BE0-3053-4D0E-B912-A196C8970052}" type="datetime1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8CB2-0BC5-4406-BD1F-F7A8E61D336F}" type="datetime1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2AAF-916E-4C55-8139-8B1B9050CEAC}" type="datetime1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1350-593A-4707-A82E-BC2D736B87D5}" type="datetime1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05F4-7AC4-4637-A552-EC19CBB9FD5F}" type="datetime1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55EA-B467-49BA-8B9B-460F81951D52}" type="datetime1">
              <a:rPr lang="ru-RU" smtClean="0"/>
              <a:pPr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0974-4278-4ED9-B8B1-3BA23A29340B}" type="datetime1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79CB-5774-4B99-96CA-9CA28AE5CE82}" type="datetime1">
              <a:rPr lang="ru-RU" smtClean="0"/>
              <a:pPr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0E91-FF1D-4547-ABCB-522E259F588C}" type="datetime1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0BB-FD0F-4B8B-A943-44259208C278}" type="datetime1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alpha val="30000"/>
              </a:srgbClr>
            </a:gs>
            <a:gs pos="50000">
              <a:schemeClr val="accent1">
                <a:tint val="44500"/>
                <a:satMod val="160000"/>
                <a:alpha val="1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6C8F-C3CF-4C55-9AE8-3B6C700A1B2A}" type="datetime1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ovlvy.ru/wp-content/uploads/2016/05/%D0%90%D0%BB%D0%B3%D0%BE%D1%80%D0%B8%D1%82%D0%BC-%D0%B4%D0%B8%D0%B0%D0%B3%D0%BD%D0%BE%D0%B7%D0%B0.bm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3498"/>
            <a:ext cx="7772400" cy="41584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Ускоренная диагностика инфекций кровотока. Современные алгоритмы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dirty="0" smtClean="0"/>
              <a:t>III Российский конгресс лабораторной медицины</a:t>
            </a:r>
            <a:br>
              <a:rPr lang="ru-RU" sz="2000" dirty="0" smtClean="0"/>
            </a:br>
            <a:r>
              <a:rPr lang="ru-RU" sz="2000" dirty="0" smtClean="0"/>
              <a:t>11-13 октября 2017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err="1" smtClean="0"/>
              <a:t>Путков</a:t>
            </a:r>
            <a:r>
              <a:rPr lang="ru-RU" sz="2400" b="1" dirty="0" smtClean="0"/>
              <a:t> С.Б., </a:t>
            </a:r>
            <a:r>
              <a:rPr lang="ru-RU" sz="2400" b="1" dirty="0" err="1" smtClean="0"/>
              <a:t>Эсауленко</a:t>
            </a:r>
            <a:r>
              <a:rPr lang="ru-RU" sz="2400" b="1" dirty="0" smtClean="0"/>
              <a:t> Н.Б.,</a:t>
            </a:r>
            <a:br>
              <a:rPr lang="ru-RU" sz="2400" b="1" dirty="0" smtClean="0"/>
            </a:br>
            <a:r>
              <a:rPr lang="ru-RU" sz="2400" b="1" dirty="0" smtClean="0"/>
              <a:t> Казаков С.П., </a:t>
            </a:r>
            <a:r>
              <a:rPr lang="ru-RU" sz="2400" b="1" dirty="0" err="1" smtClean="0"/>
              <a:t>Скачкова</a:t>
            </a:r>
            <a:r>
              <a:rPr lang="ru-RU" sz="2400" b="1" dirty="0" smtClean="0"/>
              <a:t> Т.С.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400" b="1" dirty="0" smtClean="0"/>
              <a:t>ГВКГ им. Н.Н. Бурденко МО РФ</a:t>
            </a:r>
            <a:br>
              <a:rPr lang="ru-RU" sz="1400" b="1" dirty="0" smtClean="0"/>
            </a:br>
            <a:r>
              <a:rPr lang="ru-RU" sz="1400" b="1" dirty="0" smtClean="0"/>
              <a:t>ЦНИИ эпидемиологии </a:t>
            </a:r>
            <a:r>
              <a:rPr lang="ru-RU" sz="1400" b="1" dirty="0" err="1" smtClean="0"/>
              <a:t>Роспотребнадзора</a:t>
            </a:r>
            <a:endParaRPr lang="ru-RU" sz="1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607733"/>
            <a:ext cx="6400800" cy="386856"/>
          </a:xfrm>
        </p:spPr>
        <p:txBody>
          <a:bodyPr>
            <a:normAutofit/>
          </a:bodyPr>
          <a:lstStyle/>
          <a:p>
            <a:r>
              <a:rPr lang="ru-RU" sz="1400" i="1" dirty="0" smtClean="0">
                <a:solidFill>
                  <a:schemeClr val="tx1"/>
                </a:solidFill>
              </a:rPr>
              <a:t>12 октября 2017 года</a:t>
            </a:r>
            <a:endParaRPr lang="ru-RU" sz="1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357190"/>
          </a:xfrm>
        </p:spPr>
        <p:txBody>
          <a:bodyPr>
            <a:normAutofit fontScale="90000"/>
          </a:bodyPr>
          <a:lstStyle/>
          <a:p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200" b="1" dirty="0" smtClean="0"/>
              <a:t>Количество исследований (всего) на инфекции кровотока в 2016 году в ГВКГ</a:t>
            </a:r>
            <a:r>
              <a:rPr lang="ru-RU" altLang="ru-RU" sz="2200" dirty="0" smtClean="0"/>
              <a:t/>
            </a:r>
            <a:br>
              <a:rPr lang="ru-RU" altLang="ru-RU" sz="2200" dirty="0" smtClean="0"/>
            </a:br>
            <a:endParaRPr lang="ru-RU" altLang="ru-RU" sz="22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813" y="535782"/>
          <a:ext cx="7286625" cy="191684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2286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25572"/>
                <a:gridCol w="1506239"/>
                <a:gridCol w="1506239"/>
                <a:gridCol w="1419825"/>
                <a:gridCol w="1428750"/>
              </a:tblGrid>
              <a:tr h="4800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исследований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Количество больных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Количество исследований на 1 больного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Количество исследований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0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Кровь на бактериемию, в т.ч.: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930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2802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2872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на аэробы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1938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69,2%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2872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на анаэробы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160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11,1%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2872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грибы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172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554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19,7%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79" y="2678908"/>
          <a:ext cx="4429158" cy="208956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203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76386"/>
                <a:gridCol w="1476386"/>
                <a:gridCol w="1476386"/>
              </a:tblGrid>
              <a:tr h="4268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исследований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100" u="sng" dirty="0">
                          <a:latin typeface="Times New Roman"/>
                          <a:ea typeface="Calibri"/>
                          <a:cs typeface="Times New Roman"/>
                        </a:rPr>
                        <a:t>положительных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исследований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2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Кровь на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бактериемию </a:t>
                      </a: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всего: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429 – 15%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3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том числе на: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/>
                </a:tc>
              </a:tr>
              <a:tr h="2134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аэробы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96,5%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/>
                </a:tc>
              </a:tr>
              <a:tr h="2134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анаэробы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1,4%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/>
                </a:tc>
              </a:tr>
              <a:tr h="382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грибы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2,1%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/>
                </a:tc>
              </a:tr>
            </a:tbl>
          </a:graphicData>
        </a:graphic>
      </p:graphicFrame>
      <p:graphicFrame>
        <p:nvGraphicFramePr>
          <p:cNvPr id="3139" name="Диаграмма 2"/>
          <p:cNvGraphicFramePr>
            <a:graphicFrameLocks/>
          </p:cNvGraphicFramePr>
          <p:nvPr/>
        </p:nvGraphicFramePr>
        <p:xfrm>
          <a:off x="4714877" y="2571750"/>
          <a:ext cx="4276725" cy="2436019"/>
        </p:xfrm>
        <a:graphic>
          <a:graphicData uri="http://schemas.openxmlformats.org/presentationml/2006/ole">
            <p:oleObj spid="_x0000_s3079" name="Worksheet" r:id="rId4" imgW="4276578" imgH="3248059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648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40"/>
          </a:xfrm>
        </p:spPr>
        <p:txBody>
          <a:bodyPr>
            <a:noAutofit/>
          </a:bodyPr>
          <a:lstStyle/>
          <a:p>
            <a:r>
              <a:rPr lang="ru-RU" altLang="ru-RU" sz="1600" b="1" dirty="0" smtClean="0"/>
              <a:t>Основные актуальные микроорганизмы, вызывавшие септицемию в ГВКГ в 2016 г по данным 3-х реанимационных отделений, в % (уровень </a:t>
            </a:r>
            <a:r>
              <a:rPr lang="ru-RU" altLang="ru-RU" sz="1600" b="1" dirty="0" err="1" smtClean="0"/>
              <a:t>прокальцитонина</a:t>
            </a:r>
            <a:r>
              <a:rPr lang="ru-RU" altLang="ru-RU" sz="1600" b="1" dirty="0" smtClean="0"/>
              <a:t> </a:t>
            </a:r>
            <a:r>
              <a:rPr lang="en-US" altLang="ru-RU" sz="1600" b="1" dirty="0" smtClean="0"/>
              <a:t>&gt;</a:t>
            </a:r>
            <a:r>
              <a:rPr lang="ru-RU" altLang="ru-RU" sz="1600" b="1" dirty="0" smtClean="0"/>
              <a:t> 2 </a:t>
            </a:r>
            <a:r>
              <a:rPr lang="ru-RU" altLang="ru-RU" sz="1600" b="1" dirty="0" err="1" smtClean="0"/>
              <a:t>нг</a:t>
            </a:r>
            <a:r>
              <a:rPr lang="ru-RU" altLang="ru-RU" sz="1600" b="1" dirty="0" smtClean="0"/>
              <a:t>/мл, </a:t>
            </a:r>
            <a:r>
              <a:rPr lang="ru-RU" altLang="ru-RU" sz="1600" b="1" dirty="0" err="1" smtClean="0"/>
              <a:t>пресепсина</a:t>
            </a:r>
            <a:r>
              <a:rPr lang="ru-RU" altLang="ru-RU" sz="1600" b="1" dirty="0" smtClean="0"/>
              <a:t> </a:t>
            </a:r>
            <a:r>
              <a:rPr lang="en-US" altLang="ru-RU" sz="1600" b="1" dirty="0" smtClean="0"/>
              <a:t>&gt;</a:t>
            </a:r>
            <a:r>
              <a:rPr lang="ru-RU" altLang="ru-RU" sz="1600" b="1" dirty="0" smtClean="0"/>
              <a:t> 600 </a:t>
            </a:r>
            <a:r>
              <a:rPr lang="ru-RU" altLang="ru-RU" sz="1600" b="1" dirty="0" err="1" smtClean="0"/>
              <a:t>пг</a:t>
            </a:r>
            <a:r>
              <a:rPr lang="ru-RU" altLang="ru-RU" sz="1600" b="1" dirty="0" smtClean="0"/>
              <a:t>/мл)</a:t>
            </a:r>
            <a:br>
              <a:rPr lang="ru-RU" altLang="ru-RU" sz="1600" b="1" dirty="0" smtClean="0"/>
            </a:br>
            <a:r>
              <a:rPr lang="ru-RU" altLang="ru-RU" sz="1600" b="1" dirty="0" smtClean="0"/>
              <a:t>Число пациентов – 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100 (</a:t>
            </a:r>
            <a:r>
              <a:rPr lang="en-US" altLang="ru-RU" sz="1600" b="1" dirty="0" smtClean="0">
                <a:solidFill>
                  <a:srgbClr val="FF0000"/>
                </a:solidFill>
              </a:rPr>
              <a:t>n=100)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, </a:t>
            </a:r>
            <a:r>
              <a:rPr lang="ru-RU" altLang="ru-RU" sz="1600" b="1" dirty="0" err="1" smtClean="0"/>
              <a:t>положитильных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 – 34 </a:t>
            </a:r>
            <a:r>
              <a:rPr lang="ru-RU" altLang="ru-RU" sz="1600" b="1" dirty="0" smtClean="0"/>
              <a:t>пациента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42844" y="2786065"/>
            <a:ext cx="4500594" cy="2143139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altLang="ru-RU" sz="1600" b="1" u="sng" dirty="0" smtClean="0"/>
              <a:t>1 микроорганизм</a:t>
            </a:r>
          </a:p>
          <a:p>
            <a:pPr>
              <a:defRPr/>
            </a:pPr>
            <a:r>
              <a:rPr lang="en-US" altLang="ru-RU" sz="1600" dirty="0" smtClean="0"/>
              <a:t>Kl. </a:t>
            </a:r>
            <a:r>
              <a:rPr lang="en-US" altLang="ru-RU" sz="1600" dirty="0" err="1" smtClean="0"/>
              <a:t>pneumoniae</a:t>
            </a:r>
            <a:r>
              <a:rPr lang="ru-RU" altLang="ru-RU" sz="1600" dirty="0" smtClean="0"/>
              <a:t> – 8 пациентов, </a:t>
            </a:r>
          </a:p>
          <a:p>
            <a:pPr>
              <a:buNone/>
              <a:defRPr/>
            </a:pPr>
            <a:r>
              <a:rPr lang="ru-RU" altLang="ru-RU" sz="1600" dirty="0" smtClean="0"/>
              <a:t>	в т.ч. </a:t>
            </a:r>
            <a:r>
              <a:rPr lang="en-US" altLang="ru-RU" sz="1600" dirty="0" err="1" smtClean="0"/>
              <a:t>Kl</a:t>
            </a:r>
            <a:r>
              <a:rPr lang="en-US" altLang="ru-RU" sz="1600" dirty="0" smtClean="0"/>
              <a:t>. </a:t>
            </a:r>
            <a:r>
              <a:rPr lang="ru-RU" altLang="ru-RU" sz="1600" dirty="0" err="1" smtClean="0"/>
              <a:t>р</a:t>
            </a:r>
            <a:r>
              <a:rPr lang="en-US" altLang="ru-RU" sz="1600" dirty="0" err="1" smtClean="0"/>
              <a:t>neumoniae</a:t>
            </a:r>
            <a:r>
              <a:rPr lang="ru-RU" altLang="ru-RU" sz="1600" dirty="0" smtClean="0"/>
              <a:t> БЛРС</a:t>
            </a:r>
            <a:r>
              <a:rPr lang="en-US" altLang="ru-RU" sz="1600" dirty="0" smtClean="0"/>
              <a:t>  </a:t>
            </a:r>
            <a:r>
              <a:rPr lang="ru-RU" altLang="ru-RU" sz="1600" dirty="0" smtClean="0"/>
              <a:t>- </a:t>
            </a:r>
            <a:r>
              <a:rPr lang="en-US" altLang="ru-RU" sz="1600" dirty="0" smtClean="0"/>
              <a:t>7</a:t>
            </a:r>
            <a:r>
              <a:rPr lang="ru-RU" altLang="ru-RU" sz="1600" dirty="0" smtClean="0"/>
              <a:t> пациентов</a:t>
            </a:r>
          </a:p>
          <a:p>
            <a:pPr>
              <a:defRPr/>
            </a:pPr>
            <a:r>
              <a:rPr lang="en-US" altLang="ru-RU" sz="1600" dirty="0" smtClean="0"/>
              <a:t>St. </a:t>
            </a:r>
            <a:r>
              <a:rPr lang="en-US" altLang="ru-RU" sz="1600" dirty="0" err="1" smtClean="0"/>
              <a:t>aureus</a:t>
            </a:r>
            <a:r>
              <a:rPr lang="en-US" altLang="ru-RU" sz="1600" dirty="0" smtClean="0"/>
              <a:t>  </a:t>
            </a:r>
            <a:r>
              <a:rPr lang="ru-RU" altLang="ru-RU" sz="1600" dirty="0" smtClean="0"/>
              <a:t>- 5 пациентов, </a:t>
            </a:r>
          </a:p>
          <a:p>
            <a:pPr>
              <a:buNone/>
              <a:defRPr/>
            </a:pPr>
            <a:r>
              <a:rPr lang="ru-RU" altLang="ru-RU" sz="1600" dirty="0" smtClean="0"/>
              <a:t>        в т.ч. </a:t>
            </a:r>
            <a:r>
              <a:rPr lang="en-US" altLang="ru-RU" sz="1600" dirty="0" smtClean="0"/>
              <a:t>St. </a:t>
            </a:r>
            <a:r>
              <a:rPr lang="en-US" altLang="ru-RU" sz="1600" dirty="0" err="1" smtClean="0"/>
              <a:t>aureus</a:t>
            </a:r>
            <a:r>
              <a:rPr lang="en-US" altLang="ru-RU" sz="1600" dirty="0" smtClean="0"/>
              <a:t> MRSA</a:t>
            </a:r>
            <a:r>
              <a:rPr lang="ru-RU" altLang="ru-RU" sz="1600" dirty="0" smtClean="0"/>
              <a:t> – 1 пациентов</a:t>
            </a:r>
          </a:p>
          <a:p>
            <a:pPr>
              <a:defRPr/>
            </a:pPr>
            <a:r>
              <a:rPr lang="en-US" altLang="ru-RU" sz="1600" dirty="0" smtClean="0"/>
              <a:t>Ac. </a:t>
            </a:r>
            <a:r>
              <a:rPr lang="en-US" altLang="ru-RU" sz="1600" dirty="0" err="1" smtClean="0"/>
              <a:t>baumanii</a:t>
            </a:r>
            <a:r>
              <a:rPr lang="en-US" altLang="ru-RU" sz="1600" dirty="0" smtClean="0"/>
              <a:t>  </a:t>
            </a:r>
            <a:r>
              <a:rPr lang="ru-RU" altLang="ru-RU" sz="1600" dirty="0" smtClean="0"/>
              <a:t>- </a:t>
            </a:r>
            <a:r>
              <a:rPr lang="en-US" altLang="ru-RU" sz="1600" dirty="0" smtClean="0"/>
              <a:t>3</a:t>
            </a:r>
            <a:r>
              <a:rPr lang="ru-RU" altLang="ru-RU" sz="1600" dirty="0" smtClean="0"/>
              <a:t> пациентов</a:t>
            </a:r>
          </a:p>
          <a:p>
            <a:pPr>
              <a:defRPr/>
            </a:pPr>
            <a:r>
              <a:rPr lang="en-US" altLang="ru-RU" sz="1600" dirty="0" smtClean="0"/>
              <a:t>Ps</a:t>
            </a:r>
            <a:r>
              <a:rPr lang="ru-RU" altLang="ru-RU" sz="1600" dirty="0" smtClean="0"/>
              <a:t>. а</a:t>
            </a:r>
            <a:r>
              <a:rPr lang="en-US" altLang="ru-RU" sz="1600" dirty="0" err="1" smtClean="0"/>
              <a:t>eruginosa</a:t>
            </a:r>
            <a:r>
              <a:rPr lang="ru-RU" altLang="ru-RU" sz="1600" dirty="0" smtClean="0"/>
              <a:t> – 3 пациентов        </a:t>
            </a:r>
          </a:p>
          <a:p>
            <a:pPr>
              <a:defRPr/>
            </a:pPr>
            <a:r>
              <a:rPr lang="en-US" altLang="ru-RU" sz="1600" dirty="0" smtClean="0"/>
              <a:t>E. coli </a:t>
            </a:r>
            <a:r>
              <a:rPr lang="ru-RU" altLang="ru-RU" sz="1600" dirty="0" smtClean="0"/>
              <a:t>БЛРС – 2 пациентов</a:t>
            </a:r>
          </a:p>
          <a:p>
            <a:pPr>
              <a:defRPr/>
            </a:pPr>
            <a:r>
              <a:rPr lang="en-US" altLang="ru-RU" sz="1600" dirty="0" smtClean="0"/>
              <a:t>Candida </a:t>
            </a:r>
            <a:r>
              <a:rPr lang="en-US" altLang="ru-RU" sz="1600" dirty="0" err="1" smtClean="0"/>
              <a:t>albicans</a:t>
            </a:r>
            <a:r>
              <a:rPr lang="ru-RU" altLang="ru-RU" sz="1600" dirty="0" smtClean="0"/>
              <a:t> – 1 пациент</a:t>
            </a:r>
          </a:p>
          <a:p>
            <a:pPr>
              <a:defRPr/>
            </a:pPr>
            <a:r>
              <a:rPr lang="ru-RU" altLang="ru-RU" sz="1600" dirty="0" smtClean="0"/>
              <a:t>Другие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– 8 пациентов (</a:t>
            </a:r>
            <a:r>
              <a:rPr lang="en-US" altLang="ru-RU" sz="1600" dirty="0" smtClean="0"/>
              <a:t>Pr. </a:t>
            </a:r>
            <a:r>
              <a:rPr lang="ru-RU" altLang="ru-RU" sz="1600" dirty="0" smtClean="0"/>
              <a:t>м</a:t>
            </a:r>
            <a:r>
              <a:rPr lang="en-US" altLang="ru-RU" sz="1600" dirty="0" err="1" smtClean="0"/>
              <a:t>irabilis</a:t>
            </a:r>
            <a:r>
              <a:rPr lang="ru-RU" altLang="ru-RU" sz="1600" dirty="0" smtClean="0"/>
              <a:t>, </a:t>
            </a:r>
            <a:r>
              <a:rPr lang="en-US" altLang="ru-RU" sz="1600" dirty="0" smtClean="0"/>
              <a:t>St. </a:t>
            </a:r>
            <a:r>
              <a:rPr lang="en-US" altLang="ru-RU" sz="1600" dirty="0" err="1" smtClean="0"/>
              <a:t>warneri</a:t>
            </a:r>
            <a:r>
              <a:rPr lang="ru-RU" altLang="ru-RU" sz="1600" dirty="0" smtClean="0"/>
              <a:t>, </a:t>
            </a:r>
            <a:r>
              <a:rPr lang="en-US" altLang="ru-RU" sz="1600" dirty="0" smtClean="0"/>
              <a:t>St. </a:t>
            </a:r>
            <a:r>
              <a:rPr lang="en-US" altLang="ru-RU" sz="1600" dirty="0" err="1" smtClean="0"/>
              <a:t>haemolyticus</a:t>
            </a:r>
            <a:r>
              <a:rPr lang="ru-RU" altLang="ru-RU" sz="1600" dirty="0" smtClean="0"/>
              <a:t>  и др.)</a:t>
            </a:r>
            <a:endParaRPr lang="en-US" altLang="ru-RU" sz="1600" dirty="0" smtClean="0"/>
          </a:p>
          <a:p>
            <a:pPr>
              <a:buNone/>
              <a:defRPr/>
            </a:pPr>
            <a:endParaRPr lang="ru-RU" altLang="ru-RU" sz="1400" dirty="0" smtClean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429124" y="2786064"/>
            <a:ext cx="4572064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микроорганизма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 в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12%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случаев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</a:t>
            </a: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alt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pneumoniae</a:t>
            </a: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БЛРС</a:t>
            </a: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+ E. coli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 пациент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</a:t>
            </a: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alt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pneumoniae</a:t>
            </a: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БЛРС</a:t>
            </a: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+   Ac. </a:t>
            </a:r>
            <a:r>
              <a:rPr kumimoji="0" lang="en-US" alt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baumanii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1 пациент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St. </a:t>
            </a:r>
            <a:r>
              <a:rPr kumimoji="0" lang="en-US" alt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epidermidis</a:t>
            </a: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MRS  + </a:t>
            </a:r>
            <a:r>
              <a:rPr kumimoji="0" lang="en-US" alt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candida</a:t>
            </a: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krusei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1 пациент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St. </a:t>
            </a:r>
            <a:r>
              <a:rPr kumimoji="0" lang="en-US" alt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epidermidis</a:t>
            </a: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MRS + </a:t>
            </a:r>
            <a:r>
              <a:rPr kumimoji="0" lang="ru-RU" alt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</a:t>
            </a: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 пациент</a:t>
            </a: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786314" y="4393419"/>
            <a:ext cx="4214842" cy="75008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ru-RU" altLang="ru-RU" sz="1400" b="1" i="1" u="sng" dirty="0" smtClean="0"/>
              <a:t>Кроме того: </a:t>
            </a:r>
            <a:r>
              <a:rPr lang="ru-RU" altLang="ru-RU" sz="1400" dirty="0" smtClean="0">
                <a:solidFill>
                  <a:srgbClr val="0070C0"/>
                </a:solidFill>
              </a:rPr>
              <a:t>предположительно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ложноположительных</a:t>
            </a:r>
            <a:r>
              <a:rPr lang="en-US" altLang="ru-RU" sz="1400" dirty="0"/>
              <a:t> </a:t>
            </a:r>
            <a:r>
              <a:rPr lang="ru-RU" altLang="ru-RU" sz="1400" dirty="0"/>
              <a:t>– </a:t>
            </a:r>
            <a:r>
              <a:rPr lang="ru-RU" altLang="ru-RU" sz="1400" dirty="0" smtClean="0"/>
              <a:t>14 пациентов 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altLang="ru-RU" sz="1400" dirty="0" smtClean="0"/>
              <a:t>с </a:t>
            </a:r>
            <a:r>
              <a:rPr lang="en-US" altLang="ru-RU" sz="1400" dirty="0" smtClean="0"/>
              <a:t>St</a:t>
            </a:r>
            <a:r>
              <a:rPr lang="en-US" altLang="ru-RU" sz="1400" dirty="0"/>
              <a:t>. </a:t>
            </a:r>
            <a:r>
              <a:rPr lang="en-US" altLang="ru-RU" sz="1400" dirty="0" err="1"/>
              <a:t>epidermidis</a:t>
            </a:r>
            <a:r>
              <a:rPr lang="en-US" altLang="ru-RU" sz="1400" dirty="0"/>
              <a:t> </a:t>
            </a:r>
            <a:r>
              <a:rPr lang="ru-RU" altLang="ru-RU" sz="1400" dirty="0"/>
              <a:t> </a:t>
            </a:r>
            <a:r>
              <a:rPr lang="en-US" altLang="ru-RU" sz="1400" dirty="0" smtClean="0"/>
              <a:t>MRS</a:t>
            </a:r>
            <a:endParaRPr lang="ru-RU" altLang="ru-RU" sz="1400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016803"/>
              </p:ext>
            </p:extLst>
          </p:nvPr>
        </p:nvGraphicFramePr>
        <p:xfrm>
          <a:off x="285720" y="857238"/>
          <a:ext cx="8644000" cy="19735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63500" dir="2700000" sx="101000" sy="101000" algn="tl" rotWithShape="0">
                    <a:schemeClr val="tx1"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3000396"/>
                <a:gridCol w="1321604"/>
                <a:gridCol w="3107552"/>
                <a:gridCol w="1214448"/>
              </a:tblGrid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Грамотрицательные МО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Грамположительные МО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altLang="ru-RU" sz="1400" dirty="0" err="1" smtClean="0">
                          <a:solidFill>
                            <a:schemeClr val="tx1"/>
                          </a:solidFill>
                        </a:rPr>
                        <a:t>Klebsiella</a:t>
                      </a:r>
                      <a:r>
                        <a:rPr lang="en-US" alt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ru-RU" sz="1400" dirty="0" err="1" smtClean="0">
                          <a:solidFill>
                            <a:schemeClr val="tx1"/>
                          </a:solidFill>
                        </a:rPr>
                        <a:t>pneumoniae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altLang="ru-RU" sz="1400" dirty="0" smtClean="0">
                          <a:solidFill>
                            <a:schemeClr val="tx1"/>
                          </a:solidFill>
                        </a:rPr>
                        <a:t>Staphylococcus  </a:t>
                      </a:r>
                      <a:r>
                        <a:rPr lang="en-US" altLang="ru-RU" sz="1400" dirty="0" err="1" smtClean="0">
                          <a:solidFill>
                            <a:schemeClr val="tx1"/>
                          </a:solidFill>
                        </a:rPr>
                        <a:t>aureus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12,5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altLang="ru-RU" sz="1400" dirty="0" err="1" smtClean="0">
                          <a:solidFill>
                            <a:schemeClr val="tx1"/>
                          </a:solidFill>
                        </a:rPr>
                        <a:t>Acinetobacter</a:t>
                      </a: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ru-RU" sz="1400" dirty="0" err="1" smtClean="0">
                          <a:solidFill>
                            <a:schemeClr val="tx1"/>
                          </a:solidFill>
                        </a:rPr>
                        <a:t>baumanii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7,5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Enterococcus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faecalis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2,5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altLang="ru-RU" sz="1400" dirty="0" err="1" smtClean="0">
                          <a:solidFill>
                            <a:schemeClr val="tx1"/>
                          </a:solidFill>
                        </a:rPr>
                        <a:t>Pseudomonas</a:t>
                      </a: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altLang="ru-RU" sz="1400" dirty="0" err="1" smtClean="0">
                          <a:solidFill>
                            <a:schemeClr val="tx1"/>
                          </a:solidFill>
                        </a:rPr>
                        <a:t>aeruginosa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7,5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Escherichia coli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Другие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Другие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Всего: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Всего: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</a:t>
                      </a:r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52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Критерии оценки клинической значимости положительного результата посева крови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3971924" cy="378263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Значимый положительный результат:</a:t>
            </a:r>
          </a:p>
          <a:p>
            <a:r>
              <a:rPr lang="ru-RU" sz="2300" dirty="0" smtClean="0"/>
              <a:t>рост «патогенных» и «условно-патогенных» микроорганизмов независимо от количества положительных образцов крови в течение суток (</a:t>
            </a:r>
            <a:r>
              <a:rPr lang="en-US" sz="2300" i="1" dirty="0" smtClean="0"/>
              <a:t>S. </a:t>
            </a:r>
            <a:r>
              <a:rPr lang="en-US" sz="2300" i="1" dirty="0" err="1" smtClean="0"/>
              <a:t>aureus</a:t>
            </a:r>
            <a:r>
              <a:rPr lang="en-US" sz="2300" i="1" dirty="0" smtClean="0"/>
              <a:t>, E. coli, P. </a:t>
            </a:r>
            <a:r>
              <a:rPr lang="en-US" sz="2300" i="1" dirty="0" err="1" smtClean="0"/>
              <a:t>aeruginosa</a:t>
            </a:r>
            <a:r>
              <a:rPr lang="en-US" sz="2300" i="1" dirty="0" smtClean="0"/>
              <a:t>, </a:t>
            </a:r>
            <a:r>
              <a:rPr lang="ru-RU" sz="2300" i="1" dirty="0" smtClean="0"/>
              <a:t>прочие </a:t>
            </a:r>
            <a:r>
              <a:rPr lang="ru-RU" sz="2300" i="1" dirty="0" err="1" smtClean="0"/>
              <a:t>Грам</a:t>
            </a:r>
            <a:r>
              <a:rPr lang="ru-RU" sz="2300" i="1" dirty="0" smtClean="0"/>
              <a:t>(-) палочки, </a:t>
            </a:r>
            <a:r>
              <a:rPr lang="en-US" sz="2300" i="1" dirty="0" smtClean="0"/>
              <a:t>Candida spp. </a:t>
            </a:r>
            <a:r>
              <a:rPr lang="ru-RU" sz="2300" i="1" dirty="0" smtClean="0"/>
              <a:t>и прочие грибы (за исключением </a:t>
            </a:r>
            <a:r>
              <a:rPr lang="en-US" sz="2300" i="1" dirty="0" err="1" smtClean="0"/>
              <a:t>Aspergillus</a:t>
            </a:r>
            <a:r>
              <a:rPr lang="en-US" sz="2300" i="1" dirty="0" smtClean="0"/>
              <a:t> spp., </a:t>
            </a:r>
            <a:r>
              <a:rPr lang="en-US" sz="2300" i="1" dirty="0" err="1" smtClean="0"/>
              <a:t>Penicillium</a:t>
            </a:r>
            <a:r>
              <a:rPr lang="en-US" sz="2300" i="1" dirty="0" smtClean="0"/>
              <a:t> </a:t>
            </a:r>
            <a:r>
              <a:rPr lang="en-US" sz="2300" i="1" dirty="0" err="1" smtClean="0"/>
              <a:t>spp</a:t>
            </a:r>
            <a:r>
              <a:rPr lang="en-US" sz="2300" i="1" dirty="0" smtClean="0"/>
              <a:t>), </a:t>
            </a:r>
            <a:r>
              <a:rPr lang="en-US" sz="2300" i="1" dirty="0" err="1" smtClean="0"/>
              <a:t>Corynebacterium</a:t>
            </a:r>
            <a:r>
              <a:rPr lang="en-US" sz="2300" i="1" dirty="0" smtClean="0"/>
              <a:t> J.K., </a:t>
            </a:r>
            <a:r>
              <a:rPr lang="en-US" sz="2300" i="1" dirty="0" err="1" smtClean="0"/>
              <a:t>Enterococcus</a:t>
            </a:r>
            <a:r>
              <a:rPr lang="en-US" sz="2300" i="1" dirty="0" smtClean="0"/>
              <a:t> spp., Streptococcus spp. (</a:t>
            </a:r>
            <a:r>
              <a:rPr lang="ru-RU" sz="2300" i="1" dirty="0" smtClean="0"/>
              <a:t>за исключением группы “</a:t>
            </a:r>
            <a:r>
              <a:rPr lang="en-US" sz="2300" i="1" dirty="0" err="1" smtClean="0"/>
              <a:t>viridans</a:t>
            </a:r>
            <a:r>
              <a:rPr lang="en-US" sz="2300" i="1" dirty="0" smtClean="0"/>
              <a:t>”)</a:t>
            </a:r>
            <a:endParaRPr lang="ru-RU" sz="2300" i="1" dirty="0" smtClean="0"/>
          </a:p>
          <a:p>
            <a:pPr>
              <a:buNone/>
            </a:pPr>
            <a:endParaRPr lang="ru-RU" sz="2300" dirty="0" smtClean="0"/>
          </a:p>
          <a:p>
            <a:r>
              <a:rPr lang="ru-RU" sz="2300" dirty="0" smtClean="0"/>
              <a:t>рост микроорганизмов, которые обычно являются нормальной микрофлорой открытых биотопов человека или окружающей среды (сапрофиты, “</a:t>
            </a:r>
            <a:r>
              <a:rPr lang="ru-RU" sz="2300" dirty="0" err="1" smtClean="0"/>
              <a:t>контаминанты</a:t>
            </a:r>
            <a:r>
              <a:rPr lang="ru-RU" sz="2300" dirty="0" smtClean="0"/>
              <a:t>”), должен быть получен </a:t>
            </a:r>
            <a:r>
              <a:rPr lang="ru-RU" sz="2300" b="1" dirty="0" smtClean="0"/>
              <a:t>не менее, чем в двух образцах крови в течение суток (</a:t>
            </a:r>
            <a:r>
              <a:rPr lang="ru-RU" sz="2300" b="1" i="1" dirty="0" err="1" smtClean="0"/>
              <a:t>Streptococcus</a:t>
            </a:r>
            <a:r>
              <a:rPr lang="ru-RU" sz="2300" b="1" i="1" dirty="0" smtClean="0"/>
              <a:t> группы “</a:t>
            </a:r>
            <a:r>
              <a:rPr lang="ru-RU" sz="2300" b="1" i="1" dirty="0" err="1" smtClean="0"/>
              <a:t>viridans</a:t>
            </a:r>
            <a:r>
              <a:rPr lang="ru-RU" sz="2300" b="1" i="1" dirty="0" smtClean="0"/>
              <a:t>”, </a:t>
            </a:r>
            <a:r>
              <a:rPr lang="ru-RU" sz="2300" b="1" i="1" dirty="0" err="1" smtClean="0"/>
              <a:t>Bacillus</a:t>
            </a:r>
            <a:r>
              <a:rPr lang="ru-RU" sz="2300" b="1" i="1" dirty="0" smtClean="0"/>
              <a:t> </a:t>
            </a:r>
            <a:r>
              <a:rPr lang="ru-RU" sz="2300" b="1" i="1" dirty="0" err="1" smtClean="0"/>
              <a:t>spp</a:t>
            </a:r>
            <a:r>
              <a:rPr lang="ru-RU" sz="2300" b="1" i="1" dirty="0" smtClean="0"/>
              <a:t>., </a:t>
            </a:r>
            <a:r>
              <a:rPr lang="ru-RU" sz="2300" b="1" i="1" dirty="0" err="1" smtClean="0"/>
              <a:t>Micrococcus</a:t>
            </a:r>
            <a:r>
              <a:rPr lang="ru-RU" sz="2300" b="1" i="1" dirty="0" smtClean="0"/>
              <a:t> </a:t>
            </a:r>
            <a:r>
              <a:rPr lang="ru-RU" sz="2300" b="1" i="1" dirty="0" err="1" smtClean="0"/>
              <a:t>spp</a:t>
            </a:r>
            <a:r>
              <a:rPr lang="ru-RU" sz="2300" b="1" i="1" dirty="0" smtClean="0"/>
              <a:t>., </a:t>
            </a:r>
            <a:r>
              <a:rPr lang="ru-RU" sz="2300" b="1" i="1" dirty="0" err="1" smtClean="0"/>
              <a:t>Aspergillus</a:t>
            </a:r>
            <a:r>
              <a:rPr lang="ru-RU" sz="2300" b="1" i="1" dirty="0" smtClean="0"/>
              <a:t> </a:t>
            </a:r>
            <a:r>
              <a:rPr lang="ru-RU" sz="2300" b="1" i="1" dirty="0" err="1" smtClean="0"/>
              <a:t>spp</a:t>
            </a:r>
            <a:r>
              <a:rPr lang="ru-RU" sz="2300" b="1" i="1" dirty="0" smtClean="0"/>
              <a:t>., </a:t>
            </a:r>
            <a:r>
              <a:rPr lang="ru-RU" sz="2300" b="1" i="1" dirty="0" err="1" smtClean="0"/>
              <a:t>Penicillium</a:t>
            </a:r>
            <a:r>
              <a:rPr lang="ru-RU" sz="2300" b="1" i="1" dirty="0" smtClean="0"/>
              <a:t> </a:t>
            </a:r>
            <a:r>
              <a:rPr lang="ru-RU" sz="2300" b="1" i="1" dirty="0" err="1" smtClean="0"/>
              <a:t>spp</a:t>
            </a:r>
            <a:r>
              <a:rPr lang="ru-RU" sz="2300" b="1" i="1" dirty="0" smtClean="0"/>
              <a:t>.)</a:t>
            </a:r>
            <a:endParaRPr lang="ru-RU" sz="2300" b="1" dirty="0" smtClean="0"/>
          </a:p>
          <a:p>
            <a:pPr algn="just"/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86314" y="1178709"/>
            <a:ext cx="4214842" cy="3643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Незначимый положительный результат: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Однократный в течение суток рост микроорганизмов, которые обычно являются нормальной микрофлорой открытых биотопов человека или окружающей среды (сапрофиты, “</a:t>
            </a:r>
            <a:r>
              <a:rPr lang="ru-RU" sz="1600" dirty="0" err="1" smtClean="0"/>
              <a:t>контаминанты</a:t>
            </a:r>
            <a:r>
              <a:rPr lang="ru-RU" sz="1600" dirty="0" smtClean="0"/>
              <a:t>”)</a:t>
            </a:r>
          </a:p>
          <a:p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рост только в одном из нескольких флаконов («</a:t>
            </a:r>
            <a:r>
              <a:rPr lang="ru-RU" sz="1600" dirty="0" err="1" smtClean="0"/>
              <a:t>контаминанты</a:t>
            </a:r>
            <a:r>
              <a:rPr lang="ru-RU" sz="1600" dirty="0" smtClean="0"/>
              <a:t>»)</a:t>
            </a:r>
          </a:p>
          <a:p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Рост после длительного срока инкубации (более 3-5 суток) – «отсроченный рост» </a:t>
            </a:r>
          </a:p>
          <a:p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Получен рост нескольких и/или различных микроорганизмов в каждом из флаконов с одним и тем же образцом крови 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3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39"/>
            <a:ext cx="8229600" cy="80367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Анализ выявления микроорганизмов в </a:t>
            </a:r>
            <a:r>
              <a:rPr lang="ru-RU" sz="2000" b="1" dirty="0" smtClean="0">
                <a:solidFill>
                  <a:srgbClr val="FF0000"/>
                </a:solidFill>
              </a:rPr>
              <a:t>крови</a:t>
            </a:r>
            <a:r>
              <a:rPr lang="ru-RU" sz="2000" b="1" dirty="0" smtClean="0"/>
              <a:t> у пациентов реанимационных отделений госпиталя 1,2,3 в 2016 году:</a:t>
            </a:r>
            <a:br>
              <a:rPr lang="ru-RU" sz="2000" b="1" dirty="0" smtClean="0"/>
            </a:br>
            <a:r>
              <a:rPr lang="ru-RU" sz="2000" b="1" dirty="0" smtClean="0"/>
              <a:t>общая </a:t>
            </a:r>
            <a:r>
              <a:rPr lang="ru-RU" sz="2000" b="1" dirty="0" err="1" smtClean="0"/>
              <a:t>высеваемость</a:t>
            </a:r>
            <a:r>
              <a:rPr lang="ru-RU" sz="2000" b="1" dirty="0" smtClean="0"/>
              <a:t> возбудителей инфекции кровотока 34%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910816"/>
          <a:ext cx="3714776" cy="3911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2714612" y="857238"/>
          <a:ext cx="3357586" cy="417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929190" y="910817"/>
          <a:ext cx="421481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67875"/>
            <a:ext cx="8229600" cy="355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err="1" smtClean="0"/>
              <a:t>Выявляемость</a:t>
            </a:r>
            <a:r>
              <a:rPr lang="ru-RU" sz="2000" b="1" dirty="0" smtClean="0"/>
              <a:t> в смывах (20 точек) по данным микробиологических исследований в ОРИТ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(1,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одержимое 6"/>
          <p:cNvGraphicFramePr>
            <a:graphicFrameLocks/>
          </p:cNvGraphicFramePr>
          <p:nvPr/>
        </p:nvGraphicFramePr>
        <p:xfrm>
          <a:off x="357158" y="750082"/>
          <a:ext cx="8501121" cy="278302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778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382727"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baseline="0" dirty="0" smtClean="0"/>
                        <a:t>точки</a:t>
                      </a:r>
                      <a:endParaRPr lang="ru-RU" sz="1200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pc="-100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1200" spc="-100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1200" spc="-1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epidermidis</a:t>
                      </a:r>
                      <a:endParaRPr lang="ru-RU" sz="1200" spc="-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pc="-100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</a:t>
                      </a:r>
                      <a:r>
                        <a:rPr lang="ru-RU" sz="1200" spc="-100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1200" spc="-1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cepacia</a:t>
                      </a:r>
                      <a:endParaRPr lang="ru-RU" sz="1200" spc="-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Раковина 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Манипуляционный стол (рабочая поверхность)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100" baseline="0" dirty="0" smtClean="0"/>
                        <a:t>+</a:t>
                      </a:r>
                      <a:r>
                        <a:rPr lang="ru-RU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spc="-100" baseline="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ИВЛ </a:t>
                      </a:r>
                      <a:r>
                        <a:rPr lang="ru-RU" sz="800" spc="-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(внутренняя поверхность воздушного мешка)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Холодильник (верхняя полка)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100" baseline="0" dirty="0" smtClean="0"/>
                        <a:t>+</a:t>
                      </a:r>
                      <a:r>
                        <a:rPr lang="ru-RU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Руки сотрудника 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spc="-100" baseline="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Кушетка (колеса) 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100" baseline="0" dirty="0" smtClean="0"/>
                        <a:t>+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Кушетка (матрас) 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spc="-100" baseline="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472" y="3643320"/>
            <a:ext cx="828680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Точки забора биоматериала: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раковина, стена над раковиной, кушетка (голова), кушетка (ноги), манипуляционный стол (рабочая поверхность), ручка входной двери (внутри реанимации), выключатель света (снаружи реанимации), ИВЛ (кнопки), холодильник (верхняя полка), руки сотрудника , ручки ящика, ручки ящика со шприцами (манипуляционный стол), кушетка (колеса) , кушетка (матрас) , стол рядом с кушеткой, подоконник, окно (стекло), тол письменный, телефон (трубка), ручка лотка для замачивания медицинских отходов.</a:t>
            </a:r>
            <a:endParaRPr lang="ru-RU" sz="1200" spc="-100" dirty="0" smtClean="0">
              <a:ea typeface="Calibri"/>
              <a:cs typeface="Times New Roman"/>
            </a:endParaRPr>
          </a:p>
          <a:p>
            <a:pPr algn="just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Содержимое 3"/>
          <p:cNvSpPr>
            <a:spLocks noGrp="1"/>
          </p:cNvSpPr>
          <p:nvPr>
            <p:ph idx="1"/>
          </p:nvPr>
        </p:nvSpPr>
        <p:spPr>
          <a:xfrm>
            <a:off x="571472" y="4232684"/>
            <a:ext cx="8229600" cy="8036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Бактериологический метод должен дополняться молекулярно-биологическим, </a:t>
            </a:r>
            <a:r>
              <a:rPr lang="ru-RU" sz="4200" b="1" dirty="0" smtClean="0">
                <a:solidFill>
                  <a:srgbClr val="FF0000"/>
                </a:solidFill>
              </a:rPr>
              <a:t>почему?</a:t>
            </a:r>
            <a:endParaRPr lang="ru-RU" sz="4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0717"/>
            <a:ext cx="8229600" cy="3750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Выявляемость в смывах (20 точек) ОРИТ методом ПЦР (1,</a:t>
            </a:r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/>
              <a:t>,</a:t>
            </a:r>
            <a:r>
              <a:rPr lang="ru-RU" sz="2400" b="1" dirty="0" smtClean="0">
                <a:solidFill>
                  <a:srgbClr val="92D050"/>
                </a:solidFill>
              </a:rPr>
              <a:t>3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696502"/>
          <a:ext cx="8786876" cy="39524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143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55268"/>
                <a:gridCol w="1255268"/>
                <a:gridCol w="1255268"/>
                <a:gridCol w="1255268"/>
                <a:gridCol w="1255268"/>
                <a:gridCol w="1255268"/>
                <a:gridCol w="1255268"/>
              </a:tblGrid>
              <a:tr h="420624"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baseline="0" dirty="0" smtClean="0"/>
                        <a:t>точки</a:t>
                      </a:r>
                      <a:endParaRPr lang="ru-RU" sz="1200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pc="-100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Staphylococcus spp.</a:t>
                      </a:r>
                      <a:endParaRPr lang="ru-RU" sz="1200" spc="-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Aс. baumannii</a:t>
                      </a:r>
                      <a:endParaRPr lang="ru-RU" sz="1200" spc="-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Kl. pneumoniae</a:t>
                      </a:r>
                      <a:endParaRPr lang="ru-RU" sz="1200" spc="-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Ps. aeruginosa</a:t>
                      </a:r>
                      <a:endParaRPr lang="ru-RU" sz="1200" spc="-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E.coli</a:t>
                      </a:r>
                      <a:endParaRPr lang="ru-RU" sz="1200" spc="-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Enterococcus</a:t>
                      </a:r>
                      <a:endParaRPr lang="ru-RU" sz="1200" spc="-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Раковина 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pc="-100" baseline="0" dirty="0" smtClean="0"/>
                        <a:t>+</a:t>
                      </a:r>
                      <a:r>
                        <a:rPr lang="en-US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/>
                        <a:t>+</a:t>
                      </a:r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/>
                        <a:t>+</a:t>
                      </a:r>
                      <a:r>
                        <a:rPr lang="ru-RU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/>
                        <a:t>+</a:t>
                      </a:r>
                      <a:r>
                        <a:rPr lang="ru-RU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/>
                        <a:t>+</a:t>
                      </a:r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/>
                        <a:t>+</a:t>
                      </a:r>
                      <a:endParaRPr lang="ru-RU" sz="1800" b="1" spc="-100" baseline="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ИВЛ (кнопки)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pc="-100" baseline="0" dirty="0" smtClean="0"/>
                        <a:t>+</a:t>
                      </a:r>
                      <a:r>
                        <a:rPr lang="en-US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/>
                        <a:t>+</a:t>
                      </a:r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Холодильник (верхняя полка)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pc="-100" baseline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/>
                        <a:t>+</a:t>
                      </a:r>
                      <a:r>
                        <a:rPr lang="ru-RU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</a:tr>
              <a:tr h="394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Ручки ящика со шприцами (манипуляционный стол)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pc="-100" baseline="0" dirty="0" smtClean="0"/>
                        <a:t>+</a:t>
                      </a:r>
                      <a:r>
                        <a:rPr lang="en-US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Кушетка (колеса) </a:t>
                      </a:r>
                      <a:r>
                        <a:rPr lang="ru-RU" sz="800" spc="-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-каталка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pc="-100" baseline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/>
                        <a:t>+</a:t>
                      </a:r>
                      <a:r>
                        <a:rPr lang="ru-RU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ru-RU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/>
                        <a:t>+</a:t>
                      </a:r>
                      <a:r>
                        <a:rPr lang="ru-RU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ru-RU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/>
                        <a:t>+</a:t>
                      </a:r>
                      <a:r>
                        <a:rPr lang="ru-RU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ru-RU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/>
                        <a:t>+</a:t>
                      </a:r>
                      <a:r>
                        <a:rPr lang="ru-RU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ru-RU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Кушетка (матрас) 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pc="-100" baseline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/>
                        <a:t>+</a:t>
                      </a:r>
                      <a:r>
                        <a:rPr lang="ru-RU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/>
                        <a:t>+</a:t>
                      </a:r>
                      <a:r>
                        <a:rPr lang="ru-RU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/>
                        <a:t>+</a:t>
                      </a:r>
                      <a:r>
                        <a:rPr lang="ru-RU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Подоконник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pc="-100" baseline="0" dirty="0" smtClean="0"/>
                        <a:t>+</a:t>
                      </a:r>
                      <a:r>
                        <a:rPr lang="en-US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Окно (стекло)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pc="-100" baseline="0" dirty="0" smtClean="0"/>
                        <a:t>+</a:t>
                      </a:r>
                      <a:r>
                        <a:rPr lang="en-US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spc="-100" baseline="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Телефон (трубка)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pc="-100" baseline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</a:tr>
              <a:tr h="394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Ручка лотка для замачивания медицинских отходов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pc="-100" baseline="0" dirty="0" smtClean="0"/>
                        <a:t>+</a:t>
                      </a:r>
                      <a:r>
                        <a:rPr lang="en-US" sz="1800" b="1" spc="-100" baseline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18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/>
                        <a:t>+</a:t>
                      </a:r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/>
                        <a:t>+</a:t>
                      </a:r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/>
                        <a:t>+</a:t>
                      </a:r>
                      <a:endParaRPr lang="ru-RU" sz="1800" b="1" spc="-100" baseline="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5032"/>
          </a:xfrm>
        </p:spPr>
        <p:txBody>
          <a:bodyPr>
            <a:noAutofit/>
          </a:bodyPr>
          <a:lstStyle/>
          <a:p>
            <a:r>
              <a:rPr lang="ru-RU" sz="1800" b="1" dirty="0" err="1" smtClean="0"/>
              <a:t>Выявляемость</a:t>
            </a:r>
            <a:r>
              <a:rPr lang="ru-RU" sz="1800" b="1" dirty="0" smtClean="0"/>
              <a:t> генов </a:t>
            </a:r>
            <a:r>
              <a:rPr lang="ru-RU" sz="1800" b="1" dirty="0" err="1" smtClean="0"/>
              <a:t>резистентности</a:t>
            </a:r>
            <a:r>
              <a:rPr lang="ru-RU" sz="1800" b="1" dirty="0" smtClean="0"/>
              <a:t> в смывах (20 точек) ОРИТ методом ПЦР-РВ (1,</a:t>
            </a:r>
            <a:r>
              <a:rPr lang="ru-RU" sz="1800" b="1" dirty="0" smtClean="0">
                <a:solidFill>
                  <a:srgbClr val="FF0000"/>
                </a:solidFill>
              </a:rPr>
              <a:t>2</a:t>
            </a:r>
            <a:r>
              <a:rPr lang="ru-RU" sz="1800" b="1" dirty="0" smtClean="0"/>
              <a:t>,</a:t>
            </a:r>
            <a:r>
              <a:rPr lang="ru-RU" sz="1800" b="1" dirty="0" smtClean="0">
                <a:solidFill>
                  <a:srgbClr val="92D050"/>
                </a:solidFill>
              </a:rPr>
              <a:t>3</a:t>
            </a:r>
            <a:r>
              <a:rPr lang="ru-RU" sz="1800" b="1" dirty="0" smtClean="0"/>
              <a:t>)</a:t>
            </a:r>
            <a:endParaRPr lang="ru-RU" sz="18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0" y="375031"/>
          <a:ext cx="8858320" cy="48054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143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85832"/>
                <a:gridCol w="885832"/>
                <a:gridCol w="885832"/>
                <a:gridCol w="885832"/>
                <a:gridCol w="885832"/>
                <a:gridCol w="885832"/>
                <a:gridCol w="885832"/>
                <a:gridCol w="885832"/>
                <a:gridCol w="885832"/>
                <a:gridCol w="885832"/>
              </a:tblGrid>
              <a:tr h="934975"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baseline="0" dirty="0" smtClean="0"/>
                        <a:t>точки</a:t>
                      </a:r>
                      <a:endParaRPr lang="ru-RU" sz="1200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900" dirty="0" err="1" smtClean="0">
                          <a:latin typeface="Times New Roman"/>
                          <a:ea typeface="Calibri"/>
                          <a:cs typeface="Times New Roman"/>
                        </a:rPr>
                        <a:t>ec</a:t>
                      </a: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гены МБЛ группы VIM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гены МБЛ группы IMP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гены МБЛ группы NDM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Гены </a:t>
                      </a:r>
                      <a:r>
                        <a:rPr lang="ru-RU" sz="900" dirty="0" err="1">
                          <a:latin typeface="Times New Roman"/>
                          <a:ea typeface="Calibri"/>
                          <a:cs typeface="Times New Roman"/>
                        </a:rPr>
                        <a:t>карбапенемаз</a:t>
                      </a: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 группы KPC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Гены </a:t>
                      </a:r>
                      <a:r>
                        <a:rPr lang="ru-RU" sz="900" dirty="0" err="1">
                          <a:latin typeface="Times New Roman"/>
                          <a:ea typeface="Calibri"/>
                          <a:cs typeface="Times New Roman"/>
                        </a:rPr>
                        <a:t>карбапенемаз</a:t>
                      </a: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 группы OXA-48-подобных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OXA-23-подобные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OXA-58-подобные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OXA-40-подобные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Раковина 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8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ИВЛ (кнопки)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</a:tr>
              <a:tr h="278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Холодильник (верхняя полка)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</a:tr>
              <a:tr h="554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Ручки ящика со шприцами (манипуляционный стол)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</a:tr>
              <a:tr h="278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Кушетка (колеса) </a:t>
                      </a:r>
                      <a:r>
                        <a:rPr lang="ru-RU" sz="800" spc="-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-каталка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</a:tr>
              <a:tr h="278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Кушетка (матрас) 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</a:tr>
              <a:tr h="278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Подоконник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</a:tr>
              <a:tr h="278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Руки сотрудника</a:t>
                      </a:r>
                      <a:endParaRPr lang="ru-RU" sz="800" spc="-1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</a:tr>
              <a:tr h="278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Окно (стекло)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/>
                    </a:p>
                  </a:txBody>
                  <a:tcPr marT="34290" marB="34290"/>
                </a:tc>
              </a:tr>
              <a:tr h="278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Телефон (трубка)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</a:tr>
              <a:tr h="519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Ручка лотка для замачивания медицинских отходов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400" b="1" spc="-100" baseline="0" dirty="0"/>
                    </a:p>
                  </a:txBody>
                  <a:tcPr marT="34290" marB="34290"/>
                </a:tc>
              </a:tr>
              <a:tr h="289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0" baseline="0" dirty="0" smtClean="0">
                          <a:latin typeface="Calibri"/>
                          <a:ea typeface="Calibri"/>
                          <a:cs typeface="Times New Roman"/>
                        </a:rPr>
                        <a:t>Шкаф для лекарств</a:t>
                      </a:r>
                      <a:endParaRPr lang="ru-RU" sz="8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-100" baseline="0" dirty="0" smtClean="0">
                          <a:solidFill>
                            <a:srgbClr val="92D050"/>
                          </a:solidFill>
                        </a:rPr>
                        <a:t>+</a:t>
                      </a:r>
                      <a:endParaRPr lang="ru-RU" sz="1400" b="1" spc="-100" baseline="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/>
              <a:t>Результаты повторных микробиологических посевов, основанных на выявлении мест скопления инфекций (точек) по данным ранее проведенных ПЦР- исследований в смывах по 20 точкам  в четырех ОРИТ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одержимое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30836308"/>
              </p:ext>
            </p:extLst>
          </p:nvPr>
        </p:nvGraphicFramePr>
        <p:xfrm>
          <a:off x="285720" y="642924"/>
          <a:ext cx="8501121" cy="23195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143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82594"/>
                <a:gridCol w="2340545"/>
                <a:gridCol w="2376264"/>
                <a:gridCol w="1801718"/>
              </a:tblGrid>
              <a:tr h="800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spc="-100" baseline="0" dirty="0" smtClean="0"/>
                        <a:t>Отделения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spc="-100" baseline="0" dirty="0" smtClean="0"/>
                        <a:t>(количество точек по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spc="-100" baseline="0" dirty="0" smtClean="0"/>
                        <a:t> 5 инфекциям)</a:t>
                      </a:r>
                      <a:endParaRPr lang="ru-RU" sz="1100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spc="-1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ПЦР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spc="-1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(количество выявленных возбудителей в исследуемых точках)</a:t>
                      </a:r>
                      <a:endParaRPr lang="ru-RU" sz="1100" b="1" kern="1200" spc="-1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1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Микробиологические посевы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1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(количество выявленных возбудителей в исследуемых точках)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kern="1200" spc="-1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Процент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совпадений</a:t>
                      </a:r>
                      <a:endParaRPr lang="ru-RU" sz="1100" spc="-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ОРИТ (16 точек)</a:t>
                      </a:r>
                      <a:endParaRPr lang="ru-RU" sz="1400" spc="-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/>
                        <a:t>16</a:t>
                      </a:r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100" baseline="0" dirty="0" smtClean="0"/>
                        <a:t>8 + </a:t>
                      </a:r>
                      <a:r>
                        <a:rPr lang="ru-RU" sz="1800" b="1" kern="1200" spc="-100" baseline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800" b="1" kern="1200" spc="-100" baseline="0" dirty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spc="-100" baseline="0" dirty="0" smtClean="0">
                          <a:solidFill>
                            <a:srgbClr val="FF0000"/>
                          </a:solidFill>
                        </a:rPr>
                        <a:t>50% </a:t>
                      </a:r>
                      <a:r>
                        <a:rPr lang="ru-RU" sz="1800" b="1" kern="1200" spc="-100" baseline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(56,3%)</a:t>
                      </a:r>
                      <a:endParaRPr lang="ru-RU" sz="1800" b="1" kern="1200" spc="-100" baseline="0" dirty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spc="-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ОРИТ (20 точки)</a:t>
                      </a:r>
                      <a:endParaRPr lang="ru-RU" sz="1400" kern="1200" spc="-100" baseline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pc="-1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pc="-1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+ </a:t>
                      </a:r>
                      <a:r>
                        <a:rPr lang="ru-RU" sz="1800" b="1" kern="1200" spc="-100" baseline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spc="-1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32% </a:t>
                      </a:r>
                      <a:r>
                        <a:rPr lang="ru-RU" sz="1800" b="1" spc="-100" baseline="0" dirty="0" smtClean="0">
                          <a:solidFill>
                            <a:srgbClr val="92D050"/>
                          </a:solidFill>
                        </a:rPr>
                        <a:t>(40%)</a:t>
                      </a:r>
                      <a:endParaRPr lang="ru-RU" sz="1800" b="1" spc="-100" baseline="0" dirty="0">
                        <a:solidFill>
                          <a:srgbClr val="92D050"/>
                        </a:solidFill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spc="-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ОРИТ (24 точек)</a:t>
                      </a:r>
                      <a:endParaRPr lang="ru-RU" sz="1400" kern="1200" spc="-100" baseline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100" baseline="0" dirty="0" smtClean="0"/>
                        <a:t>17</a:t>
                      </a:r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100" baseline="0" dirty="0" smtClean="0"/>
                        <a:t>8</a:t>
                      </a:r>
                      <a:endParaRPr lang="ru-RU" sz="1800" b="1" spc="-1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spc="-1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  <a:endParaRPr lang="ru-RU" sz="1800" b="1" kern="1200" spc="-1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4732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spc="-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ОРИТ (20 точек)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spc="-100" baseline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pc="-1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pc="-1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+ </a:t>
                      </a:r>
                      <a:r>
                        <a:rPr lang="ru-RU" sz="1800" b="1" kern="1200" spc="-100" baseline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00" baseline="0" dirty="0" smtClean="0">
                          <a:solidFill>
                            <a:srgbClr val="FF0000"/>
                          </a:solidFill>
                        </a:rPr>
                        <a:t>57%  </a:t>
                      </a:r>
                      <a:r>
                        <a:rPr lang="ru-RU" sz="1800" b="1" kern="1200" spc="-100" baseline="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(90%)</a:t>
                      </a:r>
                      <a:endParaRPr lang="ru-RU" sz="1800" b="1" kern="1200" spc="-100" baseline="0" dirty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2844" y="3199284"/>
            <a:ext cx="885831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значимые точки забора биоматериала (копий в реакцию(в 10мкл)):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1600" b="1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Раковина </a:t>
            </a:r>
            <a:r>
              <a:rPr lang="ru-RU" sz="1600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- 3207 копий </a:t>
            </a:r>
            <a:r>
              <a:rPr lang="en-US" sz="1600" spc="-100" dirty="0" smtClean="0">
                <a:solidFill>
                  <a:srgbClr val="FF66FF"/>
                </a:solidFill>
                <a:latin typeface="Times New Roman"/>
                <a:ea typeface="Times New Roman"/>
                <a:cs typeface="Times New Roman"/>
              </a:rPr>
              <a:t>Ps. </a:t>
            </a:r>
            <a:r>
              <a:rPr lang="en-US" sz="1600" spc="-100" dirty="0" err="1" smtClean="0">
                <a:solidFill>
                  <a:srgbClr val="FF66FF"/>
                </a:solidFill>
                <a:latin typeface="Times New Roman"/>
                <a:ea typeface="Times New Roman"/>
                <a:cs typeface="Times New Roman"/>
              </a:rPr>
              <a:t>Aeruginosa</a:t>
            </a:r>
            <a:r>
              <a:rPr lang="ru-RU" sz="1600" spc="-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r>
              <a:rPr lang="ru-RU" sz="1600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15 </a:t>
            </a:r>
            <a:r>
              <a:rPr lang="ru-RU" sz="1600" spc="-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копий </a:t>
            </a:r>
            <a:r>
              <a:rPr lang="en-US" sz="1600" spc="-1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Kl</a:t>
            </a:r>
            <a:r>
              <a:rPr lang="en-US" sz="1600" spc="-100" dirty="0">
                <a:solidFill>
                  <a:schemeClr val="tx1"/>
                </a:solidFill>
                <a:ea typeface="Times New Roman"/>
                <a:cs typeface="Times New Roman"/>
              </a:rPr>
              <a:t>. </a:t>
            </a:r>
            <a:r>
              <a:rPr lang="en-US" sz="1600" spc="-1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Pneumoniae</a:t>
            </a:r>
            <a:r>
              <a:rPr lang="ru-RU" sz="1600" spc="-100" dirty="0" smtClean="0">
                <a:solidFill>
                  <a:schemeClr val="tx1"/>
                </a:solidFill>
                <a:ea typeface="Times New Roman"/>
                <a:cs typeface="Times New Roman"/>
              </a:rPr>
              <a:t>, 61 </a:t>
            </a:r>
            <a:r>
              <a:rPr lang="ru-RU" sz="1600" spc="-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копий </a:t>
            </a:r>
            <a:r>
              <a:rPr lang="ru-RU" sz="1600" spc="-100" dirty="0" err="1" smtClean="0">
                <a:solidFill>
                  <a:srgbClr val="FF66FF"/>
                </a:solidFill>
                <a:ea typeface="Times New Roman"/>
                <a:cs typeface="Times New Roman"/>
              </a:rPr>
              <a:t>Enterococcus</a:t>
            </a:r>
            <a:r>
              <a:rPr lang="ru-RU" sz="1600" spc="-100" dirty="0" smtClean="0">
                <a:solidFill>
                  <a:schemeClr val="tx1"/>
                </a:solidFill>
                <a:ea typeface="Times New Roman"/>
                <a:cs typeface="Times New Roman"/>
              </a:rPr>
              <a:t>;  </a:t>
            </a:r>
            <a:r>
              <a:rPr lang="en-US" sz="1600" spc="-100" dirty="0" smtClean="0">
                <a:solidFill>
                  <a:schemeClr val="tx1"/>
                </a:solidFill>
                <a:ea typeface="Times New Roman"/>
                <a:cs typeface="Times New Roman"/>
              </a:rPr>
              <a:t>71 </a:t>
            </a:r>
            <a:r>
              <a:rPr lang="ru-RU" sz="1600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копий </a:t>
            </a:r>
            <a:r>
              <a:rPr lang="en-US" sz="1600" spc="-100" dirty="0" smtClean="0">
                <a:solidFill>
                  <a:srgbClr val="FF66FF"/>
                </a:solidFill>
                <a:ea typeface="Times New Roman"/>
                <a:cs typeface="Times New Roman"/>
              </a:rPr>
              <a:t>Ac. </a:t>
            </a:r>
            <a:r>
              <a:rPr lang="en-US" sz="1600" spc="-100" dirty="0" err="1" smtClean="0">
                <a:solidFill>
                  <a:srgbClr val="FF66FF"/>
                </a:solidFill>
                <a:ea typeface="Times New Roman"/>
                <a:cs typeface="Times New Roman"/>
              </a:rPr>
              <a:t>baumannii</a:t>
            </a:r>
            <a:r>
              <a:rPr lang="ru-RU" sz="1600" spc="-100" dirty="0" smtClean="0">
                <a:solidFill>
                  <a:schemeClr val="tx1"/>
                </a:solidFill>
                <a:ea typeface="Times New Roman"/>
                <a:cs typeface="Times New Roman"/>
              </a:rPr>
              <a:t>;  </a:t>
            </a:r>
            <a:r>
              <a:rPr lang="en-US" sz="1600" spc="-100" dirty="0" smtClean="0">
                <a:solidFill>
                  <a:schemeClr val="tx1"/>
                </a:solidFill>
                <a:ea typeface="Times New Roman"/>
                <a:cs typeface="Times New Roman"/>
              </a:rPr>
              <a:t>14</a:t>
            </a:r>
            <a:r>
              <a:rPr lang="ru-RU" sz="1600" spc="-1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ru-RU" sz="1600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копий </a:t>
            </a:r>
            <a:r>
              <a:rPr lang="ru-RU" sz="1600" spc="-1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E.coli</a:t>
            </a:r>
            <a:r>
              <a:rPr lang="ru-RU" sz="1600" spc="-1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endParaRPr lang="ru-RU" sz="1600" spc="-1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/>
            <a:r>
              <a:rPr lang="ru-RU" sz="1600" b="1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Подоконник</a:t>
            </a:r>
            <a:r>
              <a:rPr lang="ru-RU" sz="1600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519 копий </a:t>
            </a:r>
            <a:r>
              <a:rPr lang="en-US" sz="1600" spc="-100" dirty="0" err="1" smtClean="0">
                <a:solidFill>
                  <a:srgbClr val="FF66FF"/>
                </a:solidFill>
                <a:ea typeface="Times New Roman"/>
                <a:cs typeface="Times New Roman"/>
              </a:rPr>
              <a:t>Ac.baumannii</a:t>
            </a:r>
            <a:r>
              <a:rPr lang="ru-RU" sz="1600" spc="-100" dirty="0" smtClean="0">
                <a:solidFill>
                  <a:srgbClr val="FF66FF"/>
                </a:solidFill>
                <a:latin typeface="Times New Roman"/>
                <a:ea typeface="Times New Roman"/>
                <a:cs typeface="Times New Roman"/>
              </a:rPr>
              <a:t>;</a:t>
            </a:r>
            <a:r>
              <a:rPr lang="ru-RU" sz="1600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463 </a:t>
            </a:r>
            <a:r>
              <a:rPr lang="ru-RU" sz="1600" spc="-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копий </a:t>
            </a:r>
            <a:r>
              <a:rPr lang="en-US" sz="1600" spc="-100" dirty="0" err="1" smtClean="0">
                <a:solidFill>
                  <a:srgbClr val="FF66FF"/>
                </a:solidFill>
                <a:ea typeface="Times New Roman"/>
                <a:cs typeface="Times New Roman"/>
              </a:rPr>
              <a:t>Kl</a:t>
            </a:r>
            <a:r>
              <a:rPr lang="en-US" sz="1600" spc="-100" dirty="0">
                <a:solidFill>
                  <a:srgbClr val="FF66FF"/>
                </a:solidFill>
                <a:ea typeface="Times New Roman"/>
                <a:cs typeface="Times New Roman"/>
              </a:rPr>
              <a:t>. </a:t>
            </a:r>
            <a:r>
              <a:rPr lang="en-US" sz="1600" spc="-100" dirty="0" err="1">
                <a:solidFill>
                  <a:srgbClr val="FF66FF"/>
                </a:solidFill>
                <a:ea typeface="Times New Roman"/>
                <a:cs typeface="Times New Roman"/>
              </a:rPr>
              <a:t>Pneumoniae</a:t>
            </a:r>
            <a:r>
              <a:rPr lang="ru-RU" sz="1600" spc="-100" dirty="0">
                <a:solidFill>
                  <a:schemeClr val="tx1"/>
                </a:solidFill>
                <a:ea typeface="Times New Roman"/>
                <a:cs typeface="Times New Roman"/>
              </a:rPr>
              <a:t>, </a:t>
            </a:r>
            <a:r>
              <a:rPr lang="ru-RU" sz="1600" spc="-100" dirty="0" smtClean="0">
                <a:solidFill>
                  <a:schemeClr val="tx1"/>
                </a:solidFill>
                <a:ea typeface="Times New Roman"/>
                <a:cs typeface="Times New Roman"/>
              </a:rPr>
              <a:t>328 </a:t>
            </a:r>
            <a:r>
              <a:rPr lang="ru-RU" sz="1600" spc="-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копий </a:t>
            </a:r>
            <a:r>
              <a:rPr lang="ru-RU" sz="1600" spc="-100" dirty="0" err="1" smtClean="0">
                <a:solidFill>
                  <a:srgbClr val="FF66FF"/>
                </a:solidFill>
                <a:ea typeface="Times New Roman"/>
                <a:cs typeface="Times New Roman"/>
              </a:rPr>
              <a:t>Enterococcus</a:t>
            </a:r>
            <a:r>
              <a:rPr lang="ru-RU" sz="1600" spc="-100" dirty="0">
                <a:solidFill>
                  <a:srgbClr val="FF66FF"/>
                </a:solidFill>
                <a:ea typeface="Times New Roman"/>
                <a:cs typeface="Times New Roman"/>
              </a:rPr>
              <a:t>;</a:t>
            </a:r>
            <a:r>
              <a:rPr lang="ru-RU" sz="1600" spc="-100" dirty="0">
                <a:solidFill>
                  <a:schemeClr val="tx1"/>
                </a:solidFill>
                <a:ea typeface="Times New Roman"/>
                <a:cs typeface="Times New Roman"/>
              </a:rPr>
              <a:t>  </a:t>
            </a:r>
            <a:r>
              <a:rPr lang="ru-RU" sz="1600" spc="-100" dirty="0" smtClean="0">
                <a:solidFill>
                  <a:schemeClr val="tx1"/>
                </a:solidFill>
                <a:ea typeface="Times New Roman"/>
                <a:cs typeface="Times New Roman"/>
              </a:rPr>
              <a:t>81 </a:t>
            </a:r>
            <a:r>
              <a:rPr lang="ru-RU" sz="1600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копий  </a:t>
            </a:r>
            <a:r>
              <a:rPr lang="ru-RU" sz="1600" spc="-100" dirty="0" err="1" smtClean="0">
                <a:solidFill>
                  <a:srgbClr val="FF66FF"/>
                </a:solidFill>
                <a:ea typeface="Times New Roman"/>
                <a:cs typeface="Times New Roman"/>
              </a:rPr>
              <a:t>Ps</a:t>
            </a:r>
            <a:r>
              <a:rPr lang="ru-RU" sz="1600" spc="-100" dirty="0">
                <a:solidFill>
                  <a:srgbClr val="FF66FF"/>
                </a:solidFill>
                <a:ea typeface="Times New Roman"/>
                <a:cs typeface="Times New Roman"/>
              </a:rPr>
              <a:t>. </a:t>
            </a:r>
            <a:r>
              <a:rPr lang="en-US" sz="1600" spc="-100" dirty="0">
                <a:solidFill>
                  <a:srgbClr val="FF66FF"/>
                </a:solidFill>
                <a:ea typeface="Times New Roman"/>
                <a:cs typeface="Times New Roman"/>
              </a:rPr>
              <a:t>A</a:t>
            </a:r>
            <a:r>
              <a:rPr lang="ru-RU" sz="1600" spc="-100" dirty="0" err="1">
                <a:solidFill>
                  <a:srgbClr val="FF66FF"/>
                </a:solidFill>
                <a:ea typeface="Times New Roman"/>
                <a:cs typeface="Times New Roman"/>
              </a:rPr>
              <a:t>eruginosa</a:t>
            </a:r>
            <a:r>
              <a:rPr lang="ru-RU" sz="1600" spc="-100" dirty="0">
                <a:solidFill>
                  <a:schemeClr val="tx1"/>
                </a:solidFill>
                <a:ea typeface="Times New Roman"/>
                <a:cs typeface="Times New Roman"/>
              </a:rPr>
              <a:t>;  </a:t>
            </a:r>
            <a:r>
              <a:rPr lang="ru-RU" sz="1600" spc="-100" dirty="0" smtClean="0">
                <a:solidFill>
                  <a:schemeClr val="tx1"/>
                </a:solidFill>
                <a:ea typeface="Times New Roman"/>
                <a:cs typeface="Times New Roman"/>
              </a:rPr>
              <a:t>45 </a:t>
            </a:r>
            <a:r>
              <a:rPr lang="ru-RU" sz="1600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копий </a:t>
            </a:r>
            <a:r>
              <a:rPr lang="ru-RU" sz="1600" spc="-1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E.coli</a:t>
            </a:r>
            <a:r>
              <a:rPr lang="ru-RU" sz="1600" spc="-1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endParaRPr lang="ru-RU" sz="1600" spc="-1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/>
            <a:r>
              <a:rPr lang="ru-RU" sz="1600" b="1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Кушетка  </a:t>
            </a:r>
            <a:r>
              <a:rPr lang="ru-RU" sz="1600" b="1" spc="-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(колесо</a:t>
            </a:r>
            <a:r>
              <a:rPr lang="ru-RU" sz="1600" b="1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ru-RU" sz="1600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20 </a:t>
            </a:r>
            <a:r>
              <a:rPr lang="ru-RU" sz="1600" spc="-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копий </a:t>
            </a:r>
            <a:r>
              <a:rPr lang="en-US" sz="1600" spc="-100" dirty="0" smtClean="0">
                <a:solidFill>
                  <a:srgbClr val="FF66FF"/>
                </a:solidFill>
                <a:latin typeface="Times New Roman"/>
                <a:ea typeface="Times New Roman"/>
                <a:cs typeface="Times New Roman"/>
              </a:rPr>
              <a:t>Ps</a:t>
            </a:r>
            <a:r>
              <a:rPr lang="en-US" sz="1600" spc="-100" dirty="0">
                <a:solidFill>
                  <a:srgbClr val="FF66FF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1600" spc="-100" dirty="0" err="1">
                <a:solidFill>
                  <a:srgbClr val="FF66FF"/>
                </a:solidFill>
                <a:latin typeface="Times New Roman"/>
                <a:ea typeface="Times New Roman"/>
                <a:cs typeface="Times New Roman"/>
              </a:rPr>
              <a:t>Aeruginosa</a:t>
            </a:r>
            <a:r>
              <a:rPr lang="ru-RU" sz="1600" spc="-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  </a:t>
            </a:r>
            <a:r>
              <a:rPr lang="ru-RU" sz="1600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387 </a:t>
            </a:r>
            <a:r>
              <a:rPr lang="ru-RU" sz="1600" spc="-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копий </a:t>
            </a:r>
            <a:r>
              <a:rPr lang="en-US" sz="1600" spc="-100" dirty="0" err="1" smtClean="0">
                <a:solidFill>
                  <a:srgbClr val="FF66FF"/>
                </a:solidFill>
                <a:ea typeface="Times New Roman"/>
                <a:cs typeface="Times New Roman"/>
              </a:rPr>
              <a:t>Kl</a:t>
            </a:r>
            <a:r>
              <a:rPr lang="en-US" sz="1600" spc="-100" dirty="0">
                <a:solidFill>
                  <a:srgbClr val="FF66FF"/>
                </a:solidFill>
                <a:ea typeface="Times New Roman"/>
                <a:cs typeface="Times New Roman"/>
              </a:rPr>
              <a:t>. </a:t>
            </a:r>
            <a:r>
              <a:rPr lang="en-US" sz="1600" spc="-100" dirty="0" err="1">
                <a:solidFill>
                  <a:srgbClr val="FF66FF"/>
                </a:solidFill>
                <a:ea typeface="Times New Roman"/>
                <a:cs typeface="Times New Roman"/>
              </a:rPr>
              <a:t>Pneumoniae</a:t>
            </a:r>
            <a:r>
              <a:rPr lang="ru-RU" sz="1600" spc="-100" dirty="0">
                <a:solidFill>
                  <a:schemeClr val="tx1"/>
                </a:solidFill>
                <a:ea typeface="Times New Roman"/>
                <a:cs typeface="Times New Roman"/>
              </a:rPr>
              <a:t>, </a:t>
            </a:r>
            <a:r>
              <a:rPr lang="ru-RU" sz="1600" spc="-100" dirty="0" smtClean="0">
                <a:solidFill>
                  <a:schemeClr val="tx1"/>
                </a:solidFill>
                <a:ea typeface="Times New Roman"/>
                <a:cs typeface="Times New Roman"/>
              </a:rPr>
              <a:t>78 </a:t>
            </a:r>
            <a:r>
              <a:rPr lang="ru-RU" sz="1600" spc="-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копий </a:t>
            </a:r>
            <a:r>
              <a:rPr lang="ru-RU" sz="1600" spc="-100" dirty="0" err="1" smtClean="0">
                <a:solidFill>
                  <a:srgbClr val="FF66FF"/>
                </a:solidFill>
                <a:ea typeface="Times New Roman"/>
                <a:cs typeface="Times New Roman"/>
              </a:rPr>
              <a:t>Enterococcus</a:t>
            </a:r>
            <a:r>
              <a:rPr lang="ru-RU" sz="1600" spc="-100" dirty="0">
                <a:solidFill>
                  <a:srgbClr val="FF66FF"/>
                </a:solidFill>
                <a:ea typeface="Times New Roman"/>
                <a:cs typeface="Times New Roman"/>
              </a:rPr>
              <a:t>;</a:t>
            </a:r>
            <a:r>
              <a:rPr lang="ru-RU" sz="1600" spc="-100" dirty="0">
                <a:solidFill>
                  <a:schemeClr val="tx1"/>
                </a:solidFill>
                <a:ea typeface="Times New Roman"/>
                <a:cs typeface="Times New Roman"/>
              </a:rPr>
              <a:t>  </a:t>
            </a:r>
            <a:r>
              <a:rPr lang="en-US" sz="1600" spc="-100" dirty="0" smtClean="0">
                <a:solidFill>
                  <a:schemeClr val="tx1"/>
                </a:solidFill>
                <a:ea typeface="Times New Roman"/>
                <a:cs typeface="Times New Roman"/>
              </a:rPr>
              <a:t>34</a:t>
            </a:r>
            <a:r>
              <a:rPr lang="ru-RU" sz="1600" spc="-1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ru-RU" sz="1600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копий  </a:t>
            </a:r>
            <a:r>
              <a:rPr lang="en-US" sz="1600" spc="-100" dirty="0" err="1" smtClean="0">
                <a:solidFill>
                  <a:srgbClr val="FF66FF"/>
                </a:solidFill>
                <a:ea typeface="Times New Roman"/>
                <a:cs typeface="Times New Roman"/>
              </a:rPr>
              <a:t>Ac.baumannii</a:t>
            </a:r>
            <a:r>
              <a:rPr lang="ru-RU" sz="1600" spc="-100" dirty="0" smtClean="0">
                <a:solidFill>
                  <a:srgbClr val="FF66FF"/>
                </a:solidFill>
                <a:ea typeface="Times New Roman"/>
                <a:cs typeface="Times New Roman"/>
              </a:rPr>
              <a:t>;</a:t>
            </a:r>
            <a:r>
              <a:rPr lang="ru-RU" sz="1600" spc="-100" dirty="0" smtClean="0">
                <a:solidFill>
                  <a:schemeClr val="tx1"/>
                </a:solidFill>
                <a:ea typeface="Times New Roman"/>
                <a:cs typeface="Times New Roman"/>
              </a:rPr>
              <a:t>  23 </a:t>
            </a:r>
            <a:r>
              <a:rPr lang="ru-RU" sz="1600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копий  </a:t>
            </a:r>
            <a:r>
              <a:rPr lang="ru-RU" sz="1600" spc="-1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E.coli</a:t>
            </a:r>
            <a:r>
              <a:rPr lang="ru-RU" sz="1600" spc="-1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endParaRPr lang="ru-RU" sz="1600" spc="-1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1600" b="1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Матрас </a:t>
            </a:r>
            <a:r>
              <a:rPr lang="en-US" sz="1600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- 126 </a:t>
            </a:r>
            <a:r>
              <a:rPr lang="ru-RU" sz="1600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копий </a:t>
            </a:r>
            <a:r>
              <a:rPr lang="en-US" sz="1600" spc="-100" dirty="0" err="1" smtClean="0">
                <a:solidFill>
                  <a:srgbClr val="FF66FF"/>
                </a:solidFill>
                <a:ea typeface="Times New Roman"/>
                <a:cs typeface="Times New Roman"/>
              </a:rPr>
              <a:t>Ac.baumannii</a:t>
            </a:r>
            <a:r>
              <a:rPr lang="ru-RU" sz="1600" spc="-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  </a:t>
            </a:r>
            <a:r>
              <a:rPr lang="en-US" sz="1600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41</a:t>
            </a:r>
            <a:r>
              <a:rPr lang="ru-RU" sz="1600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spc="-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копий </a:t>
            </a:r>
            <a:r>
              <a:rPr lang="en-US" sz="1600" spc="-100" dirty="0" err="1" smtClean="0">
                <a:solidFill>
                  <a:srgbClr val="FF66FF"/>
                </a:solidFill>
                <a:ea typeface="Times New Roman"/>
                <a:cs typeface="Times New Roman"/>
              </a:rPr>
              <a:t>Kl</a:t>
            </a:r>
            <a:r>
              <a:rPr lang="en-US" sz="1600" spc="-100" dirty="0">
                <a:solidFill>
                  <a:srgbClr val="FF66FF"/>
                </a:solidFill>
                <a:ea typeface="Times New Roman"/>
                <a:cs typeface="Times New Roman"/>
              </a:rPr>
              <a:t>. </a:t>
            </a:r>
            <a:r>
              <a:rPr lang="en-US" sz="1600" spc="-100" dirty="0" err="1">
                <a:solidFill>
                  <a:srgbClr val="FF66FF"/>
                </a:solidFill>
                <a:ea typeface="Times New Roman"/>
                <a:cs typeface="Times New Roman"/>
              </a:rPr>
              <a:t>Pneumoniae</a:t>
            </a:r>
            <a:r>
              <a:rPr lang="ru-RU" sz="1600" spc="-100" dirty="0">
                <a:solidFill>
                  <a:schemeClr val="tx1"/>
                </a:solidFill>
                <a:ea typeface="Times New Roman"/>
                <a:cs typeface="Times New Roman"/>
              </a:rPr>
              <a:t>, </a:t>
            </a:r>
            <a:r>
              <a:rPr lang="en-US" sz="1600" spc="-100" dirty="0" smtClean="0">
                <a:solidFill>
                  <a:schemeClr val="tx1"/>
                </a:solidFill>
                <a:ea typeface="Times New Roman"/>
                <a:cs typeface="Times New Roman"/>
              </a:rPr>
              <a:t>38</a:t>
            </a:r>
            <a:r>
              <a:rPr lang="ru-RU" sz="1600" spc="-1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ru-RU" sz="1600" spc="-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копий </a:t>
            </a:r>
            <a:r>
              <a:rPr lang="ru-RU" sz="1600" spc="-100" dirty="0" err="1" smtClean="0">
                <a:solidFill>
                  <a:srgbClr val="FF66FF"/>
                </a:solidFill>
                <a:ea typeface="Times New Roman"/>
                <a:cs typeface="Times New Roman"/>
              </a:rPr>
              <a:t>Enterococcus</a:t>
            </a:r>
            <a:r>
              <a:rPr lang="ru-RU" sz="1600" spc="-100" dirty="0">
                <a:solidFill>
                  <a:schemeClr val="tx1"/>
                </a:solidFill>
                <a:ea typeface="Times New Roman"/>
                <a:cs typeface="Times New Roman"/>
              </a:rPr>
              <a:t>; </a:t>
            </a:r>
            <a:r>
              <a:rPr lang="en-US" sz="1600" spc="-100" dirty="0" smtClean="0">
                <a:solidFill>
                  <a:schemeClr val="tx1"/>
                </a:solidFill>
                <a:ea typeface="Times New Roman"/>
                <a:cs typeface="Times New Roman"/>
              </a:rPr>
              <a:t>1</a:t>
            </a:r>
            <a:r>
              <a:rPr lang="ru-RU" sz="1600" spc="-100" dirty="0" smtClean="0">
                <a:solidFill>
                  <a:schemeClr val="tx1"/>
                </a:solidFill>
                <a:ea typeface="Times New Roman"/>
                <a:cs typeface="Times New Roman"/>
              </a:rPr>
              <a:t>5 </a:t>
            </a:r>
            <a:r>
              <a:rPr lang="ru-RU" sz="1600" spc="-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копий </a:t>
            </a:r>
            <a:r>
              <a:rPr lang="ru-RU" sz="1600" spc="-1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E.coli</a:t>
            </a:r>
            <a:r>
              <a:rPr lang="ru-RU" sz="1600" spc="-100" dirty="0" smtClean="0">
                <a:solidFill>
                  <a:schemeClr val="tx1"/>
                </a:solidFill>
                <a:ea typeface="Times New Roman"/>
                <a:cs typeface="Times New Roman"/>
              </a:rPr>
              <a:t>;      </a:t>
            </a:r>
            <a:r>
              <a:rPr lang="ru-RU" sz="1600" spc="-100" dirty="0" err="1" smtClean="0">
                <a:solidFill>
                  <a:srgbClr val="92D050"/>
                </a:solidFill>
                <a:ea typeface="Times New Roman"/>
                <a:cs typeface="Times New Roman"/>
              </a:rPr>
              <a:t>Ps</a:t>
            </a:r>
            <a:r>
              <a:rPr lang="ru-RU" sz="1600" spc="-100" dirty="0">
                <a:solidFill>
                  <a:srgbClr val="92D050"/>
                </a:solidFill>
                <a:ea typeface="Times New Roman"/>
                <a:cs typeface="Times New Roman"/>
              </a:rPr>
              <a:t>. </a:t>
            </a:r>
            <a:r>
              <a:rPr lang="en-US" sz="1600" spc="-100" dirty="0">
                <a:solidFill>
                  <a:srgbClr val="92D050"/>
                </a:solidFill>
                <a:ea typeface="Times New Roman"/>
                <a:cs typeface="Times New Roman"/>
              </a:rPr>
              <a:t>A</a:t>
            </a:r>
            <a:r>
              <a:rPr lang="ru-RU" sz="1600" spc="-100" dirty="0" err="1">
                <a:solidFill>
                  <a:srgbClr val="92D050"/>
                </a:solidFill>
                <a:ea typeface="Times New Roman"/>
                <a:cs typeface="Times New Roman"/>
              </a:rPr>
              <a:t>eruginosa</a:t>
            </a:r>
            <a:endParaRPr lang="ru-RU" sz="1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68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43372" y="910816"/>
            <a:ext cx="2071702" cy="283966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Антибиотиграмма</a:t>
            </a:r>
            <a:r>
              <a:rPr lang="ru-RU" dirty="0" smtClean="0">
                <a:solidFill>
                  <a:schemeClr val="tx1"/>
                </a:solidFill>
              </a:rPr>
              <a:t> 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910816"/>
            <a:ext cx="2286016" cy="21967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Паспорт (протокол)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Выбор эффективных </a:t>
            </a:r>
            <a:r>
              <a:rPr lang="ru-RU" dirty="0" err="1" smtClean="0">
                <a:solidFill>
                  <a:schemeClr val="tx1"/>
                </a:solidFill>
              </a:rPr>
              <a:t>антимикробных</a:t>
            </a:r>
            <a:r>
              <a:rPr lang="ru-RU" dirty="0" smtClean="0">
                <a:solidFill>
                  <a:schemeClr val="tx1"/>
                </a:solidFill>
              </a:rPr>
              <a:t> препаратов(АМП) и обоснование схем эмпирической </a:t>
            </a:r>
            <a:r>
              <a:rPr lang="ru-RU" dirty="0" err="1" smtClean="0">
                <a:solidFill>
                  <a:schemeClr val="tx1"/>
                </a:solidFill>
              </a:rPr>
              <a:t>антимикробной</a:t>
            </a:r>
            <a:r>
              <a:rPr lang="ru-RU" dirty="0" smtClean="0">
                <a:solidFill>
                  <a:schemeClr val="tx1"/>
                </a:solidFill>
              </a:rPr>
              <a:t> терапии(АМТ)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214678" y="3053956"/>
            <a:ext cx="1071570" cy="3750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39"/>
            <a:ext cx="8229600" cy="65126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Алгоритм создания паспорта отделения с высоким риском </a:t>
            </a:r>
            <a:r>
              <a:rPr lang="ru-RU" sz="2800" b="1" dirty="0" err="1" smtClean="0"/>
              <a:t>нозокомиальной</a:t>
            </a:r>
            <a:r>
              <a:rPr lang="ru-RU" sz="2800" b="1" dirty="0" smtClean="0"/>
              <a:t> инфекции (НИ)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857238"/>
            <a:ext cx="2286016" cy="9108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Санитарная микробиология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982387"/>
            <a:ext cx="2286016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Метод ПЦР-РВ  санитарная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2946800"/>
            <a:ext cx="2286016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Определение генов </a:t>
            </a:r>
            <a:r>
              <a:rPr lang="ru-RU" dirty="0" err="1" smtClean="0">
                <a:solidFill>
                  <a:schemeClr val="tx1"/>
                </a:solidFill>
              </a:rPr>
              <a:t>полирезистентности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018369"/>
            <a:ext cx="2286016" cy="9108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Клиническая микробиология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643174" y="1125130"/>
            <a:ext cx="1714512" cy="3750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6215074" y="2035965"/>
            <a:ext cx="428628" cy="3214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6572264" y="3321849"/>
            <a:ext cx="2214578" cy="1660934"/>
          </a:xfrm>
          <a:prstGeom prst="foldedCorne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</a:rPr>
              <a:t>Пересмотр каждые 6-12</a:t>
            </a: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</a:rPr>
              <a:t> мес. (лучше ежемесячно) флоры отделения и её уровня микробной </a:t>
            </a:r>
            <a:r>
              <a:rPr lang="ru-RU" sz="1400" b="1" i="1" dirty="0" err="1" smtClean="0">
                <a:solidFill>
                  <a:srgbClr val="FF0000"/>
                </a:solidFill>
              </a:rPr>
              <a:t>резистентности</a:t>
            </a:r>
            <a:r>
              <a:rPr lang="ru-RU" sz="1400" b="1" i="1" dirty="0" smtClean="0">
                <a:solidFill>
                  <a:srgbClr val="FF0000"/>
                </a:solidFill>
              </a:rPr>
              <a:t>!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25" name="Крест 24"/>
          <p:cNvSpPr/>
          <p:nvPr/>
        </p:nvSpPr>
        <p:spPr>
          <a:xfrm>
            <a:off x="7572396" y="3071816"/>
            <a:ext cx="285752" cy="267893"/>
          </a:xfrm>
          <a:prstGeom prst="plus">
            <a:avLst>
              <a:gd name="adj" fmla="val 3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верх/вниз 18"/>
          <p:cNvSpPr/>
          <p:nvPr/>
        </p:nvSpPr>
        <p:spPr>
          <a:xfrm>
            <a:off x="571472" y="1768072"/>
            <a:ext cx="285752" cy="225029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верх/вниз 19"/>
          <p:cNvSpPr/>
          <p:nvPr/>
        </p:nvSpPr>
        <p:spPr>
          <a:xfrm>
            <a:off x="1928794" y="1714494"/>
            <a:ext cx="285752" cy="4286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верх/вниз 20"/>
          <p:cNvSpPr/>
          <p:nvPr/>
        </p:nvSpPr>
        <p:spPr>
          <a:xfrm>
            <a:off x="1071538" y="1768072"/>
            <a:ext cx="285752" cy="13394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верх/вниз 26"/>
          <p:cNvSpPr/>
          <p:nvPr/>
        </p:nvSpPr>
        <p:spPr>
          <a:xfrm>
            <a:off x="1928794" y="2678907"/>
            <a:ext cx="285752" cy="4286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верх/вниз 30"/>
          <p:cNvSpPr/>
          <p:nvPr/>
        </p:nvSpPr>
        <p:spPr>
          <a:xfrm>
            <a:off x="2000232" y="3643320"/>
            <a:ext cx="285752" cy="53578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60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  <p:bldP spid="5" grpId="0" animBg="1"/>
      <p:bldP spid="6" grpId="0" animBg="1"/>
      <p:bldP spid="11" grpId="0" animBg="1"/>
      <p:bldP spid="12" grpId="0" animBg="1"/>
      <p:bldP spid="13" grpId="0" animBg="1"/>
      <p:bldP spid="22" grpId="0" animBg="1"/>
      <p:bldP spid="23" grpId="0" animBg="1"/>
      <p:bldP spid="25" grpId="0" animBg="1"/>
      <p:bldP spid="19" grpId="0" animBg="1"/>
      <p:bldP spid="20" grpId="0" animBg="1"/>
      <p:bldP spid="21" grpId="0" animBg="1"/>
      <p:bldP spid="27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857224" y="107139"/>
            <a:ext cx="7772400" cy="750099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Клинически значимые </a:t>
            </a:r>
            <a:r>
              <a:rPr lang="ru-RU" sz="3600" b="1" dirty="0" err="1" smtClean="0"/>
              <a:t>патогены</a:t>
            </a:r>
            <a:endParaRPr lang="ru-RU" sz="2700" b="1" dirty="0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785786" y="910816"/>
            <a:ext cx="7858180" cy="2946818"/>
          </a:xfr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sz="2400" b="1" dirty="0" err="1" smtClean="0">
                <a:solidFill>
                  <a:schemeClr val="tx1"/>
                </a:solidFill>
              </a:rPr>
              <a:t>nterococcus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faecium</a:t>
            </a:r>
            <a:r>
              <a:rPr lang="ru-RU" sz="2400" b="1" dirty="0" smtClean="0">
                <a:solidFill>
                  <a:schemeClr val="tx1"/>
                </a:solidFill>
              </a:rPr>
              <a:t> (</a:t>
            </a:r>
            <a:r>
              <a:rPr lang="en-US" sz="2400" b="1" dirty="0" err="1" smtClean="0">
                <a:solidFill>
                  <a:schemeClr val="tx1"/>
                </a:solidFill>
              </a:rPr>
              <a:t>faecalis</a:t>
            </a:r>
            <a:r>
              <a:rPr lang="en-US" sz="2400" b="1" dirty="0" smtClean="0">
                <a:solidFill>
                  <a:schemeClr val="tx1"/>
                </a:solidFill>
              </a:rPr>
              <a:t>) (VRE)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</a:rPr>
              <a:t>taphylococcus </a:t>
            </a:r>
            <a:r>
              <a:rPr lang="en-US" sz="2400" b="1" dirty="0" err="1" smtClean="0">
                <a:solidFill>
                  <a:schemeClr val="tx1"/>
                </a:solidFill>
              </a:rPr>
              <a:t>aureus</a:t>
            </a:r>
            <a:r>
              <a:rPr lang="en-US" sz="2400" b="1" dirty="0" smtClean="0">
                <a:solidFill>
                  <a:schemeClr val="tx1"/>
                </a:solidFill>
              </a:rPr>
              <a:t> (MRSA)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</a:rPr>
              <a:t>lostridium </a:t>
            </a:r>
            <a:r>
              <a:rPr lang="en-US" sz="2400" b="1" dirty="0" err="1" smtClean="0">
                <a:solidFill>
                  <a:schemeClr val="tx1"/>
                </a:solidFill>
              </a:rPr>
              <a:t>difficile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A</a:t>
            </a:r>
            <a:r>
              <a:rPr lang="en-US" sz="2400" b="1" dirty="0" err="1" smtClean="0">
                <a:solidFill>
                  <a:schemeClr val="tx1"/>
                </a:solidFill>
              </a:rPr>
              <a:t>cinetobacter</a:t>
            </a:r>
            <a:r>
              <a:rPr lang="en-US" sz="2400" b="1" dirty="0" smtClean="0">
                <a:solidFill>
                  <a:schemeClr val="tx1"/>
                </a:solidFill>
              </a:rPr>
              <a:t> spp. (</a:t>
            </a:r>
            <a:r>
              <a:rPr lang="en-US" sz="2400" b="1" dirty="0" err="1" smtClean="0">
                <a:solidFill>
                  <a:schemeClr val="tx1"/>
                </a:solidFill>
              </a:rPr>
              <a:t>A.baumanii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seudomonas </a:t>
            </a:r>
            <a:r>
              <a:rPr lang="en-US" sz="2400" b="1" dirty="0" err="1" smtClean="0">
                <a:solidFill>
                  <a:schemeClr val="tx1"/>
                </a:solidFill>
              </a:rPr>
              <a:t>aeruginosa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sz="2400" b="1" dirty="0" err="1" smtClean="0">
                <a:solidFill>
                  <a:schemeClr val="tx1"/>
                </a:solidFill>
              </a:rPr>
              <a:t>nterobacteriaceae</a:t>
            </a:r>
            <a:r>
              <a:rPr lang="en-US" sz="2400" b="1" dirty="0" smtClean="0">
                <a:solidFill>
                  <a:schemeClr val="tx1"/>
                </a:solidFill>
              </a:rPr>
              <a:t> (E. coli, </a:t>
            </a:r>
            <a:r>
              <a:rPr lang="en-US" sz="2400" b="1" dirty="0" err="1" smtClean="0">
                <a:solidFill>
                  <a:schemeClr val="tx1"/>
                </a:solidFill>
              </a:rPr>
              <a:t>Klebsiella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pneumoniae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Enterobacter</a:t>
            </a:r>
            <a:r>
              <a:rPr lang="en-US" sz="2400" b="1" dirty="0" smtClean="0">
                <a:solidFill>
                  <a:schemeClr val="tx1"/>
                </a:solidFill>
              </a:rPr>
              <a:t> spp., Proteus spp.)</a:t>
            </a: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071948"/>
            <a:ext cx="3171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РАСХИ 2013 год, </a:t>
            </a:r>
            <a:r>
              <a:rPr lang="en-US" i="1" dirty="0" smtClean="0"/>
              <a:t>IDSA 2009 </a:t>
            </a:r>
            <a:r>
              <a:rPr lang="ru-RU" i="1" dirty="0" smtClean="0"/>
              <a:t>год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82189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Значимые лабораторные показатели применяемые в качестве дополнительных критериев в диагностике сепсиса 1991-2016</a:t>
            </a:r>
            <a:endParaRPr lang="ru-RU" sz="18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589345"/>
          <a:ext cx="8929749" cy="4339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143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4380"/>
                <a:gridCol w="2071702"/>
                <a:gridCol w="1643090"/>
                <a:gridCol w="2395469"/>
                <a:gridCol w="2105108"/>
              </a:tblGrid>
              <a:tr h="2933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ССВО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Характеристика основных изменений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Сепсис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Тяжёлый сепсис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Септический шок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1991</a:t>
                      </a:r>
                    </a:p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Сепсис-1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Лейкоцитоз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12х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или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лейкопения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или </a:t>
                      </a: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незрелые формы 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Сепсис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-СВО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, возникающий в результате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инфекции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Сепсис и вызванная им органная дисфункция хотя бы одной функциональной системы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Сохраняющаяся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гипоперфузия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на фоне сепсиса, при адекватной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инфузионной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терапии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76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</a:p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Сепсис-2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глюкозы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7,7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ммоль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/л при отсутствии сахарного диабета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1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Рекомендованы биохимические маркеры: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IL-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Растворимый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CD14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СРБ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Адреномедуллин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Креатинин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более 0,5мг/дл;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Нарушение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коагуляции (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МНО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&gt;1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,5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или </a:t>
                      </a: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АЧТВ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&gt;60c)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en-US" sz="11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Тромбоцитопения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&lt;100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/л;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Гипербилирубинемия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(общий билирубин 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&gt;4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мг/дл или 70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мкмоль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/л)</a:t>
                      </a: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Гиперлактатемия</a:t>
                      </a:r>
                      <a:endParaRPr lang="ru-RU" sz="11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3ммоль/л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Органная дисфункция и тканевая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гипоперфузия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Гиперлактатемия</a:t>
                      </a:r>
                      <a:endParaRPr lang="ru-RU" sz="11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1ммоль/л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2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Сепсис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- системный ответ на инфекцию при наличии признаков органной дисфункции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2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/>
                </a:tc>
                <a:tc hMerge="1" v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/>
                </a:tc>
                <a:tc>
                  <a:txBody>
                    <a:bodyPr/>
                    <a:lstStyle/>
                    <a:p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Сепсис-3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Сепсис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жизнеугрожающая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органная дисфункция, вызванная нарушением регуляции ответа организма на инфекционный процесс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Лактат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2ммоль/л при отсутствии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гиповолемии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76" marR="8807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74544"/>
            <a:ext cx="8229600" cy="696533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Возможности (сегодня)метода ПЦР для идентификации возбудителей инфекций </a:t>
            </a:r>
            <a:endParaRPr lang="ru-RU" sz="1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28530512"/>
              </p:ext>
            </p:extLst>
          </p:nvPr>
        </p:nvGraphicFramePr>
        <p:xfrm>
          <a:off x="107504" y="519522"/>
          <a:ext cx="8822214" cy="455134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143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19546"/>
                <a:gridCol w="4702668"/>
              </a:tblGrid>
              <a:tr h="4763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Возбудители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Материал исследования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10838">
                <a:tc>
                  <a:txBody>
                    <a:bodyPr/>
                    <a:lstStyle/>
                    <a:p>
                      <a:pPr algn="just"/>
                      <a:r>
                        <a:rPr lang="ru-RU" sz="900" b="1" baseline="0" dirty="0" smtClean="0"/>
                        <a:t>ДНК </a:t>
                      </a:r>
                      <a:r>
                        <a:rPr lang="en-US" sz="900" b="1" baseline="0" dirty="0" smtClean="0"/>
                        <a:t>Streptococcus </a:t>
                      </a:r>
                      <a:r>
                        <a:rPr lang="en-US" sz="900" b="1" baseline="0" dirty="0" err="1" smtClean="0"/>
                        <a:t>agalactiae</a:t>
                      </a:r>
                      <a:endParaRPr lang="ru-RU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Плазма крови, СМЖ, мазок (соскоб) со слизистых</a:t>
                      </a:r>
                      <a:endParaRPr lang="ru-RU" sz="900" dirty="0"/>
                    </a:p>
                  </a:txBody>
                  <a:tcPr marT="34290" marB="34290"/>
                </a:tc>
              </a:tr>
              <a:tr h="4800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 smtClean="0"/>
                        <a:t>ДНК </a:t>
                      </a:r>
                      <a:r>
                        <a:rPr lang="en-US" sz="900" b="1" baseline="0" dirty="0" smtClean="0"/>
                        <a:t>Pseudomonas </a:t>
                      </a:r>
                      <a:r>
                        <a:rPr lang="en-US" sz="900" b="1" baseline="0" dirty="0" err="1" smtClean="0"/>
                        <a:t>aeruginosa</a:t>
                      </a:r>
                      <a:endParaRPr lang="ru-RU" sz="9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Кровь, плазма крови, СМЖ, мазок (соскоб) со </a:t>
                      </a:r>
                      <a:r>
                        <a:rPr lang="ru-RU" sz="900" dirty="0" err="1" smtClean="0"/>
                        <a:t>слизистых,БАЛ,мокрота,моча,секрет</a:t>
                      </a:r>
                      <a:r>
                        <a:rPr lang="ru-RU" sz="900" dirty="0" smtClean="0"/>
                        <a:t> простаты, </a:t>
                      </a:r>
                      <a:r>
                        <a:rPr lang="ru-RU" sz="900" dirty="0" err="1" smtClean="0"/>
                        <a:t>пунктаты</a:t>
                      </a:r>
                      <a:r>
                        <a:rPr lang="ru-RU" sz="900" dirty="0" smtClean="0"/>
                        <a:t> из очагов</a:t>
                      </a:r>
                      <a:r>
                        <a:rPr lang="ru-RU" sz="900" baseline="0" dirty="0" smtClean="0"/>
                        <a:t> поражённых органов и тканей</a:t>
                      </a:r>
                      <a:endParaRPr lang="ru-RU" sz="900" dirty="0" smtClean="0"/>
                    </a:p>
                  </a:txBody>
                  <a:tcPr marT="34290" marB="34290"/>
                </a:tc>
              </a:tr>
              <a:tr h="27477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 smtClean="0"/>
                        <a:t>ДНК </a:t>
                      </a:r>
                      <a:r>
                        <a:rPr lang="en-US" sz="900" b="1" baseline="0" dirty="0" err="1" smtClean="0"/>
                        <a:t>N.meningitdisis</a:t>
                      </a:r>
                      <a:r>
                        <a:rPr lang="en-US" sz="900" b="1" baseline="0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err="1" smtClean="0"/>
                        <a:t>H.influenza</a:t>
                      </a:r>
                      <a:r>
                        <a:rPr lang="en-US" sz="900" b="1" baseline="0" dirty="0" smtClean="0"/>
                        <a:t>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err="1" smtClean="0"/>
                        <a:t>S.pneumoniae</a:t>
                      </a:r>
                      <a:endParaRPr lang="ru-RU" sz="9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СМЖ</a:t>
                      </a:r>
                      <a:endParaRPr lang="ru-RU" sz="9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just"/>
                      <a:r>
                        <a:rPr lang="ru-RU" sz="900" b="1" dirty="0" smtClean="0"/>
                        <a:t>ДНК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dirty="0" err="1" smtClean="0"/>
                        <a:t>Listeria</a:t>
                      </a:r>
                      <a:r>
                        <a:rPr lang="en-US" sz="900" b="1" dirty="0" smtClean="0"/>
                        <a:t> </a:t>
                      </a:r>
                      <a:r>
                        <a:rPr lang="en-US" sz="900" b="1" dirty="0" err="1" smtClean="0"/>
                        <a:t>monocytogenes</a:t>
                      </a:r>
                      <a:endParaRPr lang="ru-RU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Кровь, СМЖ, мазок (соскоб) со слизистых, моча, грудное молоко, </a:t>
                      </a:r>
                      <a:r>
                        <a:rPr lang="ru-RU" sz="900" dirty="0" err="1" smtClean="0"/>
                        <a:t>меконий</a:t>
                      </a:r>
                      <a:r>
                        <a:rPr lang="ru-RU" sz="900" dirty="0" smtClean="0"/>
                        <a:t>, фекалии, АЖ, объекты окружающей среды</a:t>
                      </a:r>
                      <a:endParaRPr lang="ru-RU" sz="900" dirty="0"/>
                    </a:p>
                  </a:txBody>
                  <a:tcPr marT="34290" marB="34290"/>
                </a:tc>
              </a:tr>
              <a:tr h="388555">
                <a:tc>
                  <a:txBody>
                    <a:bodyPr/>
                    <a:lstStyle/>
                    <a:p>
                      <a:pPr algn="just"/>
                      <a:r>
                        <a:rPr lang="ru-RU" sz="900" b="1" dirty="0" smtClean="0"/>
                        <a:t>ДНК 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err="1" smtClean="0"/>
                        <a:t>Shigella</a:t>
                      </a:r>
                      <a:r>
                        <a:rPr lang="en-US" sz="900" b="1" baseline="0" dirty="0" smtClean="0"/>
                        <a:t> spp., </a:t>
                      </a:r>
                      <a:r>
                        <a:rPr lang="en-US" sz="900" b="1" baseline="0" dirty="0" err="1" smtClean="0"/>
                        <a:t>E.coli</a:t>
                      </a:r>
                      <a:r>
                        <a:rPr lang="en-US" sz="900" b="1" baseline="0" dirty="0" smtClean="0"/>
                        <a:t>(EIEC),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baseline="0" dirty="0" smtClean="0"/>
                        <a:t>Salmonella spp., </a:t>
                      </a:r>
                      <a:r>
                        <a:rPr lang="en-US" sz="900" b="1" baseline="0" dirty="0" err="1" smtClean="0"/>
                        <a:t>Campilobacter</a:t>
                      </a:r>
                      <a:r>
                        <a:rPr lang="en-US" sz="900" b="1" baseline="0" dirty="0" smtClean="0"/>
                        <a:t> spp.</a:t>
                      </a:r>
                      <a:endParaRPr lang="ru-RU" sz="900" b="1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Фекалии, объекты</a:t>
                      </a:r>
                      <a:r>
                        <a:rPr lang="ru-RU" sz="900" baseline="0" dirty="0" smtClean="0"/>
                        <a:t> окружающей среды</a:t>
                      </a:r>
                      <a:endParaRPr lang="ru-RU" sz="900" dirty="0"/>
                    </a:p>
                  </a:txBody>
                  <a:tcPr marT="34290" marB="34290"/>
                </a:tc>
              </a:tr>
              <a:tr h="388555">
                <a:tc>
                  <a:txBody>
                    <a:bodyPr/>
                    <a:lstStyle/>
                    <a:p>
                      <a:pPr algn="just"/>
                      <a:r>
                        <a:rPr lang="ru-RU" sz="900" b="1" baseline="0" dirty="0" smtClean="0"/>
                        <a:t>ДНК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en-US" sz="900" b="1" baseline="0" dirty="0" err="1" smtClean="0"/>
                        <a:t>C.albicans</a:t>
                      </a:r>
                      <a:r>
                        <a:rPr lang="en-US" sz="900" b="1" baseline="0" dirty="0" smtClean="0"/>
                        <a:t>, </a:t>
                      </a:r>
                      <a:r>
                        <a:rPr lang="en-US" sz="900" b="1" baseline="0" dirty="0" err="1" smtClean="0"/>
                        <a:t>C.glabrata</a:t>
                      </a:r>
                      <a:r>
                        <a:rPr lang="en-US" sz="900" b="1" baseline="0" dirty="0" smtClean="0"/>
                        <a:t>, </a:t>
                      </a:r>
                      <a:r>
                        <a:rPr lang="en-US" sz="900" b="1" baseline="0" dirty="0" err="1" smtClean="0"/>
                        <a:t>C.krusei</a:t>
                      </a:r>
                      <a:r>
                        <a:rPr lang="en-US" sz="900" b="1" baseline="0" dirty="0" smtClean="0"/>
                        <a:t>, </a:t>
                      </a:r>
                      <a:r>
                        <a:rPr lang="en-US" sz="900" b="1" baseline="0" dirty="0" err="1" smtClean="0"/>
                        <a:t>C.parapsilosis</a:t>
                      </a:r>
                      <a:r>
                        <a:rPr lang="en-US" sz="900" b="1" baseline="0" dirty="0" smtClean="0"/>
                        <a:t>,  </a:t>
                      </a:r>
                      <a:r>
                        <a:rPr lang="en-US" sz="900" b="1" baseline="0" dirty="0" err="1" smtClean="0"/>
                        <a:t>C.tropicalis</a:t>
                      </a:r>
                      <a:endParaRPr lang="ru-RU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Отделяемое</a:t>
                      </a:r>
                      <a:r>
                        <a:rPr lang="ru-RU" sz="900" baseline="0" dirty="0" smtClean="0"/>
                        <a:t> слизистых</a:t>
                      </a:r>
                      <a:endParaRPr lang="ru-RU" sz="900" dirty="0"/>
                    </a:p>
                  </a:txBody>
                  <a:tcPr marT="34290" marB="34290"/>
                </a:tc>
              </a:tr>
              <a:tr h="2747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</a:rPr>
                        <a:t>Мультиплексные наборы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</a:rPr>
                        <a:t> для выявления генов </a:t>
                      </a:r>
                      <a:r>
                        <a:rPr lang="ru-RU" sz="900" b="1" baseline="0" dirty="0" err="1" smtClean="0">
                          <a:solidFill>
                            <a:schemeClr val="bg1"/>
                          </a:solidFill>
                        </a:rPr>
                        <a:t>полирезистентности</a:t>
                      </a:r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pPr algn="just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Гены 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</a:rPr>
                        <a:t>MRSA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 -        </a:t>
                      </a:r>
                      <a:r>
                        <a:rPr lang="en-US" sz="900" b="1" dirty="0" smtClean="0">
                          <a:solidFill>
                            <a:srgbClr val="FF0000"/>
                          </a:solidFill>
                        </a:rPr>
                        <a:t>Staphylococcus </a:t>
                      </a:r>
                      <a:r>
                        <a:rPr lang="en-US" sz="900" b="1" dirty="0" err="1" smtClean="0">
                          <a:solidFill>
                            <a:srgbClr val="FF0000"/>
                          </a:solidFill>
                        </a:rPr>
                        <a:t>aureus</a:t>
                      </a:r>
                      <a:endParaRPr lang="ru-RU" sz="9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just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Гены</a:t>
                      </a:r>
                      <a:r>
                        <a:rPr lang="ru-RU" sz="9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900" b="1" baseline="0" dirty="0" err="1" smtClean="0"/>
                        <a:t>MRSCoNS</a:t>
                      </a:r>
                      <a:r>
                        <a:rPr lang="ru-RU" sz="900" b="1" baseline="0" dirty="0" smtClean="0"/>
                        <a:t> -</a:t>
                      </a:r>
                      <a:r>
                        <a:rPr lang="en-US" sz="900" b="1" dirty="0" smtClean="0"/>
                        <a:t> </a:t>
                      </a:r>
                      <a:r>
                        <a:rPr lang="en-US" sz="900" b="1" dirty="0" smtClean="0">
                          <a:solidFill>
                            <a:srgbClr val="FF0000"/>
                          </a:solidFill>
                        </a:rPr>
                        <a:t>Staphylococcus</a:t>
                      </a:r>
                      <a:r>
                        <a:rPr lang="en-US" sz="900" b="1" baseline="0" dirty="0" smtClean="0">
                          <a:solidFill>
                            <a:srgbClr val="FF0000"/>
                          </a:solidFill>
                        </a:rPr>
                        <a:t> spp.</a:t>
                      </a:r>
                      <a:r>
                        <a:rPr lang="ru-RU" sz="9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Кровь, плазма крови, СМЖ, мазок (соскоб) со слизистых, </a:t>
                      </a:r>
                      <a:r>
                        <a:rPr lang="ru-RU" sz="900" dirty="0" err="1" smtClean="0"/>
                        <a:t>БАЛ,мокрота,моча</a:t>
                      </a:r>
                      <a:r>
                        <a:rPr lang="ru-RU" sz="900" dirty="0" smtClean="0"/>
                        <a:t>, </a:t>
                      </a:r>
                      <a:r>
                        <a:rPr lang="ru-RU" sz="900" dirty="0" err="1" smtClean="0"/>
                        <a:t>пунктаты</a:t>
                      </a:r>
                      <a:r>
                        <a:rPr lang="ru-RU" sz="900" dirty="0" smtClean="0"/>
                        <a:t> из очагов</a:t>
                      </a:r>
                      <a:r>
                        <a:rPr lang="ru-RU" sz="900" baseline="0" dirty="0" smtClean="0"/>
                        <a:t> поражённых органов и тканей</a:t>
                      </a:r>
                      <a:endParaRPr lang="ru-RU" sz="900" dirty="0" smtClean="0"/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MDR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ru-RU" sz="900" b="1" baseline="0" dirty="0" smtClean="0"/>
                        <a:t>КРС/</a:t>
                      </a:r>
                      <a:r>
                        <a:rPr lang="en-US" sz="900" b="1" baseline="0" dirty="0" smtClean="0"/>
                        <a:t>OXA-48</a:t>
                      </a:r>
                      <a:r>
                        <a:rPr lang="ru-RU" sz="900" b="1" baseline="0" dirty="0" smtClean="0"/>
                        <a:t> (гены </a:t>
                      </a:r>
                      <a:r>
                        <a:rPr lang="ru-RU" sz="900" b="1" baseline="0" dirty="0" err="1" smtClean="0"/>
                        <a:t>карбапенемаз</a:t>
                      </a:r>
                      <a:r>
                        <a:rPr lang="ru-RU" sz="900" b="1" baseline="0" dirty="0" smtClean="0"/>
                        <a:t> группы КРС и ОХА-48)</a:t>
                      </a:r>
                      <a:r>
                        <a:rPr lang="ru-RU" altLang="ru-RU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altLang="ru-RU" sz="900" dirty="0" err="1" smtClean="0">
                          <a:solidFill>
                            <a:srgbClr val="FF0000"/>
                          </a:solidFill>
                        </a:rPr>
                        <a:t>Klebsiella</a:t>
                      </a:r>
                      <a:r>
                        <a:rPr lang="en-US" altLang="ru-RU" sz="9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altLang="ru-RU" sz="9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ru-RU" sz="900" dirty="0" err="1" smtClean="0">
                          <a:solidFill>
                            <a:srgbClr val="FF0000"/>
                          </a:solidFill>
                        </a:rPr>
                        <a:t>pneumoniae</a:t>
                      </a:r>
                      <a:r>
                        <a:rPr lang="ru-RU" altLang="ru-RU" sz="90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Escherichia coli</a:t>
                      </a:r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Pseudomonas </a:t>
                      </a:r>
                      <a:r>
                        <a:rPr lang="en-US" sz="9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aeruginosa</a:t>
                      </a:r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altLang="ru-RU" sz="9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Acinetobacter</a:t>
                      </a:r>
                      <a:r>
                        <a:rPr lang="ru-RU" alt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ru-RU" sz="9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baumanii</a:t>
                      </a:r>
                      <a:r>
                        <a:rPr lang="en-US" alt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alt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цефалоспорины</a:t>
                      </a:r>
                      <a:r>
                        <a:rPr lang="ru-RU" altLang="ru-RU" sz="9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altLang="ru-RU" sz="900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др</a:t>
                      </a:r>
                      <a:r>
                        <a:rPr lang="ru-RU" altLang="ru-RU" sz="9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altLang="ru-RU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altLang="ru-RU" sz="9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карбапенемы</a:t>
                      </a:r>
                      <a:r>
                        <a:rPr lang="ru-RU" altLang="ru-RU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др.)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Моча, мазок (соскоб) со слизистых, образцы чистой бактериальной культуры, положительная </a:t>
                      </a:r>
                      <a:r>
                        <a:rPr lang="ru-RU" sz="900" dirty="0" err="1" smtClean="0"/>
                        <a:t>гемокультура</a:t>
                      </a:r>
                      <a:endParaRPr lang="ru-RU" sz="900" dirty="0" smtClean="0"/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MDR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en-US" sz="900" b="1" dirty="0" smtClean="0"/>
                        <a:t>MBL</a:t>
                      </a:r>
                      <a:r>
                        <a:rPr lang="ru-RU" sz="900" b="1" dirty="0" smtClean="0"/>
                        <a:t> (гены </a:t>
                      </a:r>
                      <a:r>
                        <a:rPr lang="ru-RU" sz="900" b="1" dirty="0" err="1" smtClean="0"/>
                        <a:t>металло</a:t>
                      </a:r>
                      <a:r>
                        <a:rPr lang="ru-RU" sz="900" b="1" dirty="0" smtClean="0"/>
                        <a:t>-</a:t>
                      </a:r>
                      <a:r>
                        <a:rPr lang="el-GR" sz="900" b="1" dirty="0" smtClean="0"/>
                        <a:t>β</a:t>
                      </a:r>
                      <a:r>
                        <a:rPr lang="ru-RU" sz="900" b="1" dirty="0" smtClean="0"/>
                        <a:t>-</a:t>
                      </a:r>
                      <a:r>
                        <a:rPr lang="ru-RU" sz="900" b="1" dirty="0" err="1" smtClean="0"/>
                        <a:t>лактамаз</a:t>
                      </a:r>
                      <a:r>
                        <a:rPr lang="ru-RU" sz="900" b="1" dirty="0" smtClean="0"/>
                        <a:t> группы </a:t>
                      </a:r>
                      <a:r>
                        <a:rPr lang="en-US" sz="900" b="1" dirty="0" smtClean="0"/>
                        <a:t>VIM,IMP,NDM)</a:t>
                      </a:r>
                      <a:r>
                        <a:rPr lang="ru-RU" altLang="ru-RU" sz="9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altLang="ru-RU" sz="900" dirty="0" err="1" smtClean="0">
                          <a:solidFill>
                            <a:srgbClr val="FF0000"/>
                          </a:solidFill>
                        </a:rPr>
                        <a:t>Klebsiella</a:t>
                      </a:r>
                      <a:r>
                        <a:rPr lang="en-US" altLang="ru-RU" sz="9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altLang="ru-RU" sz="9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ru-RU" sz="900" dirty="0" err="1" smtClean="0">
                          <a:solidFill>
                            <a:srgbClr val="FF0000"/>
                          </a:solidFill>
                        </a:rPr>
                        <a:t>pneumoniae</a:t>
                      </a:r>
                      <a:r>
                        <a:rPr lang="ru-RU" altLang="ru-RU" sz="90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Escherichia coli</a:t>
                      </a:r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Pseudomonas </a:t>
                      </a:r>
                      <a:r>
                        <a:rPr lang="en-US" sz="9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aeruginosa</a:t>
                      </a:r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altLang="ru-RU" sz="9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Acinetobacter</a:t>
                      </a:r>
                      <a:r>
                        <a:rPr lang="ru-RU" alt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ru-RU" sz="9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baumanii</a:t>
                      </a:r>
                      <a:r>
                        <a:rPr lang="ru-RU" alt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alt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цефалоспорины</a:t>
                      </a:r>
                      <a:r>
                        <a:rPr lang="ru-RU" altLang="ru-RU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altLang="ru-RU" sz="9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карбапенемы</a:t>
                      </a:r>
                      <a:r>
                        <a:rPr lang="ru-RU" altLang="ru-RU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altLang="ru-RU" sz="9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</a:t>
                      </a:r>
                      <a:r>
                        <a:rPr lang="ru-RU" altLang="ru-RU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9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Моча, мазок (соскоб) со слизистых, образцы чистой бактериальной культуры, положительная </a:t>
                      </a:r>
                      <a:r>
                        <a:rPr lang="ru-RU" sz="900" dirty="0" err="1" smtClean="0"/>
                        <a:t>гемокультура</a:t>
                      </a:r>
                      <a:endParaRPr lang="ru-RU" sz="9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4410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Ускоренная идентификация возбудителей НИ </a:t>
            </a:r>
            <a:br>
              <a:rPr lang="ru-RU" sz="2000" b="1" dirty="0" smtClean="0"/>
            </a:br>
            <a:r>
              <a:rPr lang="ru-RU" sz="2000" b="1" dirty="0" smtClean="0"/>
              <a:t>у пациентов в </a:t>
            </a:r>
            <a:r>
              <a:rPr lang="ru-RU" sz="2000" b="1" dirty="0" err="1" smtClean="0"/>
              <a:t>ОРиТ</a:t>
            </a:r>
            <a:r>
              <a:rPr lang="ru-RU" sz="2000" b="1" dirty="0" smtClean="0"/>
              <a:t> методом ПЦР-РВ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64395"/>
            <a:ext cx="8229600" cy="363022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768072"/>
            <a:ext cx="2714644" cy="32682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b="1" dirty="0" err="1" smtClean="0">
                <a:solidFill>
                  <a:srgbClr val="FF0000"/>
                </a:solidFill>
              </a:rPr>
              <a:t>Грам+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Staphylococcus spp.</a:t>
            </a:r>
            <a:r>
              <a:rPr lang="ru-RU" sz="1200" dirty="0" smtClean="0">
                <a:solidFill>
                  <a:schemeClr val="tx1"/>
                </a:solidFill>
              </a:rPr>
              <a:t>+(</a:t>
            </a:r>
            <a:r>
              <a:rPr lang="en-US" sz="1200" b="1" u="sng" dirty="0" smtClean="0">
                <a:solidFill>
                  <a:schemeClr val="tx1"/>
                </a:solidFill>
              </a:rPr>
              <a:t>MRSA)</a:t>
            </a:r>
          </a:p>
          <a:p>
            <a:pPr algn="just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Streptococcus spp.</a:t>
            </a:r>
          </a:p>
          <a:p>
            <a:pPr algn="just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Enterococcus</a:t>
            </a:r>
            <a:r>
              <a:rPr lang="en-US" sz="1200" dirty="0" smtClean="0">
                <a:solidFill>
                  <a:schemeClr val="tx1"/>
                </a:solidFill>
              </a:rPr>
              <a:t> spp.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err="1" smtClean="0">
                <a:solidFill>
                  <a:srgbClr val="7030A0"/>
                </a:solidFill>
              </a:rPr>
              <a:t>Грам</a:t>
            </a:r>
            <a:r>
              <a:rPr lang="en-US" sz="1200" b="1" dirty="0" smtClean="0">
                <a:solidFill>
                  <a:srgbClr val="7030A0"/>
                </a:solidFill>
              </a:rPr>
              <a:t>-</a:t>
            </a:r>
            <a:endParaRPr lang="ru-RU" sz="1200" b="1" dirty="0" smtClean="0">
              <a:solidFill>
                <a:srgbClr val="7030A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200" dirty="0" err="1" smtClean="0">
                <a:solidFill>
                  <a:srgbClr val="0070C0"/>
                </a:solidFill>
              </a:rPr>
              <a:t>Acinetobacter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baumanni</a:t>
            </a:r>
            <a:r>
              <a:rPr lang="ru-RU" sz="1200" dirty="0" smtClean="0">
                <a:solidFill>
                  <a:srgbClr val="0070C0"/>
                </a:solidFill>
              </a:rPr>
              <a:t> (</a:t>
            </a:r>
            <a:r>
              <a:rPr lang="en-US" sz="1200" dirty="0" smtClean="0">
                <a:solidFill>
                  <a:srgbClr val="0070C0"/>
                </a:solidFill>
              </a:rPr>
              <a:t>OXA-</a:t>
            </a:r>
            <a:r>
              <a:rPr lang="ru-RU" sz="1200" dirty="0" err="1" smtClean="0">
                <a:solidFill>
                  <a:srgbClr val="0070C0"/>
                </a:solidFill>
              </a:rPr>
              <a:t>карбапенмазы</a:t>
            </a:r>
            <a:r>
              <a:rPr lang="ru-RU" sz="1200" dirty="0" smtClean="0">
                <a:solidFill>
                  <a:srgbClr val="0070C0"/>
                </a:solidFill>
              </a:rPr>
              <a:t>)</a:t>
            </a:r>
            <a:endParaRPr lang="en-US" sz="1200" dirty="0" smtClean="0">
              <a:solidFill>
                <a:srgbClr val="0070C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200" dirty="0" err="1" smtClean="0">
                <a:solidFill>
                  <a:srgbClr val="0070C0"/>
                </a:solidFill>
              </a:rPr>
              <a:t>Klebsiella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pneumoniae</a:t>
            </a:r>
            <a:endParaRPr lang="en-US" sz="1200" dirty="0" smtClean="0">
              <a:solidFill>
                <a:srgbClr val="0070C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Pseudomonas </a:t>
            </a:r>
            <a:r>
              <a:rPr lang="en-US" sz="1200" dirty="0" err="1" smtClean="0">
                <a:solidFill>
                  <a:schemeClr val="tx1"/>
                </a:solidFill>
              </a:rPr>
              <a:t>aeruginosa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E.coli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Candida spp.</a:t>
            </a:r>
          </a:p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C.Albicans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C.Glabrata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C.Krusei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r>
              <a:rPr lang="en-US" sz="1200" dirty="0" err="1" smtClean="0">
                <a:solidFill>
                  <a:schemeClr val="tx1"/>
                </a:solidFill>
              </a:rPr>
              <a:t>C.parapsilosis,c.tropicalis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803660"/>
            <a:ext cx="2714644" cy="857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1этап</a:t>
            </a:r>
            <a:r>
              <a:rPr lang="ru-RU" sz="1600" b="1" i="1" u="sng" dirty="0" smtClean="0">
                <a:solidFill>
                  <a:schemeClr val="tx1"/>
                </a:solidFill>
              </a:rPr>
              <a:t> Выявление </a:t>
            </a:r>
            <a:r>
              <a:rPr lang="ru-RU" sz="1600" dirty="0" smtClean="0">
                <a:solidFill>
                  <a:schemeClr val="tx1"/>
                </a:solidFill>
              </a:rPr>
              <a:t> наиболее частых возбудителей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Срок до </a:t>
            </a:r>
            <a:r>
              <a:rPr lang="ru-RU" sz="1600" b="1" dirty="0" smtClean="0">
                <a:solidFill>
                  <a:schemeClr val="tx1"/>
                </a:solidFill>
              </a:rPr>
              <a:t>6 часов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828655"/>
            <a:ext cx="2857520" cy="1850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2 </a:t>
            </a:r>
            <a:r>
              <a:rPr lang="ru-RU" b="1" dirty="0" smtClean="0">
                <a:solidFill>
                  <a:schemeClr val="tx1"/>
                </a:solidFill>
              </a:rPr>
              <a:t>этап(1,5-3ч) </a:t>
            </a:r>
            <a:r>
              <a:rPr lang="ru-RU" b="1" i="1" u="sng" dirty="0" smtClean="0">
                <a:solidFill>
                  <a:schemeClr val="tx1"/>
                </a:solidFill>
              </a:rPr>
              <a:t>определение </a:t>
            </a:r>
            <a:r>
              <a:rPr lang="ru-RU" sz="1200" b="1" i="1" u="sng" dirty="0" err="1" smtClean="0">
                <a:solidFill>
                  <a:schemeClr val="tx1"/>
                </a:solidFill>
              </a:rPr>
              <a:t>полирезистентности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и генов </a:t>
            </a:r>
            <a:r>
              <a:rPr lang="ru-RU" sz="1200" dirty="0" err="1" smtClean="0">
                <a:solidFill>
                  <a:schemeClr val="tx1"/>
                </a:solidFill>
              </a:rPr>
              <a:t>карбапенемаз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Сроки  </a:t>
            </a:r>
            <a:r>
              <a:rPr lang="ru-RU" sz="1200" b="1" dirty="0" smtClean="0">
                <a:solidFill>
                  <a:schemeClr val="tx1"/>
                </a:solidFill>
              </a:rPr>
              <a:t>(1,5 суток)</a:t>
            </a:r>
          </a:p>
          <a:p>
            <a:pPr>
              <a:buNone/>
            </a:pPr>
            <a:r>
              <a:rPr lang="ru-RU" sz="1200" b="1" u="sng" dirty="0" smtClean="0">
                <a:solidFill>
                  <a:srgbClr val="FF0000"/>
                </a:solidFill>
              </a:rPr>
              <a:t>Анализ образцов: </a:t>
            </a:r>
            <a:r>
              <a:rPr lang="ru-RU" sz="1200" b="1" dirty="0" smtClean="0">
                <a:solidFill>
                  <a:srgbClr val="FF0000"/>
                </a:solidFill>
              </a:rPr>
              <a:t>чистая культура, </a:t>
            </a:r>
            <a:r>
              <a:rPr lang="ru-RU" sz="1200" b="1" dirty="0" err="1" smtClean="0">
                <a:solidFill>
                  <a:srgbClr val="FF0000"/>
                </a:solidFill>
              </a:rPr>
              <a:t>гемокультура</a:t>
            </a:r>
            <a:r>
              <a:rPr lang="ru-RU" sz="1200" b="1" dirty="0" smtClean="0">
                <a:solidFill>
                  <a:srgbClr val="FF0000"/>
                </a:solidFill>
              </a:rPr>
              <a:t>, др.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культуры, полученные при первичном посеве биоматериала; моча, мазки со слизистых оболочек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2732485"/>
            <a:ext cx="2857520" cy="2303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Arial" pitchFamily="34" charset="0"/>
              <a:buChar char="•"/>
            </a:pPr>
            <a:r>
              <a:rPr lang="en-US" sz="1400" b="1" u="sng" dirty="0" smtClean="0">
                <a:solidFill>
                  <a:schemeClr val="tx1"/>
                </a:solidFill>
              </a:rPr>
              <a:t>MRSA</a:t>
            </a:r>
            <a:r>
              <a:rPr lang="ru-RU" sz="1400" b="1" u="sng" dirty="0" smtClean="0">
                <a:solidFill>
                  <a:schemeClr val="tx1"/>
                </a:solidFill>
              </a:rPr>
              <a:t>, </a:t>
            </a:r>
            <a:r>
              <a:rPr lang="en-US" sz="1400" b="1" u="sng" dirty="0" err="1" smtClean="0">
                <a:solidFill>
                  <a:schemeClr val="tx1"/>
                </a:solidFill>
              </a:rPr>
              <a:t>MRCoNS</a:t>
            </a:r>
            <a:endParaRPr lang="en-US" sz="1400" b="1" u="sng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КРС/ОХА-48</a:t>
            </a:r>
            <a:r>
              <a:rPr lang="ru-RU" sz="1400" dirty="0" smtClean="0">
                <a:solidFill>
                  <a:schemeClr val="tx1"/>
                </a:solidFill>
              </a:rPr>
              <a:t>(КРС-группа,ОХА-48-</a:t>
            </a:r>
            <a:r>
              <a:rPr lang="en-US" sz="1400" dirty="0" smtClean="0">
                <a:solidFill>
                  <a:schemeClr val="tx1"/>
                </a:solidFill>
              </a:rPr>
              <a:t>like)</a:t>
            </a:r>
            <a:endParaRPr lang="ru-RU" sz="1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MBL</a:t>
            </a:r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smtClean="0">
                <a:solidFill>
                  <a:schemeClr val="tx1"/>
                </a:solidFill>
              </a:rPr>
              <a:t>VIM-</a:t>
            </a:r>
            <a:r>
              <a:rPr lang="ru-RU" sz="1400" dirty="0" smtClean="0">
                <a:solidFill>
                  <a:schemeClr val="tx1"/>
                </a:solidFill>
              </a:rPr>
              <a:t>группа,</a:t>
            </a:r>
            <a:r>
              <a:rPr lang="en-US" sz="1400" dirty="0" smtClean="0">
                <a:solidFill>
                  <a:schemeClr val="tx1"/>
                </a:solidFill>
              </a:rPr>
              <a:t>IMP</a:t>
            </a:r>
            <a:r>
              <a:rPr lang="ru-RU" sz="1400" dirty="0" smtClean="0">
                <a:solidFill>
                  <a:schemeClr val="tx1"/>
                </a:solidFill>
              </a:rPr>
              <a:t>-группа,</a:t>
            </a:r>
            <a:r>
              <a:rPr lang="en-US" sz="1400" dirty="0" smtClean="0">
                <a:solidFill>
                  <a:schemeClr val="tx1"/>
                </a:solidFill>
              </a:rPr>
              <a:t>NDM</a:t>
            </a:r>
            <a:r>
              <a:rPr lang="ru-RU" sz="1400" dirty="0" smtClean="0">
                <a:solidFill>
                  <a:schemeClr val="tx1"/>
                </a:solidFill>
              </a:rPr>
              <a:t>-группа)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ESBL-CTX-M(</a:t>
            </a:r>
            <a:r>
              <a:rPr lang="ru-RU" sz="1400" dirty="0" smtClean="0">
                <a:solidFill>
                  <a:srgbClr val="0070C0"/>
                </a:solidFill>
              </a:rPr>
              <a:t>гены БЛРС СТХ-М, М-1,М-2,М-8/25,М-9)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VRE(</a:t>
            </a:r>
            <a:r>
              <a:rPr lang="ru-RU" sz="1400" dirty="0" smtClean="0">
                <a:solidFill>
                  <a:srgbClr val="0070C0"/>
                </a:solidFill>
              </a:rPr>
              <a:t>выявление генов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Van A</a:t>
            </a:r>
            <a:r>
              <a:rPr lang="ru-RU" sz="1400" dirty="0" smtClean="0">
                <a:solidFill>
                  <a:srgbClr val="0070C0"/>
                </a:solidFill>
              </a:rPr>
              <a:t>,</a:t>
            </a:r>
            <a:r>
              <a:rPr lang="en-US" sz="1400" dirty="0" err="1" smtClean="0">
                <a:solidFill>
                  <a:srgbClr val="0070C0"/>
                </a:solidFill>
              </a:rPr>
              <a:t>vanB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000364" y="964395"/>
            <a:ext cx="500066" cy="32147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803658"/>
            <a:ext cx="2214610" cy="1268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Результат до 2 суток от начала исследования 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286512" y="964395"/>
            <a:ext cx="500066" cy="32147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675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 стрелкой 37"/>
          <p:cNvCxnSpPr/>
          <p:nvPr/>
        </p:nvCxnSpPr>
        <p:spPr>
          <a:xfrm rot="5400000">
            <a:off x="4706740" y="3722894"/>
            <a:ext cx="10179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4510286" y="2704902"/>
            <a:ext cx="26789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9" idx="1"/>
          </p:cNvCxnSpPr>
          <p:nvPr/>
        </p:nvCxnSpPr>
        <p:spPr>
          <a:xfrm rot="10800000" flipV="1">
            <a:off x="6072198" y="3027167"/>
            <a:ext cx="428628" cy="267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6200000" flipH="1">
            <a:off x="7745335" y="3327505"/>
            <a:ext cx="287540" cy="619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7602459" y="2684563"/>
            <a:ext cx="287540" cy="619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4509492" y="2062556"/>
            <a:ext cx="26789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1723509" y="2134093"/>
            <a:ext cx="26848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928794" y="2643188"/>
            <a:ext cx="1857388" cy="15894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786578" y="1285866"/>
            <a:ext cx="500066" cy="267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5143504" y="1285866"/>
            <a:ext cx="500066" cy="267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1643042" y="1285866"/>
            <a:ext cx="357190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3170724" y="3402118"/>
            <a:ext cx="166033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39"/>
            <a:ext cx="8229600" cy="482207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Стратегия </a:t>
            </a:r>
            <a:r>
              <a:rPr lang="ru-RU" sz="1800" b="1" dirty="0" err="1" smtClean="0"/>
              <a:t>алгоритмирования</a:t>
            </a:r>
            <a:r>
              <a:rPr lang="ru-RU" sz="1800" b="1" dirty="0" smtClean="0"/>
              <a:t> лабораторной диагностики инфекции кровотока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589346"/>
            <a:ext cx="5500726" cy="3214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Госпитализированный пациент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964395"/>
            <a:ext cx="3643338" cy="3214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Внебольничная инфекция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964395"/>
            <a:ext cx="4786346" cy="3214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Нозокомиальная</a:t>
            </a:r>
            <a:r>
              <a:rPr lang="ru-RU" sz="1600" dirty="0" smtClean="0">
                <a:solidFill>
                  <a:schemeClr val="tx1"/>
                </a:solidFill>
              </a:rPr>
              <a:t> инфекция (</a:t>
            </a:r>
            <a:r>
              <a:rPr lang="en-US" sz="1600" dirty="0" smtClean="0">
                <a:solidFill>
                  <a:schemeClr val="tx1"/>
                </a:solidFill>
              </a:rPr>
              <a:t>&gt;</a:t>
            </a:r>
            <a:r>
              <a:rPr lang="ru-RU" sz="1600" dirty="0" smtClean="0">
                <a:solidFill>
                  <a:schemeClr val="tx1"/>
                </a:solidFill>
              </a:rPr>
              <a:t>48 часов в стационаре)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1553758"/>
            <a:ext cx="3214710" cy="375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Кровь на молекулярно-биологическое исследование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1553758"/>
            <a:ext cx="2928926" cy="375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Кровь на бактериологическое исследование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2196700"/>
            <a:ext cx="2714644" cy="375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Результат в первые 6 часов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2196700"/>
            <a:ext cx="2500330" cy="375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Результат 3-8 дней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3429006"/>
            <a:ext cx="1928826" cy="13930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Паспорт НИ с </a:t>
            </a:r>
            <a:r>
              <a:rPr lang="ru-RU" sz="1600" dirty="0" err="1" smtClean="0">
                <a:solidFill>
                  <a:schemeClr val="tx1"/>
                </a:solidFill>
              </a:rPr>
              <a:t>антибиотиграммой</a:t>
            </a:r>
            <a:r>
              <a:rPr lang="ru-RU" sz="1600" dirty="0" smtClean="0">
                <a:solidFill>
                  <a:schemeClr val="tx1"/>
                </a:solidFill>
              </a:rPr>
              <a:t> отделения </a:t>
            </a:r>
            <a:r>
              <a:rPr lang="ru-RU" sz="1600" dirty="0" err="1" smtClean="0">
                <a:solidFill>
                  <a:schemeClr val="tx1"/>
                </a:solidFill>
              </a:rPr>
              <a:t>ОРиТ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4232683"/>
            <a:ext cx="6429420" cy="5893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Принятие решения на применение эмпирической </a:t>
            </a:r>
            <a:r>
              <a:rPr lang="ru-RU" sz="1400" dirty="0" err="1" smtClean="0">
                <a:solidFill>
                  <a:schemeClr val="tx1"/>
                </a:solidFill>
              </a:rPr>
              <a:t>антимикробной</a:t>
            </a:r>
            <a:r>
              <a:rPr lang="ru-RU" sz="1400" dirty="0" smtClean="0">
                <a:solidFill>
                  <a:schemeClr val="tx1"/>
                </a:solidFill>
              </a:rPr>
              <a:t> терапии(ЭАМТ) с учётом паспорта НИ отделения и </a:t>
            </a:r>
            <a:r>
              <a:rPr lang="ru-RU" sz="1400" dirty="0" err="1" smtClean="0">
                <a:solidFill>
                  <a:schemeClr val="tx1"/>
                </a:solidFill>
              </a:rPr>
              <a:t>антибиотикограммы</a:t>
            </a:r>
            <a:r>
              <a:rPr lang="ru-RU" sz="1400" dirty="0" smtClean="0">
                <a:solidFill>
                  <a:schemeClr val="tx1"/>
                </a:solidFill>
              </a:rPr>
              <a:t> возбудителя в первые час</a:t>
            </a:r>
            <a:r>
              <a:rPr lang="ru-RU" sz="1600" dirty="0" smtClean="0">
                <a:solidFill>
                  <a:schemeClr val="tx1"/>
                </a:solidFill>
              </a:rPr>
              <a:t>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1553758"/>
            <a:ext cx="2571768" cy="4822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Кровь на гуморальные и клеточные факторы иммунитета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2285998"/>
            <a:ext cx="2428892" cy="375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Результат в первые  часы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7" name="Прямая со стрелкой 26"/>
          <p:cNvCxnSpPr>
            <a:stCxn id="8" idx="2"/>
          </p:cNvCxnSpPr>
          <p:nvPr/>
        </p:nvCxnSpPr>
        <p:spPr>
          <a:xfrm rot="16200000" flipH="1">
            <a:off x="7420582" y="2044887"/>
            <a:ext cx="267893" cy="357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500826" y="2839642"/>
            <a:ext cx="2500330" cy="375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Положительная культура (первые сутки)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14744" y="2839642"/>
            <a:ext cx="2357454" cy="375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Определение генов </a:t>
            </a:r>
            <a:r>
              <a:rPr lang="ru-RU" sz="1400" dirty="0" err="1" smtClean="0">
                <a:solidFill>
                  <a:schemeClr val="tx1"/>
                </a:solidFill>
              </a:rPr>
              <a:t>резистентности</a:t>
            </a:r>
            <a:r>
              <a:rPr lang="ru-RU" sz="1400" dirty="0" smtClean="0">
                <a:solidFill>
                  <a:schemeClr val="tx1"/>
                </a:solidFill>
              </a:rPr>
              <a:t> (1,5-3 ч)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53" name="Прямая со стрелкой 52"/>
          <p:cNvCxnSpPr>
            <a:endCxn id="13" idx="1"/>
          </p:cNvCxnSpPr>
          <p:nvPr/>
        </p:nvCxnSpPr>
        <p:spPr>
          <a:xfrm>
            <a:off x="2071670" y="4393420"/>
            <a:ext cx="428628" cy="1339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5429256" y="3482584"/>
            <a:ext cx="3571900" cy="5357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Определение </a:t>
            </a:r>
            <a:r>
              <a:rPr lang="ru-RU" sz="1200" dirty="0" err="1" smtClean="0">
                <a:solidFill>
                  <a:schemeClr val="tx1"/>
                </a:solidFill>
              </a:rPr>
              <a:t>антибиотикочувствительности</a:t>
            </a:r>
            <a:r>
              <a:rPr lang="ru-RU" sz="1200" dirty="0" smtClean="0">
                <a:solidFill>
                  <a:schemeClr val="tx1"/>
                </a:solidFill>
              </a:rPr>
              <a:t> возбудителя и </a:t>
            </a:r>
            <a:r>
              <a:rPr lang="ru-RU" sz="1200" b="1" dirty="0" smtClean="0">
                <a:solidFill>
                  <a:srgbClr val="FF0000"/>
                </a:solidFill>
              </a:rPr>
              <a:t>внесение изменений в схему ЭАМТ +/-</a:t>
            </a:r>
            <a:endParaRPr lang="ru-RU" sz="1200" b="1" dirty="0">
              <a:solidFill>
                <a:srgbClr val="FF0000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>
            <a:off x="7894562" y="4125427"/>
            <a:ext cx="213719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153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29" grpId="0" animBg="1"/>
      <p:bldP spid="34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7474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Выводы: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0817"/>
            <a:ext cx="8229600" cy="3857652"/>
          </a:xfrm>
        </p:spPr>
        <p:txBody>
          <a:bodyPr>
            <a:normAutofit fontScale="5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Требуется комплексная оценка параметров диагностической эффективности (специфичности и чувствительности) гуморальных и клеточных факторов иммунитета при развитии ССВО;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Бактериальный и молекулярно-биологический  методы позволяют осуществить паспортизацию отделений с высоким риском НИ и составить их </a:t>
            </a:r>
            <a:r>
              <a:rPr lang="ru-RU" dirty="0" err="1" smtClean="0"/>
              <a:t>антибиотикограмму</a:t>
            </a:r>
            <a:r>
              <a:rPr lang="ru-RU" dirty="0" smtClean="0"/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Объединить усилия подразделения клинической фармакологии, главного анестезиолога, главного хирурга, специалистов лабораторной службы для создания протоколов эмпирической АМТ с учётом полученных результатов,  с формированием  стратегии и тактики использования антимикробных средств в ЛПУ;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Создание протоколов АМТ приведёт к улучшению показателей качества лечения пациентов и позволит снизить количество потребляемых АМП, сроков госпитализации, оптимизации экономической эффективности затрат.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69600" y="1178710"/>
            <a:ext cx="4808385" cy="3269702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tx2">
                <a:lumMod val="40000"/>
                <a:lumOff val="60000"/>
              </a:schemeClr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57422" y="3964792"/>
            <a:ext cx="4572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10 </a:t>
            </a:r>
            <a:r>
              <a:rPr lang="ru-RU" b="1" dirty="0">
                <a:solidFill>
                  <a:srgbClr val="FF0000"/>
                </a:solidFill>
              </a:rPr>
              <a:t>ВАЖНЫХ МОМЕНТОВ ДЛЯ ПЕРЕДАЧИ ИНФЕКЦИИ: </a:t>
            </a:r>
            <a:endParaRPr lang="ru-RU" b="1" dirty="0" smtClean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11510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СПАСИБО ЗА ВНИМАНИЕ !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4393419"/>
            <a:ext cx="47148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just"/>
            <a:r>
              <a:rPr lang="en-US" sz="2800" b="1" dirty="0" smtClean="0"/>
              <a:t>E-mail</a:t>
            </a:r>
            <a:r>
              <a:rPr lang="ru-RU" sz="2800" b="1" dirty="0" smtClean="0"/>
              <a:t>:</a:t>
            </a:r>
            <a:r>
              <a:rPr lang="en-US" sz="2800" b="1" dirty="0" smtClean="0"/>
              <a:t>Gvkg.ckld@mail.ru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4018370"/>
            <a:ext cx="407196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Н</a:t>
            </a:r>
            <a:r>
              <a:rPr lang="ru-RU" sz="2800" b="1" i="1" smtClean="0">
                <a:solidFill>
                  <a:srgbClr val="0070C0"/>
                </a:solidFill>
              </a:rPr>
              <a:t>АШИ </a:t>
            </a:r>
            <a:r>
              <a:rPr lang="ru-RU" sz="2800" b="1" i="1" dirty="0" smtClean="0">
                <a:solidFill>
                  <a:srgbClr val="0070C0"/>
                </a:solidFill>
              </a:rPr>
              <a:t>10 ПАЛЬЦЕВ!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10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39"/>
            <a:ext cx="8229600" cy="482207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 Интернет ресурсы </a:t>
            </a:r>
            <a:br>
              <a:rPr lang="ru-RU" sz="2400" b="1" i="1" dirty="0" smtClean="0"/>
            </a:br>
            <a:endParaRPr lang="ru-RU" sz="2400" b="1" i="1" dirty="0"/>
          </a:p>
        </p:txBody>
      </p:sp>
      <p:pic>
        <p:nvPicPr>
          <p:cNvPr id="4" name="Содержимое 3" descr="антибиотик карта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7" y="857238"/>
            <a:ext cx="3888635" cy="1982405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589346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http://map.antibiotic.ru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589346"/>
            <a:ext cx="2833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http://www.sepsisforum.ru</a:t>
            </a:r>
            <a:endParaRPr lang="ru-RU" b="1" dirty="0"/>
          </a:p>
        </p:txBody>
      </p:sp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857238"/>
            <a:ext cx="3796084" cy="1994256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571737" y="2839643"/>
            <a:ext cx="3714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http://internationalsepsisforum.com</a:t>
            </a:r>
            <a:endParaRPr lang="ru-RU" b="1" dirty="0"/>
          </a:p>
        </p:txBody>
      </p:sp>
      <p:pic>
        <p:nvPicPr>
          <p:cNvPr id="10" name="Рисунок 9" descr="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3107535"/>
            <a:ext cx="3370992" cy="192880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099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u="sng" dirty="0" smtClean="0"/>
              <a:t>Алгоритм диагностики 2016 (сепсис-3):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Алгоритм диагноза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071552"/>
            <a:ext cx="6000760" cy="38040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714744" y="4071948"/>
            <a:ext cx="2714644" cy="107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Лактат</a:t>
            </a:r>
            <a:r>
              <a:rPr lang="ru-RU" dirty="0" smtClean="0">
                <a:solidFill>
                  <a:srgbClr val="FF0000"/>
                </a:solidFill>
              </a:rPr>
              <a:t> ≥2 </a:t>
            </a:r>
            <a:r>
              <a:rPr lang="ru-RU" dirty="0" err="1" smtClean="0">
                <a:solidFill>
                  <a:srgbClr val="FF0000"/>
                </a:solidFill>
              </a:rPr>
              <a:t>ммоль</a:t>
            </a:r>
            <a:r>
              <a:rPr lang="ru-RU" dirty="0" smtClean="0">
                <a:solidFill>
                  <a:srgbClr val="FF0000"/>
                </a:solidFill>
              </a:rPr>
              <a:t>/л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500180"/>
          <a:ext cx="3000396" cy="905256"/>
        </p:xfrm>
        <a:graphic>
          <a:graphicData uri="http://schemas.openxmlformats.org/drawingml/2006/table">
            <a:tbl>
              <a:tblPr/>
              <a:tblGrid>
                <a:gridCol w="3000396"/>
              </a:tblGrid>
              <a:tr h="28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inherit"/>
                          <a:ea typeface="Times New Roman"/>
                          <a:cs typeface="Times New Roman"/>
                        </a:rPr>
                        <a:t>ЧД ≥ 22 в мин.</a:t>
                      </a:r>
                      <a:endParaRPr lang="ru-RU" sz="1100" dirty="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960" marR="609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inherit"/>
                          <a:ea typeface="Times New Roman"/>
                          <a:cs typeface="Times New Roman"/>
                        </a:rPr>
                        <a:t>нарушение </a:t>
                      </a:r>
                      <a:r>
                        <a:rPr lang="ru-RU" sz="1100" dirty="0" smtClean="0">
                          <a:latin typeface="inherit"/>
                          <a:ea typeface="Times New Roman"/>
                          <a:cs typeface="Times New Roman"/>
                        </a:rPr>
                        <a:t>сознания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(GSC &lt; 14)</a:t>
                      </a:r>
                      <a:endParaRPr lang="ru-RU" sz="1100" dirty="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960" marR="609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inherit"/>
                          <a:ea typeface="Times New Roman"/>
                          <a:cs typeface="Times New Roman"/>
                        </a:rPr>
                        <a:t>систолическое АД ≤ 100 мм </a:t>
                      </a:r>
                      <a:r>
                        <a:rPr lang="ru-RU" sz="1100" dirty="0" err="1">
                          <a:latin typeface="inherit"/>
                          <a:ea typeface="Times New Roman"/>
                          <a:cs typeface="Times New Roman"/>
                        </a:rPr>
                        <a:t>рт.ст</a:t>
                      </a:r>
                      <a:r>
                        <a:rPr lang="ru-RU" sz="1100" dirty="0">
                          <a:latin typeface="inheri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960" marR="609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70141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 smtClean="0"/>
              <a:t>http://jamanetwork.com/pdfaccess.ashx?url=/data/journals/jama/935012/ on 02/27/2017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14678" y="1875230"/>
            <a:ext cx="1357322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282" y="2625329"/>
          <a:ext cx="3071834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917"/>
                <a:gridCol w="1535917"/>
              </a:tblGrid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тромбоциты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l-GR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×10</a:t>
                      </a:r>
                      <a:r>
                        <a:rPr lang="ru-RU" sz="1400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/μ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билирубин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l-G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mol/L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креатинин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l-G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mol/L</a:t>
                      </a:r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3286116" y="2893221"/>
            <a:ext cx="1285884" cy="1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/>
              <a:t>Sequential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Organ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Failure</a:t>
            </a:r>
            <a:r>
              <a:rPr lang="ru-RU" sz="2400" b="1" dirty="0" smtClean="0"/>
              <a:t> </a:t>
            </a:r>
            <a:r>
              <a:rPr lang="en-US" sz="2400" b="1" dirty="0" smtClean="0"/>
              <a:t>Assessment</a:t>
            </a:r>
            <a:r>
              <a:rPr lang="ru-RU" sz="2400" b="1" dirty="0" smtClean="0"/>
              <a:t>  (последовательная шкала оценки органной недостаточности)</a:t>
            </a:r>
            <a:endParaRPr lang="ru-RU" sz="2400" b="1" dirty="0"/>
          </a:p>
        </p:txBody>
      </p:sp>
      <p:pic>
        <p:nvPicPr>
          <p:cNvPr id="4" name="Содержимое 3" descr="софа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003559"/>
            <a:ext cx="8215370" cy="3889111"/>
          </a:xfr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42910" y="2678907"/>
            <a:ext cx="1143008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42910" y="3107535"/>
            <a:ext cx="1143008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71472" y="4232684"/>
            <a:ext cx="1143008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480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39"/>
            <a:ext cx="8229600" cy="48220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Характеристика основных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биомаркеров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(факторов гуморального и клеточного иммунитета) при сепсисе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642924"/>
          <a:ext cx="8715438" cy="43662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23724"/>
                <a:gridCol w="2640583"/>
                <a:gridCol w="3551131"/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Маркер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Чувствительность (Ч)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специфичность (С) при сепсисе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Возможности при сепсисе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С-реактивный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белок(СРБ)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СРБ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8,7мг/дл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Ч-93,4%; с-86,1%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эффективности </a:t>
                      </a:r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антибиотикотерапии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СРБ на 2,2 мг/дл в первые 48 ч – показатель неэффективности антибиотиков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118872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Прокальцитонин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(ПКТ)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 90-95%; С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40-50%.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Дифференциальная диагностика сепсиса и СВО;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Коррекция терапии и прогнозирование исхода;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ПКТ=0,25-4нг/мл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или снижение более чем на 90% от исходного уровня 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прекращение </a:t>
                      </a:r>
                      <a:r>
                        <a:rPr lang="ru-RU" sz="11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антибиотикотерапии</a:t>
                      </a:r>
                      <a:endParaRPr lang="ru-RU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70866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Пресепсин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(ПСП)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ПСП более 600 </a:t>
                      </a:r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пг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/мл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 -79-87%; С – 62-81%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Дифференциальная диагностика сепсиса и СВО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антибактериальной терапии при тяжёлом сепсисе и септическом шоке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70866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proADM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проадреномедуллин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 госпитальной летальности (Ч – больше, чем ПКТ и СРБ)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Прогностический маркер: наилучшая корреляция с 28-дневной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летальностью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Совместное использование с ПКТ улучшает раннюю диагностику сепсиса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IL-6,TNF-a,IL-8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IL-12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Наиболее специфичные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цитокины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сепсиса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30505014"/>
              </p:ext>
            </p:extLst>
          </p:nvPr>
        </p:nvGraphicFramePr>
        <p:xfrm>
          <a:off x="214282" y="53561"/>
          <a:ext cx="8643998" cy="49507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8892"/>
                <a:gridCol w="2865500"/>
                <a:gridCol w="3349606"/>
              </a:tblGrid>
              <a:tr h="599897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Маркер 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Чувствительность (Ч)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специфичность (С) при сепсисе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Возможности при сепсисе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785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 -66%; С -65%</a:t>
                      </a:r>
                    </a:p>
                    <a:p>
                      <a:pPr algn="just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 числе нейтрофилов 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7500 или 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14500 клеток/мм3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lang="en-US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-93%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844299">
                <a:tc>
                  <a:txBody>
                    <a:bodyPr/>
                    <a:lstStyle/>
                    <a:p>
                      <a:pPr algn="just"/>
                      <a:r>
                        <a:rPr lang="en-US" sz="1400" smtClean="0">
                          <a:latin typeface="Times New Roman" pitchFamily="18" charset="0"/>
                          <a:cs typeface="Times New Roman" pitchFamily="18" charset="0"/>
                        </a:rPr>
                        <a:t>HLA-DR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летальности:</a:t>
                      </a:r>
                    </a:p>
                    <a:p>
                      <a:pPr algn="just"/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экспрессии моноцитами на 4,8% в течение первых 3 дней;</a:t>
                      </a:r>
                    </a:p>
                    <a:p>
                      <a:pPr algn="just"/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Ч-89%; С-93,7%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Прогностический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маркер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Возможность улучшить исход противовоспалительной стадии при </a:t>
                      </a:r>
                      <a:r>
                        <a:rPr lang="ru-RU" sz="11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сепсис-индуцированной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гранулоцитопении</a:t>
                      </a:r>
                      <a:endParaRPr lang="ru-RU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866517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SPLA2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IIA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(секретируемая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фосфолипаза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группы А2)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SPLA2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IIA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2,13 мкг/л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Ч-91%; С -78%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SPLA2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IIA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5,63 мкг/л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Ч-94%;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С-94%</a:t>
                      </a:r>
                      <a:endParaRPr lang="ru-RU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Возможность назначения ранней </a:t>
                      </a:r>
                      <a:r>
                        <a:rPr lang="ru-RU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антимикробной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терапии</a:t>
                      </a:r>
                      <a:endParaRPr lang="ru-RU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1466414">
                <a:tc>
                  <a:txBody>
                    <a:bodyPr/>
                    <a:lstStyle/>
                    <a:p>
                      <a:pPr algn="just"/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NEUT-RI,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NEUT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количественная оценка статуса активации нейтрофилов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IG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незрелых гранулоцитов;</a:t>
                      </a:r>
                      <a:endParaRPr lang="ru-RU" sz="11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RE-LYMP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активированные 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B- 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T-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лимфоциты</a:t>
                      </a:r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endParaRPr lang="ru-RU" sz="1100" b="1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1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AS-LYMP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активированные 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B-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лимфоциты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NEUT-RI имеет высокую чувствительность и специфичность при диагностике диссеминированного внутрисосудистого свертывания у пациентов с септическим шоком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Позволяет дифференцировать вирусные и бактериальные инфекции, острые и затухающие инфекции или определить, имеет ли место воспалительный процесс неинфекционного характера.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602103">
                <a:tc gridSpan="3">
                  <a:txBody>
                    <a:bodyPr/>
                    <a:lstStyle/>
                    <a:p>
                      <a:pPr algn="just"/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качестве потенциальных </a:t>
                      </a:r>
                      <a:r>
                        <a:rPr lang="ru-RU" sz="12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биомаркеров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сепсиса было предложено более </a:t>
                      </a:r>
                      <a:r>
                        <a:rPr lang="ru-RU" sz="12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ru-RU" sz="12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различных соединений 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Vincent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J.L.,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Beumier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M.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Diagnostic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Prognostic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Markers in Sepsis // Expert Rev.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Antiinfect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2013. Vol. 11.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Казакову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2" y="102409"/>
            <a:ext cx="9000999" cy="482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Динамика маркеров при инфекции кровотока (бактериемии)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6896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Применяемые </a:t>
            </a:r>
            <a:r>
              <a:rPr lang="ru-RU" sz="3600" b="1" dirty="0" err="1" smtClean="0"/>
              <a:t>биомаркеры</a:t>
            </a:r>
            <a:r>
              <a:rPr lang="ru-RU" sz="3600" b="1" dirty="0" smtClean="0"/>
              <a:t> в ЦКЛД ГВКГ им.</a:t>
            </a:r>
            <a:r>
              <a:rPr lang="en-US" sz="3600" b="1" dirty="0" smtClean="0"/>
              <a:t> </a:t>
            </a:r>
            <a:r>
              <a:rPr lang="ru-RU" sz="3600" b="1" dirty="0" smtClean="0"/>
              <a:t>Н.Н. Бурденко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00150"/>
            <a:ext cx="8640960" cy="369385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3400" b="1" dirty="0" err="1" smtClean="0"/>
              <a:t>Прокальцитонин</a:t>
            </a:r>
            <a:endParaRPr lang="ru-RU" sz="3400" b="1" dirty="0" smtClean="0"/>
          </a:p>
          <a:p>
            <a:pPr algn="just"/>
            <a:r>
              <a:rPr lang="ru-RU" sz="3400" b="1" dirty="0" smtClean="0"/>
              <a:t>СРБ</a:t>
            </a:r>
          </a:p>
          <a:p>
            <a:pPr algn="just"/>
            <a:r>
              <a:rPr lang="ru-RU" sz="3400" b="1" dirty="0" err="1" smtClean="0"/>
              <a:t>Пресепсин</a:t>
            </a:r>
            <a:endParaRPr lang="ru-RU" sz="3400" b="1" dirty="0" smtClean="0"/>
          </a:p>
          <a:p>
            <a:pPr algn="just"/>
            <a:r>
              <a:rPr lang="ru-RU" sz="3400" b="1" dirty="0" smtClean="0"/>
              <a:t>Интелейкин-6</a:t>
            </a:r>
          </a:p>
          <a:p>
            <a:pPr algn="just"/>
            <a:r>
              <a:rPr lang="ru-RU" sz="3400" b="1" dirty="0"/>
              <a:t>С</a:t>
            </a:r>
            <a:r>
              <a:rPr lang="en-US" sz="3400" b="1" dirty="0"/>
              <a:t>D </a:t>
            </a:r>
            <a:r>
              <a:rPr lang="ru-RU" sz="3400" b="1" dirty="0" smtClean="0"/>
              <a:t>1</a:t>
            </a:r>
            <a:r>
              <a:rPr lang="en-US" sz="3400" b="1" dirty="0" smtClean="0"/>
              <a:t>4</a:t>
            </a:r>
            <a:r>
              <a:rPr lang="ru-RU" sz="3400" b="1" dirty="0" smtClean="0"/>
              <a:t>- </a:t>
            </a:r>
            <a:r>
              <a:rPr lang="ru-RU" sz="3400" b="1" dirty="0"/>
              <a:t>на </a:t>
            </a:r>
            <a:r>
              <a:rPr lang="ru-RU" sz="3400" b="1" dirty="0" smtClean="0"/>
              <a:t>моноцитах (С</a:t>
            </a:r>
            <a:r>
              <a:rPr lang="en-US" sz="3400" b="1" dirty="0" smtClean="0"/>
              <a:t>D14-HLA-DR+)</a:t>
            </a:r>
            <a:r>
              <a:rPr lang="ru-RU" sz="3400" b="1" dirty="0" smtClean="0"/>
              <a:t>: - количество клеток, </a:t>
            </a:r>
          </a:p>
          <a:p>
            <a:pPr marL="0" indent="0" algn="just">
              <a:buNone/>
            </a:pPr>
            <a:r>
              <a:rPr lang="ru-RU" sz="3400" b="1" dirty="0" smtClean="0"/>
              <a:t>                                                                               -плотность рецепторов</a:t>
            </a:r>
          </a:p>
          <a:p>
            <a:pPr algn="just"/>
            <a:r>
              <a:rPr lang="ru-RU" sz="3400" b="1" dirty="0" smtClean="0"/>
              <a:t>С</a:t>
            </a:r>
            <a:r>
              <a:rPr lang="en-US" sz="3400" b="1" dirty="0" smtClean="0"/>
              <a:t>D 64</a:t>
            </a:r>
            <a:r>
              <a:rPr lang="ru-RU" sz="3400" b="1" dirty="0" smtClean="0"/>
              <a:t>- на нейтрофилах (моноцитах):</a:t>
            </a:r>
            <a:r>
              <a:rPr lang="en-US" sz="3400" b="1" dirty="0" smtClean="0"/>
              <a:t> </a:t>
            </a:r>
            <a:r>
              <a:rPr lang="ru-RU" sz="3400" b="1" dirty="0" smtClean="0"/>
              <a:t>С</a:t>
            </a:r>
            <a:r>
              <a:rPr lang="en-US" sz="3400" b="1" dirty="0" smtClean="0"/>
              <a:t>D 64</a:t>
            </a:r>
            <a:r>
              <a:rPr lang="ru-RU" sz="3400" b="1" dirty="0" smtClean="0"/>
              <a:t>-</a:t>
            </a:r>
            <a:r>
              <a:rPr lang="en-US" sz="3400" b="1" dirty="0" smtClean="0"/>
              <a:t>HLA-DR</a:t>
            </a:r>
            <a:r>
              <a:rPr lang="ru-RU" sz="3400" b="1" dirty="0" smtClean="0"/>
              <a:t>, </a:t>
            </a:r>
          </a:p>
          <a:p>
            <a:pPr marL="0" indent="0" algn="just">
              <a:buNone/>
            </a:pPr>
            <a:r>
              <a:rPr lang="ru-RU" sz="3400" b="1" dirty="0"/>
              <a:t> </a:t>
            </a:r>
            <a:r>
              <a:rPr lang="ru-RU" sz="3400" b="1" dirty="0" smtClean="0"/>
              <a:t>                                                                          </a:t>
            </a:r>
            <a:r>
              <a:rPr lang="en-US" sz="3400" b="1" dirty="0" smtClean="0"/>
              <a:t> </a:t>
            </a:r>
            <a:r>
              <a:rPr lang="ru-RU" sz="3400" b="1" dirty="0" smtClean="0"/>
              <a:t>   С</a:t>
            </a:r>
            <a:r>
              <a:rPr lang="en-US" sz="3400" b="1" dirty="0"/>
              <a:t>D </a:t>
            </a:r>
            <a:r>
              <a:rPr lang="ru-RU" sz="3400" b="1" dirty="0"/>
              <a:t>1</a:t>
            </a:r>
            <a:r>
              <a:rPr lang="en-US" sz="3400" b="1" dirty="0" smtClean="0"/>
              <a:t>4 </a:t>
            </a:r>
            <a:r>
              <a:rPr lang="ru-RU" sz="3400" b="1" dirty="0" smtClean="0"/>
              <a:t>-</a:t>
            </a:r>
            <a:r>
              <a:rPr lang="en-US" sz="3400" b="1" dirty="0" smtClean="0"/>
              <a:t> </a:t>
            </a:r>
            <a:r>
              <a:rPr lang="ru-RU" sz="3400" b="1" dirty="0" smtClean="0"/>
              <a:t>С</a:t>
            </a:r>
            <a:r>
              <a:rPr lang="en-US" sz="3400" b="1" dirty="0" smtClean="0"/>
              <a:t>D</a:t>
            </a:r>
            <a:r>
              <a:rPr lang="ru-RU" sz="3400" b="1" dirty="0" smtClean="0"/>
              <a:t> 64</a:t>
            </a:r>
          </a:p>
          <a:p>
            <a:pPr marL="0" indent="0" algn="just">
              <a:buNone/>
            </a:pPr>
            <a:r>
              <a:rPr lang="ru-RU" sz="3400" b="1" dirty="0"/>
              <a:t> </a:t>
            </a:r>
            <a:r>
              <a:rPr lang="ru-RU" sz="3400" b="1" dirty="0" smtClean="0"/>
              <a:t>                                                                              - </a:t>
            </a:r>
            <a:r>
              <a:rPr lang="ru-RU" sz="3400" b="1" dirty="0"/>
              <a:t>количество клеток, </a:t>
            </a:r>
            <a:endParaRPr lang="ru-RU" sz="3400" b="1" dirty="0" smtClean="0"/>
          </a:p>
          <a:p>
            <a:pPr marL="0" indent="0" algn="just">
              <a:buNone/>
            </a:pPr>
            <a:r>
              <a:rPr lang="ru-RU" sz="3400" b="1" dirty="0"/>
              <a:t> </a:t>
            </a:r>
            <a:r>
              <a:rPr lang="ru-RU" sz="3400" b="1" dirty="0" smtClean="0"/>
              <a:t>                                                                              -плотность рецепторов</a:t>
            </a:r>
          </a:p>
          <a:p>
            <a:pPr algn="just"/>
            <a:r>
              <a:rPr lang="ru-RU" sz="3400" b="1" dirty="0" err="1" smtClean="0"/>
              <a:t>Лактат</a:t>
            </a:r>
            <a:r>
              <a:rPr lang="ru-RU" sz="3400" b="1" dirty="0" smtClean="0"/>
              <a:t> </a:t>
            </a:r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4" name="Рисунок 3" descr="ПРОБИР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7" y="1178709"/>
            <a:ext cx="3030505" cy="1252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928689" y="107157"/>
            <a:ext cx="7572375" cy="375047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>Этапы бактериологического исследования на бактериемию в ГВКГ</a:t>
            </a:r>
            <a:br>
              <a:rPr lang="ru-RU" altLang="ru-RU" sz="2000" b="1" dirty="0" smtClean="0"/>
            </a:br>
            <a:endParaRPr lang="ru-RU" alt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482189"/>
          <a:ext cx="8858312" cy="4112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2" name="Прямоугольник 7"/>
          <p:cNvSpPr>
            <a:spLocks noChangeArrowheads="1"/>
          </p:cNvSpPr>
          <p:nvPr/>
        </p:nvSpPr>
        <p:spPr bwMode="auto">
          <a:xfrm>
            <a:off x="1763713" y="4589860"/>
            <a:ext cx="5903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2400" b="1" dirty="0">
                <a:solidFill>
                  <a:srgbClr val="0070C0"/>
                </a:solidFill>
                <a:cs typeface="Times New Roman" pitchFamily="18" charset="0"/>
              </a:rPr>
              <a:t>Получение результата от 3 суток до 8 суток</a:t>
            </a:r>
          </a:p>
        </p:txBody>
      </p:sp>
      <p:pic>
        <p:nvPicPr>
          <p:cNvPr id="2053" name="Picture 6" descr="http://andromed.spb.ru/images/prod_bact/bd/bactek-9050close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75" y="2357437"/>
            <a:ext cx="1208088" cy="91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F:\Флеш\Конференции\Бакт алерт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500" y="2357438"/>
            <a:ext cx="1395318" cy="91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1339445"/>
            <a:ext cx="1643074" cy="80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/>
          <p:cNvPicPr>
            <a:picLocks noChangeAspect="1" noChangeArrowheads="1"/>
          </p:cNvPicPr>
          <p:nvPr/>
        </p:nvPicPr>
        <p:blipFill>
          <a:blip r:embed="rId10"/>
          <a:srcRect l="38266" t="-2463" r="85" b="6464"/>
          <a:stretch>
            <a:fillRect/>
          </a:stretch>
        </p:blipFill>
        <p:spPr bwMode="auto">
          <a:xfrm>
            <a:off x="6786580" y="2411016"/>
            <a:ext cx="2214577" cy="112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Прямоугольник 5"/>
          <p:cNvSpPr>
            <a:spLocks noChangeArrowheads="1"/>
          </p:cNvSpPr>
          <p:nvPr/>
        </p:nvSpPr>
        <p:spPr bwMode="auto">
          <a:xfrm>
            <a:off x="1714500" y="1125142"/>
            <a:ext cx="2071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800" b="1" dirty="0"/>
              <a:t>Автоматические системы для исследования культур крови </a:t>
            </a:r>
            <a:r>
              <a:rPr lang="ru-RU" altLang="ru-RU" sz="800" dirty="0"/>
              <a:t>BACTEC 9050, </a:t>
            </a:r>
            <a:r>
              <a:rPr lang="en-US" altLang="ru-RU" sz="800" dirty="0" err="1"/>
              <a:t>BacT</a:t>
            </a:r>
            <a:r>
              <a:rPr lang="en-US" altLang="ru-RU" sz="800" dirty="0"/>
              <a:t>/ALERT® 3D</a:t>
            </a:r>
            <a:r>
              <a:rPr lang="ru-RU" altLang="ru-RU" sz="800" dirty="0"/>
              <a:t> </a:t>
            </a:r>
          </a:p>
          <a:p>
            <a:r>
              <a:rPr lang="ru-RU" altLang="ru-RU" sz="800" dirty="0"/>
              <a:t>-</a:t>
            </a:r>
            <a:r>
              <a:rPr lang="en-US" altLang="ru-RU" sz="800" dirty="0"/>
              <a:t> </a:t>
            </a:r>
            <a:r>
              <a:rPr lang="ru-RU" altLang="ru-RU" sz="800" dirty="0"/>
              <a:t>автоматический контроль каждые</a:t>
            </a:r>
            <a:r>
              <a:rPr lang="en-US" altLang="ru-RU" sz="800" dirty="0"/>
              <a:t> 10</a:t>
            </a:r>
            <a:r>
              <a:rPr lang="ru-RU" altLang="ru-RU" sz="800" dirty="0"/>
              <a:t> мин.</a:t>
            </a:r>
            <a:r>
              <a:rPr lang="en-US" altLang="ru-RU" sz="800" dirty="0"/>
              <a:t/>
            </a:r>
            <a:br>
              <a:rPr lang="en-US" altLang="ru-RU" sz="800" dirty="0"/>
            </a:br>
            <a:r>
              <a:rPr lang="ru-RU" altLang="ru-RU" sz="800" dirty="0"/>
              <a:t>- система оповещения в случае выявления положительного флакона</a:t>
            </a:r>
            <a:endParaRPr lang="ru-RU" altLang="ru-RU" sz="1400" dirty="0"/>
          </a:p>
        </p:txBody>
      </p:sp>
      <p:sp>
        <p:nvSpPr>
          <p:cNvPr id="2058" name="Прямоугольник 5"/>
          <p:cNvSpPr>
            <a:spLocks noChangeArrowheads="1"/>
          </p:cNvSpPr>
          <p:nvPr/>
        </p:nvSpPr>
        <p:spPr bwMode="auto">
          <a:xfrm>
            <a:off x="6858001" y="1285876"/>
            <a:ext cx="2143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800"/>
              <a:t>С целью  идентификации микроорганизма после  подращивания  культур на плотных питательных средах нами используется  автоматический бактериологический анализатор  </a:t>
            </a:r>
            <a:r>
              <a:rPr lang="en-US" altLang="ru-RU" sz="800"/>
              <a:t>Vitek</a:t>
            </a:r>
            <a:r>
              <a:rPr lang="ru-RU" altLang="ru-RU" sz="800"/>
              <a:t>- 2 </a:t>
            </a:r>
            <a:r>
              <a:rPr lang="en-US" altLang="ru-RU" sz="800"/>
              <a:t>compact</a:t>
            </a:r>
            <a:r>
              <a:rPr lang="ru-RU" altLang="ru-RU" sz="800"/>
              <a:t> с одновременным определением антибиотикограммы и полуавтоматический бактериологический анализатор </a:t>
            </a:r>
            <a:r>
              <a:rPr lang="en-US" altLang="ru-RU" sz="800"/>
              <a:t>BBL Crystal</a:t>
            </a:r>
            <a:r>
              <a:rPr lang="ru-RU" altLang="ru-RU" sz="80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86625" y="3589735"/>
            <a:ext cx="10695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ru-RU" sz="1000" dirty="0">
                <a:solidFill>
                  <a:prstClr val="black"/>
                </a:solidFill>
                <a:ea typeface="+mj-ea"/>
                <a:cs typeface="+mj-cs"/>
              </a:rPr>
              <a:t>VITEK 2</a:t>
            </a:r>
            <a:r>
              <a:rPr lang="ru-RU" altLang="ru-RU" sz="1000" dirty="0">
                <a:solidFill>
                  <a:prstClr val="black"/>
                </a:solidFill>
                <a:ea typeface="+mj-ea"/>
                <a:cs typeface="+mj-cs"/>
              </a:rPr>
              <a:t> С</a:t>
            </a:r>
            <a:r>
              <a:rPr lang="en-GB" altLang="ru-RU" sz="1000" dirty="0" err="1">
                <a:solidFill>
                  <a:prstClr val="black"/>
                </a:solidFill>
                <a:ea typeface="+mj-ea"/>
                <a:cs typeface="+mj-cs"/>
              </a:rPr>
              <a:t>ompact</a:t>
            </a:r>
            <a:endParaRPr lang="ru-RU" altLang="ru-RU" sz="10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2060" name="Прямоугольник 3"/>
          <p:cNvSpPr>
            <a:spLocks noChangeArrowheads="1"/>
          </p:cNvSpPr>
          <p:nvPr/>
        </p:nvSpPr>
        <p:spPr bwMode="auto">
          <a:xfrm>
            <a:off x="1857375" y="3321843"/>
            <a:ext cx="228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900" dirty="0"/>
              <a:t>Инкубация в соответствии с рекомендациями производится 5  дней. Практические результаты свидетельствуют, что уже в первый день выявляются – </a:t>
            </a:r>
            <a:r>
              <a:rPr lang="ru-RU" altLang="ru-RU" sz="900" dirty="0">
                <a:solidFill>
                  <a:srgbClr val="FF0000"/>
                </a:solidFill>
              </a:rPr>
              <a:t>74% </a:t>
            </a:r>
            <a:r>
              <a:rPr lang="ru-RU" altLang="ru-RU" sz="900" dirty="0"/>
              <a:t>клинически значимых микроорганизмов, в течение первых 2-х дней </a:t>
            </a:r>
            <a:r>
              <a:rPr lang="ru-RU" altLang="ru-RU" sz="900" dirty="0" err="1"/>
              <a:t>инкубирования</a:t>
            </a:r>
            <a:r>
              <a:rPr lang="ru-RU" altLang="ru-RU" sz="900" dirty="0"/>
              <a:t> - </a:t>
            </a:r>
            <a:r>
              <a:rPr lang="ru-RU" altLang="ru-RU" sz="900" dirty="0">
                <a:solidFill>
                  <a:srgbClr val="FF0000"/>
                </a:solidFill>
              </a:rPr>
              <a:t>94%</a:t>
            </a:r>
            <a:r>
              <a:rPr lang="ru-RU" altLang="ru-RU" sz="900" dirty="0"/>
              <a:t>, через 3 дня - в </a:t>
            </a:r>
            <a:r>
              <a:rPr lang="ru-RU" altLang="ru-RU" sz="900" dirty="0">
                <a:solidFill>
                  <a:srgbClr val="FF0000"/>
                </a:solidFill>
              </a:rPr>
              <a:t>98%</a:t>
            </a:r>
            <a:r>
              <a:rPr lang="ru-RU" altLang="ru-RU" sz="900" dirty="0"/>
              <a:t> случаев.</a:t>
            </a:r>
          </a:p>
        </p:txBody>
      </p:sp>
      <p:pic>
        <p:nvPicPr>
          <p:cNvPr id="2061" name="Содержимое 3" descr="ф2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0100" y="2303858"/>
            <a:ext cx="642942" cy="78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Содержимое 3" descr="ф1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00100" y="3375428"/>
            <a:ext cx="642942" cy="8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Содержимое 3" descr="ф3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00100" y="1232288"/>
            <a:ext cx="642942" cy="77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Прямоугольник 21"/>
          <p:cNvSpPr>
            <a:spLocks noChangeArrowheads="1"/>
          </p:cNvSpPr>
          <p:nvPr/>
        </p:nvSpPr>
        <p:spPr bwMode="auto">
          <a:xfrm>
            <a:off x="1000100" y="2089543"/>
            <a:ext cx="6319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62BB46"/>
              </a:buClr>
            </a:pPr>
            <a:r>
              <a:rPr lang="ru-RU" altLang="ru-RU" sz="800" b="1" dirty="0"/>
              <a:t>аэробный</a:t>
            </a:r>
          </a:p>
        </p:txBody>
      </p:sp>
      <p:sp>
        <p:nvSpPr>
          <p:cNvPr id="2065" name="Прямоугольник 9"/>
          <p:cNvSpPr>
            <a:spLocks noChangeArrowheads="1"/>
          </p:cNvSpPr>
          <p:nvPr/>
        </p:nvSpPr>
        <p:spPr bwMode="auto">
          <a:xfrm>
            <a:off x="1000101" y="3161114"/>
            <a:ext cx="73930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62BB46"/>
              </a:buClr>
            </a:pPr>
            <a:r>
              <a:rPr lang="ru-RU" altLang="ru-RU" sz="800" b="1" dirty="0"/>
              <a:t>анаэробный</a:t>
            </a:r>
          </a:p>
        </p:txBody>
      </p:sp>
      <p:sp>
        <p:nvSpPr>
          <p:cNvPr id="2066" name="Прямоугольник 23"/>
          <p:cNvSpPr>
            <a:spLocks noChangeArrowheads="1"/>
          </p:cNvSpPr>
          <p:nvPr/>
        </p:nvSpPr>
        <p:spPr bwMode="auto">
          <a:xfrm>
            <a:off x="1142976" y="4232684"/>
            <a:ext cx="5565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800" b="1" dirty="0"/>
              <a:t>грибной</a:t>
            </a:r>
          </a:p>
        </p:txBody>
      </p:sp>
      <p:sp>
        <p:nvSpPr>
          <p:cNvPr id="2067" name="Прямоугольник 19"/>
          <p:cNvSpPr>
            <a:spLocks noChangeArrowheads="1"/>
          </p:cNvSpPr>
          <p:nvPr/>
        </p:nvSpPr>
        <p:spPr bwMode="auto">
          <a:xfrm>
            <a:off x="4284664" y="2185987"/>
            <a:ext cx="178753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/>
              <a:t> - Колумбийский </a:t>
            </a:r>
            <a:r>
              <a:rPr lang="ru-RU" altLang="ru-RU" sz="1400" dirty="0" err="1" smtClean="0"/>
              <a:t>агар</a:t>
            </a:r>
            <a:r>
              <a:rPr lang="ru-RU" altLang="ru-RU" sz="1400" dirty="0" smtClean="0"/>
              <a:t>, ЖСА</a:t>
            </a:r>
          </a:p>
          <a:p>
            <a:endParaRPr lang="ru-RU" altLang="ru-RU" sz="1400" dirty="0"/>
          </a:p>
          <a:p>
            <a:pPr>
              <a:buFontTx/>
              <a:buChar char="-"/>
            </a:pPr>
            <a:r>
              <a:rPr lang="ru-RU" altLang="ru-RU" sz="1400" dirty="0" smtClean="0"/>
              <a:t> </a:t>
            </a:r>
            <a:r>
              <a:rPr lang="ru-RU" altLang="ru-RU" sz="1400" dirty="0" err="1"/>
              <a:t>Шедлера</a:t>
            </a:r>
            <a:r>
              <a:rPr lang="ru-RU" altLang="ru-RU" sz="1400" dirty="0"/>
              <a:t> </a:t>
            </a:r>
            <a:r>
              <a:rPr lang="ru-RU" altLang="ru-RU" sz="1400" dirty="0" err="1" smtClean="0"/>
              <a:t>агар</a:t>
            </a:r>
            <a:endParaRPr lang="ru-RU" altLang="ru-RU" sz="1400" dirty="0" smtClean="0"/>
          </a:p>
          <a:p>
            <a:endParaRPr lang="ru-RU" altLang="ru-RU" sz="1400" dirty="0"/>
          </a:p>
          <a:p>
            <a:pPr>
              <a:buFontTx/>
              <a:buChar char="-"/>
            </a:pPr>
            <a:r>
              <a:rPr lang="ru-RU" altLang="ru-RU" sz="1400" dirty="0" err="1" smtClean="0"/>
              <a:t>Сабуро</a:t>
            </a:r>
            <a:r>
              <a:rPr lang="ru-RU" altLang="ru-RU" sz="1400" dirty="0" smtClean="0"/>
              <a:t> </a:t>
            </a:r>
            <a:r>
              <a:rPr lang="ru-RU" altLang="ru-RU" sz="1400" dirty="0" err="1" smtClean="0"/>
              <a:t>агар</a:t>
            </a:r>
            <a:endParaRPr lang="en-US" altLang="ru-RU" sz="1400" dirty="0" smtClean="0"/>
          </a:p>
          <a:p>
            <a:pPr>
              <a:buFontTx/>
              <a:buChar char="-"/>
            </a:pPr>
            <a:endParaRPr lang="en-US" altLang="ru-RU" sz="1400" dirty="0" smtClean="0"/>
          </a:p>
          <a:p>
            <a:pPr>
              <a:buFontTx/>
              <a:buChar char="-"/>
            </a:pPr>
            <a:endParaRPr lang="ru-RU" altLang="ru-RU" sz="1400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142844" y="1785932"/>
            <a:ext cx="484632" cy="244675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3"/>
          <p:cNvSpPr>
            <a:spLocks noChangeArrowheads="1"/>
          </p:cNvSpPr>
          <p:nvPr/>
        </p:nvSpPr>
        <p:spPr bwMode="auto">
          <a:xfrm>
            <a:off x="500034" y="1553759"/>
            <a:ext cx="5000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dirty="0" smtClean="0"/>
              <a:t>1.</a:t>
            </a:r>
            <a:endParaRPr lang="ru-RU" altLang="ru-RU" sz="2800" b="1" dirty="0"/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71472" y="2625329"/>
            <a:ext cx="5000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dirty="0" smtClean="0"/>
              <a:t>2.</a:t>
            </a:r>
            <a:endParaRPr lang="ru-RU" altLang="ru-RU" sz="2800" b="1" dirty="0"/>
          </a:p>
        </p:txBody>
      </p:sp>
      <p:sp>
        <p:nvSpPr>
          <p:cNvPr id="25" name="Прямоугольник 23"/>
          <p:cNvSpPr>
            <a:spLocks noChangeArrowheads="1"/>
          </p:cNvSpPr>
          <p:nvPr/>
        </p:nvSpPr>
        <p:spPr bwMode="auto">
          <a:xfrm>
            <a:off x="571472" y="3643321"/>
            <a:ext cx="5000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dirty="0" smtClean="0"/>
              <a:t>3.</a:t>
            </a:r>
            <a:endParaRPr lang="ru-RU" altLang="ru-RU" sz="2800" b="1" dirty="0"/>
          </a:p>
        </p:txBody>
      </p:sp>
      <p:sp>
        <p:nvSpPr>
          <p:cNvPr id="26" name="Прямоугольник 23"/>
          <p:cNvSpPr>
            <a:spLocks noChangeArrowheads="1"/>
          </p:cNvSpPr>
          <p:nvPr/>
        </p:nvSpPr>
        <p:spPr bwMode="auto">
          <a:xfrm>
            <a:off x="0" y="1000114"/>
            <a:ext cx="107153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rgbClr val="FF0000"/>
                </a:solidFill>
              </a:rPr>
              <a:t>Н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е менее</a:t>
            </a:r>
          </a:p>
          <a:p>
            <a:pPr algn="ctr"/>
            <a:r>
              <a:rPr lang="ru-RU" altLang="ru-RU" sz="1100" b="1" dirty="0" smtClean="0">
                <a:solidFill>
                  <a:srgbClr val="FF0000"/>
                </a:solidFill>
              </a:rPr>
              <a:t>10 мл крови в каждый флакон*</a:t>
            </a:r>
            <a:endParaRPr lang="ru-RU" altLang="ru-RU" sz="11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3"/>
          <p:cNvSpPr>
            <a:spLocks noChangeArrowheads="1"/>
          </p:cNvSpPr>
          <p:nvPr/>
        </p:nvSpPr>
        <p:spPr bwMode="auto">
          <a:xfrm>
            <a:off x="0" y="4429138"/>
            <a:ext cx="27146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100" b="1" dirty="0" smtClean="0">
                <a:solidFill>
                  <a:srgbClr val="FF0000"/>
                </a:solidFill>
              </a:rPr>
              <a:t>*</a:t>
            </a:r>
            <a:r>
              <a:rPr lang="en-US" sz="1100" b="1" dirty="0" smtClean="0">
                <a:solidFill>
                  <a:srgbClr val="FF0000"/>
                </a:solidFill>
              </a:rPr>
              <a:t>Baron Ellen Jo, et al. Guideline, (IDSA) </a:t>
            </a:r>
            <a:r>
              <a:rPr lang="en-US" sz="1100" b="1" dirty="0" err="1" smtClean="0">
                <a:solidFill>
                  <a:srgbClr val="FF0000"/>
                </a:solidFill>
              </a:rPr>
              <a:t>Clin</a:t>
            </a:r>
            <a:r>
              <a:rPr lang="en-US" sz="1100" b="1" dirty="0" smtClean="0">
                <a:solidFill>
                  <a:srgbClr val="FF0000"/>
                </a:solidFill>
              </a:rPr>
              <a:t>. </a:t>
            </a:r>
            <a:r>
              <a:rPr lang="en-US" sz="1100" b="1" dirty="0" err="1" smtClean="0">
                <a:solidFill>
                  <a:srgbClr val="FF0000"/>
                </a:solidFill>
              </a:rPr>
              <a:t>Infect.Dis</a:t>
            </a:r>
            <a:r>
              <a:rPr lang="en-US" sz="1100" b="1" dirty="0" smtClean="0">
                <a:solidFill>
                  <a:srgbClr val="FF0000"/>
                </a:solidFill>
              </a:rPr>
              <a:t>., 2013</a:t>
            </a:r>
            <a:endParaRPr lang="ru-RU" altLang="ru-RU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11302</TotalTime>
  <Words>2683</Words>
  <Application>Microsoft Office PowerPoint</Application>
  <PresentationFormat>Экран (16:9)</PresentationFormat>
  <Paragraphs>568</Paragraphs>
  <Slides>25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Worksheet</vt:lpstr>
      <vt:lpstr>Ускоренная диагностика инфекций кровотока. Современные алгоритмы   III Российский конгресс лабораторной медицины 11-13 октября 2017  Путков С.Б., Эсауленко Н.Б.,  Казаков С.П., Скачкова Т.С.  ГВКГ им. Н.Н. Бурденко МО РФ ЦНИИ эпидемиологии Роспотребнадзора</vt:lpstr>
      <vt:lpstr>Значимые лабораторные показатели применяемые в качестве дополнительных критериев в диагностике сепсиса 1991-2016</vt:lpstr>
      <vt:lpstr>Алгоритм диагностики 2016 (сепсис-3): </vt:lpstr>
      <vt:lpstr>Sequential Organ Failure Assessment  (последовательная шкала оценки органной недостаточности)</vt:lpstr>
      <vt:lpstr>Характеристика основных биомаркеров (факторов гуморального и клеточного иммунитета) при сепсисе</vt:lpstr>
      <vt:lpstr>Слайд 6</vt:lpstr>
      <vt:lpstr>Динамика маркеров при инфекции кровотока (бактериемии)</vt:lpstr>
      <vt:lpstr>Применяемые биомаркеры в ЦКЛД ГВКГ им. Н.Н. Бурденко</vt:lpstr>
      <vt:lpstr> Этапы бактериологического исследования на бактериемию в ГВКГ </vt:lpstr>
      <vt:lpstr>  Количество исследований (всего) на инфекции кровотока в 2016 году в ГВКГ </vt:lpstr>
      <vt:lpstr>Основные актуальные микроорганизмы, вызывавшие септицемию в ГВКГ в 2016 г по данным 3-х реанимационных отделений, в % (уровень прокальцитонина &gt; 2 нг/мл, пресепсина &gt; 600 пг/мл) Число пациентов – 100 (n=100), положитильных – 34 пациента</vt:lpstr>
      <vt:lpstr>Критерии оценки клинической значимости положительного результата посева крови</vt:lpstr>
      <vt:lpstr>Анализ выявления микроорганизмов в крови у пациентов реанимационных отделений госпиталя 1,2,3 в 2016 году: общая высеваемость возбудителей инфекции кровотока 34%</vt:lpstr>
      <vt:lpstr>Слайд 14</vt:lpstr>
      <vt:lpstr>Выявляемость в смывах (20 точек) ОРИТ методом ПЦР (1,2,3)</vt:lpstr>
      <vt:lpstr>Выявляемость генов резистентности в смывах (20 точек) ОРИТ методом ПЦР-РВ (1,2,3)</vt:lpstr>
      <vt:lpstr>Слайд 17</vt:lpstr>
      <vt:lpstr>Алгоритм создания паспорта отделения с высоким риском нозокомиальной инфекции (НИ)</vt:lpstr>
      <vt:lpstr>Клинически значимые патогены</vt:lpstr>
      <vt:lpstr>Возможности (сегодня)метода ПЦР для идентификации возбудителей инфекций </vt:lpstr>
      <vt:lpstr>Ускоренная идентификация возбудителей НИ  у пациентов в ОРиТ методом ПЦР-РВ</vt:lpstr>
      <vt:lpstr>Стратегия алгоритмирования лабораторной диагностики инфекции кровотока.</vt:lpstr>
      <vt:lpstr>Выводы:</vt:lpstr>
      <vt:lpstr>Слайд 24</vt:lpstr>
      <vt:lpstr>  Интернет ресурсы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Путков Станислав Борисович</dc:creator>
  <cp:lastModifiedBy>1</cp:lastModifiedBy>
  <cp:revision>603</cp:revision>
  <dcterms:created xsi:type="dcterms:W3CDTF">2017-02-27T06:25:51Z</dcterms:created>
  <dcterms:modified xsi:type="dcterms:W3CDTF">2017-10-10T19:06:01Z</dcterms:modified>
</cp:coreProperties>
</file>