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2" r:id="rId2"/>
    <p:sldId id="470" r:id="rId3"/>
    <p:sldId id="515" r:id="rId4"/>
    <p:sldId id="516" r:id="rId5"/>
    <p:sldId id="517" r:id="rId6"/>
    <p:sldId id="518" r:id="rId7"/>
    <p:sldId id="520" r:id="rId8"/>
    <p:sldId id="521" r:id="rId9"/>
    <p:sldId id="522" r:id="rId10"/>
    <p:sldId id="519" r:id="rId11"/>
    <p:sldId id="525" r:id="rId12"/>
    <p:sldId id="524" r:id="rId13"/>
  </p:sldIdLst>
  <p:sldSz cx="9144000" cy="5143500" type="screen16x9"/>
  <p:notesSz cx="7102475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971"/>
    <a:srgbClr val="304161"/>
    <a:srgbClr val="969594"/>
    <a:srgbClr val="99FF99"/>
    <a:srgbClr val="CCFFFF"/>
    <a:srgbClr val="003399"/>
    <a:srgbClr val="C0004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940" autoAdjust="0"/>
  </p:normalViewPr>
  <p:slideViewPr>
    <p:cSldViewPr>
      <p:cViewPr varScale="1">
        <p:scale>
          <a:sx n="42" d="100"/>
          <a:sy n="42" d="100"/>
        </p:scale>
        <p:origin x="-1229" y="-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3;&#1072;&#1090;&#1072;&#1083;&#1080;&#1103;\&#1041;&#1072;&#1082;&#1090;&#1077;&#1088;&#1080;&#1080;\&#1055;&#1086;&#1076;&#1089;&#1095;&#1077;&#1090;&#1099;\&#1091;&#1088;&#1086;&#1075;&#1077;&#1085;&#1080;&#1090;&#1072;&#1083;&#1100;&#1085;&#1099;&#1077;\BV-table2sor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Word]Лист5'!$A$93</c:f>
              <c:strCache>
                <c:ptCount val="1"/>
                <c:pt idx="0">
                  <c:v>нет УПМ</c:v>
                </c:pt>
              </c:strCache>
            </c:strRef>
          </c:tx>
          <c:spPr>
            <a:solidFill>
              <a:srgbClr val="304161"/>
            </a:solidFill>
            <a:ln>
              <a:solidFill>
                <a:srgbClr val="304161"/>
              </a:solidFill>
            </a:ln>
          </c:spPr>
          <c:invertIfNegative val="0"/>
          <c:cat>
            <c:strRef>
              <c:f>'[Диаграмма в Microsoft Word]Лист5'!$C$92;'[Диаграмма в Microsoft Word]Лист5'!$E$92;'[Диаграмма в Microsoft Word]Лист5'!$G$92</c:f>
              <c:strCache>
                <c:ptCount val="3"/>
                <c:pt idx="0">
                  <c:v>0-20</c:v>
                </c:pt>
                <c:pt idx="1">
                  <c:v>20-80</c:v>
                </c:pt>
                <c:pt idx="2">
                  <c:v>80-100</c:v>
                </c:pt>
              </c:strCache>
            </c:strRef>
          </c:cat>
          <c:val>
            <c:numRef>
              <c:f>'[Диаграмма в Microsoft Word]Лист5'!$C$93;'[Диаграмма в Microsoft Word]Лист5'!$E$93;'[Диаграмма в Microsoft Word]Лист5'!$G$93</c:f>
              <c:numCache>
                <c:formatCode>0.0%</c:formatCode>
                <c:ptCount val="3"/>
                <c:pt idx="0">
                  <c:v>0.19587628865979381</c:v>
                </c:pt>
                <c:pt idx="1">
                  <c:v>0.60204081632653061</c:v>
                </c:pt>
                <c:pt idx="2">
                  <c:v>0.78076923076923077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2E-47E5-A60B-12898473E63E}"/>
            </c:ext>
          </c:extLst>
        </c:ser>
        <c:ser>
          <c:idx val="1"/>
          <c:order val="1"/>
          <c:tx>
            <c:strRef>
              <c:f>'[Диаграмма в Microsoft Word]Лист5'!$A$94</c:f>
              <c:strCache>
                <c:ptCount val="1"/>
                <c:pt idx="0">
                  <c:v>1 УПМ</c:v>
                </c:pt>
              </c:strCache>
            </c:strRef>
          </c:tx>
          <c:spPr>
            <a:solidFill>
              <a:srgbClr val="969594"/>
            </a:solidFill>
            <a:ln>
              <a:solidFill>
                <a:srgbClr val="969594"/>
              </a:solidFill>
            </a:ln>
          </c:spPr>
          <c:invertIfNegative val="0"/>
          <c:cat>
            <c:strRef>
              <c:f>'[Диаграмма в Microsoft Word]Лист5'!$C$92;'[Диаграмма в Microsoft Word]Лист5'!$E$92;'[Диаграмма в Microsoft Word]Лист5'!$G$92</c:f>
              <c:strCache>
                <c:ptCount val="3"/>
                <c:pt idx="0">
                  <c:v>0-20</c:v>
                </c:pt>
                <c:pt idx="1">
                  <c:v>20-80</c:v>
                </c:pt>
                <c:pt idx="2">
                  <c:v>80-100</c:v>
                </c:pt>
              </c:strCache>
            </c:strRef>
          </c:cat>
          <c:val>
            <c:numRef>
              <c:f>'[Диаграмма в Microsoft Word]Лист5'!$C$94;'[Диаграмма в Microsoft Word]Лист5'!$E$94;'[Диаграмма в Microsoft Word]Лист5'!$G$94</c:f>
              <c:numCache>
                <c:formatCode>0.0%</c:formatCode>
                <c:ptCount val="3"/>
                <c:pt idx="0">
                  <c:v>0.20618556701030927</c:v>
                </c:pt>
                <c:pt idx="1">
                  <c:v>0.20408163265306123</c:v>
                </c:pt>
                <c:pt idx="2">
                  <c:v>0.1423076923076923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2E-47E5-A60B-12898473E63E}"/>
            </c:ext>
          </c:extLst>
        </c:ser>
        <c:ser>
          <c:idx val="2"/>
          <c:order val="2"/>
          <c:tx>
            <c:strRef>
              <c:f>'[Диаграмма в Microsoft Word]Лист5'!$A$95</c:f>
              <c:strCache>
                <c:ptCount val="1"/>
                <c:pt idx="0">
                  <c:v>&gt;1 УПМ</c:v>
                </c:pt>
              </c:strCache>
            </c:strRef>
          </c:tx>
          <c:spPr>
            <a:solidFill>
              <a:srgbClr val="C51971"/>
            </a:solidFill>
            <a:ln>
              <a:solidFill>
                <a:srgbClr val="C51971"/>
              </a:solidFill>
            </a:ln>
          </c:spPr>
          <c:invertIfNegative val="0"/>
          <c:cat>
            <c:strRef>
              <c:f>'[Диаграмма в Microsoft Word]Лист5'!$C$92;'[Диаграмма в Microsoft Word]Лист5'!$E$92;'[Диаграмма в Microsoft Word]Лист5'!$G$92</c:f>
              <c:strCache>
                <c:ptCount val="3"/>
                <c:pt idx="0">
                  <c:v>0-20</c:v>
                </c:pt>
                <c:pt idx="1">
                  <c:v>20-80</c:v>
                </c:pt>
                <c:pt idx="2">
                  <c:v>80-100</c:v>
                </c:pt>
              </c:strCache>
            </c:strRef>
          </c:cat>
          <c:val>
            <c:numRef>
              <c:f>'[Диаграмма в Microsoft Word]Лист5'!$C$95;'[Диаграмма в Microsoft Word]Лист5'!$E$95;'[Диаграмма в Microsoft Word]Лист5'!$G$95</c:f>
              <c:numCache>
                <c:formatCode>0.0%</c:formatCode>
                <c:ptCount val="3"/>
                <c:pt idx="0">
                  <c:v>0.59793814432989689</c:v>
                </c:pt>
                <c:pt idx="1">
                  <c:v>0.19387755102040816</c:v>
                </c:pt>
                <c:pt idx="2">
                  <c:v>7.6923076923076927E-2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2E-47E5-A60B-12898473E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40672"/>
        <c:axId val="70142208"/>
      </c:barChart>
      <c:catAx>
        <c:axId val="7014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70142208"/>
        <c:crosses val="autoZero"/>
        <c:auto val="1"/>
        <c:lblAlgn val="ctr"/>
        <c:lblOffset val="100"/>
        <c:noMultiLvlLbl val="0"/>
      </c:catAx>
      <c:valAx>
        <c:axId val="701422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701406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Лист8!$E$16</c:f>
              <c:strCache>
                <c:ptCount val="1"/>
                <c:pt idx="0">
                  <c:v>Не валидные</c:v>
                </c:pt>
              </c:strCache>
            </c:strRef>
          </c:tx>
          <c:spPr>
            <a:solidFill>
              <a:srgbClr val="C51971"/>
            </a:solidFill>
            <a:ln>
              <a:solidFill>
                <a:srgbClr val="C51971"/>
              </a:solidFill>
            </a:ln>
          </c:spPr>
          <c:invertIfNegative val="0"/>
          <c:cat>
            <c:strRef>
              <c:f>Лист8!$F$13:$J$13</c:f>
              <c:strCache>
                <c:ptCount val="5"/>
                <c:pt idx="0">
                  <c:v>10х9</c:v>
                </c:pt>
                <c:pt idx="1">
                  <c:v>10х8</c:v>
                </c:pt>
                <c:pt idx="2">
                  <c:v>10х7</c:v>
                </c:pt>
                <c:pt idx="3">
                  <c:v>10х6</c:v>
                </c:pt>
                <c:pt idx="4">
                  <c:v>&lt;10х6</c:v>
                </c:pt>
              </c:strCache>
            </c:strRef>
          </c:cat>
          <c:val>
            <c:numRef>
              <c:f>Лист8!$F$16:$J$16</c:f>
              <c:numCache>
                <c:formatCode>0.0%</c:formatCode>
                <c:ptCount val="5"/>
                <c:pt idx="0">
                  <c:v>0</c:v>
                </c:pt>
                <c:pt idx="1">
                  <c:v>3.8461538461538464E-2</c:v>
                </c:pt>
                <c:pt idx="2">
                  <c:v>9.6551724137931047E-2</c:v>
                </c:pt>
                <c:pt idx="3">
                  <c:v>0.38356164383561675</c:v>
                </c:pt>
                <c:pt idx="4">
                  <c:v>0.59627329192546519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8F-48E9-B7AC-E3E1C093A184}"/>
            </c:ext>
          </c:extLst>
        </c:ser>
        <c:ser>
          <c:idx val="1"/>
          <c:order val="1"/>
          <c:tx>
            <c:strRef>
              <c:f>Лист8!$E$18</c:f>
              <c:strCache>
                <c:ptCount val="1"/>
                <c:pt idx="0">
                  <c:v>Валидные</c:v>
                </c:pt>
              </c:strCache>
            </c:strRef>
          </c:tx>
          <c:spPr>
            <a:solidFill>
              <a:srgbClr val="304161"/>
            </a:solidFill>
            <a:ln>
              <a:solidFill>
                <a:srgbClr val="304161"/>
              </a:solidFill>
            </a:ln>
          </c:spPr>
          <c:invertIfNegative val="0"/>
          <c:cat>
            <c:strRef>
              <c:f>Лист8!$F$13:$J$13</c:f>
              <c:strCache>
                <c:ptCount val="5"/>
                <c:pt idx="0">
                  <c:v>10х9</c:v>
                </c:pt>
                <c:pt idx="1">
                  <c:v>10х8</c:v>
                </c:pt>
                <c:pt idx="2">
                  <c:v>10х7</c:v>
                </c:pt>
                <c:pt idx="3">
                  <c:v>10х6</c:v>
                </c:pt>
                <c:pt idx="4">
                  <c:v>&lt;10х6</c:v>
                </c:pt>
              </c:strCache>
            </c:strRef>
          </c:cat>
          <c:val>
            <c:numRef>
              <c:f>Лист8!$F$18:$J$18</c:f>
              <c:numCache>
                <c:formatCode>0.0%</c:formatCode>
                <c:ptCount val="5"/>
                <c:pt idx="0">
                  <c:v>1</c:v>
                </c:pt>
                <c:pt idx="1">
                  <c:v>0.96153846153846168</c:v>
                </c:pt>
                <c:pt idx="2">
                  <c:v>0.90344827586206855</c:v>
                </c:pt>
                <c:pt idx="3">
                  <c:v>0.61643835616438414</c:v>
                </c:pt>
                <c:pt idx="4">
                  <c:v>0.40372670807453431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8F-48E9-B7AC-E3E1C093A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52768"/>
        <c:axId val="65554304"/>
      </c:barChart>
      <c:catAx>
        <c:axId val="6555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554304"/>
        <c:crosses val="autoZero"/>
        <c:auto val="1"/>
        <c:lblAlgn val="ctr"/>
        <c:lblOffset val="100"/>
        <c:noMultiLvlLbl val="0"/>
      </c:catAx>
      <c:valAx>
        <c:axId val="655543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5552768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03D625DC-F121-4E2A-8D17-F9822A158369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9055" tIns="49528" rIns="99055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51BADFD-8AC5-451C-8FB5-D10E08448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62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6F281453-1090-4920-83DF-9281CD8571D0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8" rIns="99055" bIns="4952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55" tIns="49528" rIns="99055" bIns="4952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9055" tIns="49528" rIns="99055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D32F305C-C7EC-4E90-B83F-C756B7DB86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133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ru-RU" sz="1100" kern="0" dirty="0" smtClean="0"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209C16E-EA20-4A44-A674-C8A055CA3231}" type="slidenum">
              <a:rPr lang="ru-RU" altLang="ru-RU" sz="1300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ru-RU" sz="1100" kern="0" dirty="0" smtClean="0">
              <a:cs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E188503-E756-4902-B3DF-29D77A8219A8}" type="slidenum">
              <a:rPr lang="ru-RU" altLang="ru-RU" sz="1300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10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E9472D8-DE72-4A7D-9745-D0C15FCC022C}" type="slidenum">
              <a:rPr lang="ru-RU" altLang="ru-RU" sz="1300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10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09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82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35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88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AB56AF3-4F90-406A-A80F-A4CD51D2DF31}" type="slidenum">
              <a:rPr lang="ru-RU" altLang="ru-RU" sz="130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z="13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10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BCAC28-3791-4BAB-BEB5-3F26A40F6512}" type="slidenum">
              <a:rPr lang="ru-RU" altLang="ru-RU" sz="130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10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890447F-8F6F-4392-9D21-2A01CDEEB69B}" type="slidenum">
              <a:rPr lang="ru-RU" altLang="ru-RU" sz="1300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7AE18C1-412B-47DA-A51D-6690F5881B4F}" type="slidenum">
              <a:rPr lang="ru-RU" altLang="ru-RU" sz="1300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sz="90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A96189-1718-4115-92AC-A3705C2E215E}" type="slidenum">
              <a:rPr lang="ru-RU" altLang="ru-RU" sz="1300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z="13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238375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1850" y="881063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34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177A8-80DC-4827-8FA1-9D558A9FA2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30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CB223-8777-4E96-9488-739EF9FBA4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76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59D86-D747-4909-8DB1-AB68D23BC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93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ва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1404937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A535-6DE1-43DD-AF18-D864B76DE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38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вар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1850" y="881063"/>
            <a:ext cx="8229600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с.н.с. Кротова В.А,  лаборатория бак.инфекций  ЗАО "Вектор-Бест»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DC56D-B76A-4906-9DEA-9D16D84CD2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8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C84925-7369-48BC-8272-E9E5D2810E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6" r:id="rId2"/>
    <p:sldLayoutId id="2147483957" r:id="rId3"/>
    <p:sldLayoutId id="2147483958" r:id="rId4"/>
    <p:sldLayoutId id="2147483959" r:id="rId5"/>
    <p:sldLayoutId id="2147483961" r:id="rId6"/>
    <p:sldLayoutId id="214748396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388" y="1357313"/>
            <a:ext cx="8713787" cy="0"/>
          </a:xfrm>
          <a:prstGeom prst="line">
            <a:avLst/>
          </a:prstGeom>
          <a:ln>
            <a:solidFill>
              <a:srgbClr val="C51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19063"/>
            <a:ext cx="91440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200" b="1" kern="0" dirty="0" smtClean="0">
                <a:solidFill>
                  <a:srgbClr val="C51971"/>
                </a:solidFill>
              </a:rPr>
              <a:t>III </a:t>
            </a:r>
            <a:r>
              <a:rPr lang="ru-RU" altLang="ru-RU" sz="3200" b="1" kern="0" dirty="0" smtClean="0">
                <a:solidFill>
                  <a:srgbClr val="C51971"/>
                </a:solidFill>
              </a:rPr>
              <a:t>Российский конгресс лабораторной медицины</a:t>
            </a:r>
          </a:p>
          <a:p>
            <a:pPr algn="ctr" eaLnBrk="1" hangingPunct="1">
              <a:defRPr/>
            </a:pPr>
            <a:endParaRPr lang="ru-RU" altLang="ru-RU" sz="400" b="1" kern="0" dirty="0">
              <a:solidFill>
                <a:srgbClr val="C51971"/>
              </a:solidFill>
            </a:endParaRPr>
          </a:p>
          <a:p>
            <a:pPr algn="ctr" eaLnBrk="1" hangingPunct="1">
              <a:defRPr/>
            </a:pPr>
            <a:r>
              <a:rPr lang="ru-RU" altLang="ru-RU" sz="3000" b="1" kern="0" dirty="0" smtClean="0">
                <a:solidFill>
                  <a:srgbClr val="C51971"/>
                </a:solidFill>
              </a:rPr>
              <a:t>Молекулярная диагностика социально значимых и генетически обусловленных заболеваний в России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95288" y="1636713"/>
            <a:ext cx="8353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altLang="ru-RU" sz="3800" b="1" kern="0" dirty="0" smtClean="0">
                <a:solidFill>
                  <a:srgbClr val="304161"/>
                </a:solidFill>
              </a:rPr>
              <a:t>Биофлор. Комплексная молекулярная диагностика бактериального </a:t>
            </a:r>
            <a:r>
              <a:rPr lang="ru-RU" altLang="ru-RU" sz="3800" b="1" kern="0" dirty="0" err="1" smtClean="0">
                <a:solidFill>
                  <a:srgbClr val="304161"/>
                </a:solidFill>
              </a:rPr>
              <a:t>вагиноза</a:t>
            </a:r>
            <a:endParaRPr lang="ru-RU" altLang="ru-RU" sz="3800" b="1" kern="0" dirty="0" smtClean="0">
              <a:solidFill>
                <a:srgbClr val="304161"/>
              </a:solidFill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223838" y="3021013"/>
            <a:ext cx="8713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Ольга Владимировна Дрижак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н.с. производственно-испытательной  лаборатории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АО «Вектор-Бест», г. Новосибирск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11525" y="4278313"/>
            <a:ext cx="2520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/>
              <a:t>Москва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/>
              <a:t>13 октября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888" y="681038"/>
            <a:ext cx="8940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+mn-lt"/>
              </a:rPr>
              <a:t>Необходима для обеспечения контроля качества взятия образца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C51971"/>
                </a:solidFill>
                <a:latin typeface="+mn-lt"/>
              </a:rPr>
              <a:t>Необходимость использования не исключается оценкой ОБМ!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96525" y="1605605"/>
          <a:ext cx="8565238" cy="238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0963" y="4356100"/>
            <a:ext cx="8991600" cy="646113"/>
          </a:xfrm>
          <a:prstGeom prst="rect">
            <a:avLst/>
          </a:prstGeom>
          <a:solidFill>
            <a:schemeClr val="accent3"/>
          </a:solidFill>
          <a:ln w="9525">
            <a:solidFill>
              <a:srgbClr val="C5197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588" algn="ctr" eaLnBrk="1" hangingPunct="1"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Соотношение ДНК человека и бактериальной ДНК в урогенитальных пробах (</a:t>
            </a:r>
            <a:r>
              <a:rPr lang="en-US" b="1" dirty="0">
                <a:latin typeface="+mn-lt"/>
                <a:cs typeface="Times New Roman" pitchFamily="18" charset="0"/>
              </a:rPr>
              <a:t>N=1200)</a:t>
            </a:r>
            <a:endParaRPr lang="ru-RU" b="1" dirty="0">
              <a:latin typeface="+mn-lt"/>
            </a:endParaRPr>
          </a:p>
          <a:p>
            <a:pPr marL="1588" algn="ctr" eaLnBrk="1" hangingPunct="1">
              <a:defRPr/>
            </a:pPr>
            <a:r>
              <a:rPr lang="ru-RU" b="1" dirty="0" err="1">
                <a:solidFill>
                  <a:srgbClr val="C51971"/>
                </a:solidFill>
                <a:latin typeface="+mn-lt"/>
                <a:cs typeface="Times New Roman" pitchFamily="18" charset="0"/>
              </a:rPr>
              <a:t>Маджента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atin typeface="+mn-lt"/>
                <a:cs typeface="Times New Roman" pitchFamily="18" charset="0"/>
              </a:rPr>
              <a:t>– ДНК человека менее 250 копий в пробе, </a:t>
            </a:r>
            <a:r>
              <a:rPr lang="ru-RU" b="1" dirty="0">
                <a:solidFill>
                  <a:srgbClr val="304161"/>
                </a:solidFill>
                <a:latin typeface="+mn-lt"/>
                <a:cs typeface="Times New Roman" pitchFamily="18" charset="0"/>
              </a:rPr>
              <a:t>синие</a:t>
            </a:r>
            <a:r>
              <a:rPr lang="ru-RU" b="1" dirty="0">
                <a:latin typeface="+mn-lt"/>
                <a:cs typeface="Times New Roman" pitchFamily="18" charset="0"/>
              </a:rPr>
              <a:t> – ДНК человека более 250 </a:t>
            </a:r>
            <a:endParaRPr lang="ru-RU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6475" y="3987800"/>
            <a:ext cx="4572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Количество бактериальной ДНК</a:t>
            </a:r>
            <a:endParaRPr lang="ru-RU" sz="1600" dirty="0"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350"/>
            <a:ext cx="9144000" cy="536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8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Диагностика БВ: </a:t>
            </a:r>
            <a:r>
              <a:rPr lang="ru-RU" sz="3800" b="1" kern="0" dirty="0" err="1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валидация</a:t>
            </a:r>
            <a:r>
              <a:rPr lang="ru-RU" sz="38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 образца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161925" y="501650"/>
            <a:ext cx="8820150" cy="1439863"/>
          </a:xfrm>
          <a:solidFill>
            <a:schemeClr val="accent3"/>
          </a:solidFill>
          <a:ln w="28575">
            <a:solidFill>
              <a:srgbClr val="C51971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en-US" altLang="ru-RU" sz="2400" b="1" i="1" dirty="0" smtClean="0">
                <a:solidFill>
                  <a:srgbClr val="C51971"/>
                </a:solidFill>
              </a:rPr>
              <a:t>G</a:t>
            </a:r>
            <a:r>
              <a:rPr lang="ru-RU" altLang="ru-RU" sz="2400" b="1" i="1" dirty="0">
                <a:solidFill>
                  <a:srgbClr val="C51971"/>
                </a:solidFill>
              </a:rPr>
              <a:t>.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 </a:t>
            </a:r>
            <a:r>
              <a:rPr lang="en-US" altLang="ru-RU" sz="2400" b="1" i="1" dirty="0" err="1" smtClean="0">
                <a:solidFill>
                  <a:srgbClr val="C51971"/>
                </a:solidFill>
              </a:rPr>
              <a:t>vaginalis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 / A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. </a:t>
            </a:r>
            <a:r>
              <a:rPr lang="en-US" altLang="ru-RU" sz="2400" b="1" i="1" dirty="0" err="1">
                <a:solidFill>
                  <a:srgbClr val="C51971"/>
                </a:solidFill>
              </a:rPr>
              <a:t>v</a:t>
            </a:r>
            <a:r>
              <a:rPr lang="en-US" altLang="ru-RU" sz="2400" b="1" i="1" dirty="0" err="1" smtClean="0">
                <a:solidFill>
                  <a:srgbClr val="C51971"/>
                </a:solidFill>
              </a:rPr>
              <a:t>aginae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 + </a:t>
            </a:r>
            <a:r>
              <a:rPr lang="en-US" altLang="ru-RU" sz="2400" b="1" i="1" dirty="0" err="1" smtClean="0">
                <a:solidFill>
                  <a:srgbClr val="C51971"/>
                </a:solidFill>
              </a:rPr>
              <a:t>Leptotrichia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 a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.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g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. 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/ </a:t>
            </a:r>
            <a:r>
              <a:rPr lang="en-US" altLang="ru-RU" sz="2400" b="1" i="1" dirty="0" err="1" smtClean="0">
                <a:solidFill>
                  <a:srgbClr val="C51971"/>
                </a:solidFill>
              </a:rPr>
              <a:t>Prevotella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 spp.</a:t>
            </a:r>
            <a:endParaRPr lang="ru-RU" altLang="ru-RU" sz="2400" b="1" i="1" dirty="0" smtClean="0">
              <a:solidFill>
                <a:srgbClr val="C51971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ru-RU" sz="2200" b="1" dirty="0" smtClean="0">
                <a:cs typeface="Arial" pitchFamily="34" charset="0"/>
              </a:rPr>
              <a:t>Должны быть нормированы на ОБМ и ЛБ (!) по критериям:</a:t>
            </a:r>
            <a:endParaRPr lang="en-US" altLang="ru-RU" sz="2200" i="1" dirty="0" smtClean="0"/>
          </a:p>
          <a:p>
            <a:pPr marL="268288" indent="-268288" algn="ctr">
              <a:spcBef>
                <a:spcPts val="0"/>
              </a:spcBef>
              <a:buClr>
                <a:srgbClr val="C51971"/>
              </a:buClr>
              <a:defRPr/>
            </a:pPr>
            <a:r>
              <a:rPr lang="ru-RU" sz="2200" dirty="0" smtClean="0">
                <a:cs typeface="Arial" pitchFamily="34" charset="0"/>
              </a:rPr>
              <a:t>Определение доли ЛБ в ОБМ</a:t>
            </a:r>
          </a:p>
          <a:p>
            <a:pPr marL="268288" indent="-268288" algn="ctr">
              <a:spcBef>
                <a:spcPts val="0"/>
              </a:spcBef>
              <a:buClr>
                <a:srgbClr val="C51971"/>
              </a:buClr>
              <a:defRPr/>
            </a:pPr>
            <a:r>
              <a:rPr lang="ru-RU" sz="2200" dirty="0" smtClean="0">
                <a:cs typeface="Arial" pitchFamily="34" charset="0"/>
              </a:rPr>
              <a:t>Определение суммарной доли УПМ (по 4 маркёрам) к ОБМ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61925" y="1985963"/>
            <a:ext cx="8820150" cy="139541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5197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en-US" altLang="ru-RU" sz="2400" b="1" i="1" dirty="0" smtClean="0">
                <a:solidFill>
                  <a:srgbClr val="C51971"/>
                </a:solidFill>
              </a:rPr>
              <a:t>M. </a:t>
            </a:r>
            <a:r>
              <a:rPr lang="en-US" altLang="ru-RU" sz="2400" b="1" i="1" dirty="0" err="1" smtClean="0">
                <a:solidFill>
                  <a:srgbClr val="C51971"/>
                </a:solidFill>
              </a:rPr>
              <a:t>mulieris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 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/ M.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 </a:t>
            </a:r>
            <a:r>
              <a:rPr lang="en-US" altLang="ru-RU" sz="2400" b="1" i="1" dirty="0" err="1">
                <a:solidFill>
                  <a:srgbClr val="C51971"/>
                </a:solidFill>
              </a:rPr>
              <a:t>c</a:t>
            </a:r>
            <a:r>
              <a:rPr lang="en-US" altLang="ru-RU" sz="2400" b="1" i="1" dirty="0" err="1" smtClean="0">
                <a:solidFill>
                  <a:srgbClr val="C51971"/>
                </a:solidFill>
              </a:rPr>
              <a:t>urtisii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 + 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TM7 / BVAB2</a:t>
            </a:r>
            <a:endParaRPr lang="ru-RU" altLang="ru-RU" sz="2400" b="1" i="1" dirty="0" smtClean="0">
              <a:solidFill>
                <a:srgbClr val="C51971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ru-RU" altLang="ru-RU" sz="2200" b="1" kern="0" dirty="0" smtClean="0">
                <a:cs typeface="Arial" pitchFamily="34" charset="0"/>
              </a:rPr>
              <a:t>Только выявление ДНК – результат «обнаружен</a:t>
            </a:r>
            <a:r>
              <a:rPr lang="en-US" altLang="ru-RU" sz="2200" b="1" kern="0" dirty="0" smtClean="0">
                <a:cs typeface="Arial" pitchFamily="34" charset="0"/>
              </a:rPr>
              <a:t>/</a:t>
            </a:r>
            <a:r>
              <a:rPr lang="ru-RU" altLang="ru-RU" sz="2200" b="1" kern="0" dirty="0" smtClean="0">
                <a:cs typeface="Arial" pitchFamily="34" charset="0"/>
              </a:rPr>
              <a:t>не обнаружен»:</a:t>
            </a:r>
            <a:endParaRPr lang="en-US" altLang="ru-RU" sz="2200" i="1" kern="0" dirty="0" smtClean="0"/>
          </a:p>
          <a:p>
            <a:pPr marL="268288" indent="-268288" algn="ctr">
              <a:spcBef>
                <a:spcPts val="0"/>
              </a:spcBef>
              <a:buClr>
                <a:srgbClr val="C51971"/>
              </a:buClr>
              <a:defRPr/>
            </a:pPr>
            <a:r>
              <a:rPr lang="ru-RU" sz="2200" kern="0" dirty="0" smtClean="0">
                <a:cs typeface="Arial" pitchFamily="34" charset="0"/>
              </a:rPr>
              <a:t>Специфические маркеры </a:t>
            </a:r>
            <a:r>
              <a:rPr lang="ru-RU" sz="2200" kern="0" dirty="0" err="1" smtClean="0">
                <a:cs typeface="Arial" pitchFamily="34" charset="0"/>
              </a:rPr>
              <a:t>дисбиозов</a:t>
            </a:r>
            <a:r>
              <a:rPr lang="ru-RU" sz="2200" kern="0" dirty="0" smtClean="0">
                <a:cs typeface="Arial" pitchFamily="34" charset="0"/>
              </a:rPr>
              <a:t>, показана высокая корреляция с развитием БВ</a:t>
            </a:r>
            <a:r>
              <a:rPr lang="ru-RU" sz="2200" kern="0" dirty="0">
                <a:cs typeface="Arial" pitchFamily="34" charset="0"/>
              </a:rPr>
              <a:t> </a:t>
            </a:r>
            <a:r>
              <a:rPr lang="ru-RU" sz="2200" kern="0" dirty="0" smtClean="0">
                <a:cs typeface="Arial" pitchFamily="34" charset="0"/>
              </a:rPr>
              <a:t>и формированием рецидивов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888" y="-84138"/>
            <a:ext cx="8904287" cy="3698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8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Диагностика </a:t>
            </a:r>
            <a:r>
              <a:rPr lang="ru-RU" sz="38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БВ: выбор маркеров</a:t>
            </a:r>
            <a:endParaRPr lang="ru-RU" sz="3800" b="1" kern="0" dirty="0">
              <a:solidFill>
                <a:srgbClr val="30416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61925" y="3427413"/>
            <a:ext cx="8820150" cy="76517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5197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ru-RU" altLang="ru-RU" sz="2400" b="1" i="1" dirty="0" err="1" smtClean="0">
                <a:solidFill>
                  <a:srgbClr val="C51971"/>
                </a:solidFill>
              </a:rPr>
              <a:t>Валидация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 образца: </a:t>
            </a:r>
          </a:p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ru-RU" altLang="ru-RU" sz="2200" b="1" kern="0" dirty="0" smtClean="0">
                <a:cs typeface="Arial" pitchFamily="34" charset="0"/>
              </a:rPr>
              <a:t>Минимизация воздействий ошибок </a:t>
            </a:r>
            <a:r>
              <a:rPr lang="ru-RU" altLang="ru-RU" sz="2200" b="1" kern="0" dirty="0" err="1" smtClean="0">
                <a:cs typeface="Arial" pitchFamily="34" charset="0"/>
              </a:rPr>
              <a:t>преаналитического</a:t>
            </a:r>
            <a:r>
              <a:rPr lang="ru-RU" altLang="ru-RU" sz="2200" b="1" kern="0" dirty="0" smtClean="0">
                <a:cs typeface="Arial" pitchFamily="34" charset="0"/>
              </a:rPr>
              <a:t> этапа</a:t>
            </a:r>
            <a:endParaRPr lang="en-US" altLang="ru-RU" sz="2200" i="1" kern="0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61925" y="4237038"/>
            <a:ext cx="8820150" cy="76517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5197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C51971"/>
                </a:solidFill>
              </a:rPr>
              <a:t>Определение грибов рода </a:t>
            </a:r>
            <a:r>
              <a:rPr lang="en-US" altLang="ru-RU" sz="2400" b="1" i="1" dirty="0" smtClean="0">
                <a:solidFill>
                  <a:srgbClr val="C51971"/>
                </a:solidFill>
              </a:rPr>
              <a:t>Candida</a:t>
            </a:r>
            <a:r>
              <a:rPr lang="ru-RU" altLang="ru-RU" sz="2400" b="1" i="1" dirty="0" smtClean="0">
                <a:solidFill>
                  <a:srgbClr val="C51971"/>
                </a:solidFill>
              </a:rPr>
              <a:t>: </a:t>
            </a:r>
          </a:p>
          <a:p>
            <a:pPr marL="0" indent="0" algn="ctr">
              <a:spcBef>
                <a:spcPts val="0"/>
              </a:spcBef>
              <a:buClr>
                <a:srgbClr val="C51971"/>
              </a:buClr>
              <a:buFontTx/>
              <a:buNone/>
              <a:defRPr/>
            </a:pPr>
            <a:r>
              <a:rPr lang="ru-RU" altLang="ru-RU" sz="2200" b="1" kern="0" dirty="0" smtClean="0">
                <a:cs typeface="Arial" pitchFamily="34" charset="0"/>
              </a:rPr>
              <a:t>Высокая частота микст-инфекций варианта «БВ + кандидоз»</a:t>
            </a:r>
            <a:endParaRPr lang="en-US" altLang="ru-RU" sz="2200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5725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304161"/>
                </a:solidFill>
              </a:rPr>
              <a:t>Бактериальный вагиноз – одна из основных загадок в репродуктивной медицине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D9DADA"/>
              </a:clrFrom>
              <a:clrTo>
                <a:srgbClr val="D9D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08100"/>
            <a:ext cx="71564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685486">
            <a:off x="5673725" y="1609725"/>
            <a:ext cx="157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G. vaginalis</a:t>
            </a:r>
            <a:endParaRPr lang="ru-RU" i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20943739">
            <a:off x="6035675" y="2222500"/>
            <a:ext cx="15763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A. </a:t>
            </a:r>
            <a:r>
              <a:rPr lang="en-US" i="1" dirty="0" err="1">
                <a:latin typeface="+mn-lt"/>
              </a:rPr>
              <a:t>vaginae</a:t>
            </a:r>
            <a:endParaRPr lang="ru-RU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6688" y="2924175"/>
            <a:ext cx="1574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latin typeface="+mn-lt"/>
              </a:rPr>
              <a:t>Prevotella</a:t>
            </a:r>
            <a:r>
              <a:rPr lang="en-US" i="1" dirty="0">
                <a:latin typeface="+mn-lt"/>
              </a:rPr>
              <a:t> spp.</a:t>
            </a:r>
            <a:endParaRPr lang="ru-RU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735936">
            <a:off x="5006975" y="3348038"/>
            <a:ext cx="18367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latin typeface="+mn-lt"/>
              </a:rPr>
              <a:t>Leptotrichia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a.g.</a:t>
            </a:r>
            <a:endParaRPr lang="ru-RU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2374373">
            <a:off x="4500563" y="3722688"/>
            <a:ext cx="157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latin typeface="+mn-lt"/>
              </a:rPr>
              <a:t>Mobiluncus</a:t>
            </a:r>
            <a:endParaRPr lang="ru-RU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756819" y="4017169"/>
            <a:ext cx="1238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TM7</a:t>
            </a:r>
            <a:endParaRPr lang="ru-RU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9755684">
            <a:off x="3103563" y="3398838"/>
            <a:ext cx="1574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BVAB</a:t>
            </a:r>
            <a:endParaRPr lang="ru-RU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2247552">
            <a:off x="2873375" y="2452688"/>
            <a:ext cx="1819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Candida (</a:t>
            </a:r>
            <a:r>
              <a:rPr lang="ru-RU" i="1" dirty="0">
                <a:latin typeface="+mn-lt"/>
              </a:rPr>
              <a:t>?</a:t>
            </a:r>
            <a:r>
              <a:rPr lang="en-US" i="1" dirty="0">
                <a:latin typeface="+mn-lt"/>
              </a:rPr>
              <a:t>)</a:t>
            </a:r>
            <a:endParaRPr lang="ru-RU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2250" y="1941513"/>
            <a:ext cx="1238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+mn-lt"/>
              </a:rPr>
              <a:t>???</a:t>
            </a:r>
          </a:p>
        </p:txBody>
      </p:sp>
      <p:sp>
        <p:nvSpPr>
          <p:cNvPr id="14" name="TextBox 13"/>
          <p:cNvSpPr txBox="1"/>
          <p:nvPr/>
        </p:nvSpPr>
        <p:spPr>
          <a:xfrm rot="20870029">
            <a:off x="2014538" y="3298825"/>
            <a:ext cx="1819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Enterococcus (</a:t>
            </a:r>
            <a:r>
              <a:rPr lang="ru-RU" i="1" dirty="0">
                <a:latin typeface="+mn-lt"/>
              </a:rPr>
              <a:t>?</a:t>
            </a:r>
            <a:r>
              <a:rPr lang="en-US" i="1" dirty="0">
                <a:latin typeface="+mn-lt"/>
              </a:rPr>
              <a:t>)</a:t>
            </a:r>
            <a:endParaRPr lang="ru-RU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6600" y="2932113"/>
            <a:ext cx="1819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E. coli (</a:t>
            </a:r>
            <a:r>
              <a:rPr lang="ru-RU" i="1" dirty="0">
                <a:latin typeface="+mn-lt"/>
              </a:rPr>
              <a:t>?</a:t>
            </a:r>
            <a:r>
              <a:rPr lang="en-US" i="1" dirty="0">
                <a:latin typeface="+mn-lt"/>
              </a:rPr>
              <a:t>)</a:t>
            </a:r>
            <a:endParaRPr lang="ru-RU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1044502">
            <a:off x="2109788" y="2568575"/>
            <a:ext cx="1819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</a:rPr>
              <a:t>Mycoplasma (</a:t>
            </a:r>
            <a:r>
              <a:rPr lang="ru-RU" i="1" dirty="0">
                <a:latin typeface="+mn-lt"/>
              </a:rPr>
              <a:t>?</a:t>
            </a:r>
            <a:r>
              <a:rPr lang="en-US" i="1" dirty="0">
                <a:latin typeface="+mn-lt"/>
              </a:rPr>
              <a:t>)</a:t>
            </a:r>
            <a:endParaRPr lang="ru-RU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16425"/>
            <a:ext cx="9144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800" b="1" dirty="0">
                <a:solidFill>
                  <a:srgbClr val="C51971"/>
                </a:solidFill>
                <a:latin typeface="+mn-lt"/>
              </a:rPr>
              <a:t>Биофлор </a:t>
            </a:r>
            <a:r>
              <a:rPr lang="ru-RU" sz="2600" b="1" dirty="0">
                <a:solidFill>
                  <a:srgbClr val="C51971"/>
                </a:solidFill>
                <a:latin typeface="+mn-lt"/>
              </a:rPr>
              <a:t>– время </a:t>
            </a:r>
            <a:r>
              <a:rPr lang="ru-RU" sz="2800" b="1" dirty="0">
                <a:solidFill>
                  <a:srgbClr val="C51971"/>
                </a:solidFill>
              </a:rPr>
              <a:t>разгадывать</a:t>
            </a:r>
            <a:r>
              <a:rPr lang="ru-RU" sz="2600" b="1" dirty="0">
                <a:solidFill>
                  <a:srgbClr val="C51971"/>
                </a:solidFill>
                <a:latin typeface="+mn-lt"/>
              </a:rPr>
              <a:t>, а не гадать!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15888" y="96838"/>
            <a:ext cx="8893175" cy="608012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304161"/>
                </a:solidFill>
              </a:rPr>
              <a:t>Бактериальный вагиноз (БВ)</a:t>
            </a:r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115888" y="771525"/>
            <a:ext cx="8931275" cy="19431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mtClean="0"/>
              <a:t>- инфекционный </a:t>
            </a:r>
            <a:r>
              <a:rPr lang="ru-RU" altLang="ru-RU" b="1" smtClean="0">
                <a:solidFill>
                  <a:srgbClr val="C51971"/>
                </a:solidFill>
              </a:rPr>
              <a:t>невоспалительный</a:t>
            </a:r>
            <a:r>
              <a:rPr lang="ru-RU" altLang="ru-RU" b="1" smtClean="0"/>
              <a:t> </a:t>
            </a:r>
            <a:r>
              <a:rPr lang="ru-RU" altLang="ru-RU" smtClean="0"/>
              <a:t>синдром </a:t>
            </a:r>
            <a:r>
              <a:rPr lang="ru-RU" altLang="ru-RU" b="1" smtClean="0">
                <a:solidFill>
                  <a:srgbClr val="C51971"/>
                </a:solidFill>
              </a:rPr>
              <a:t>полимикробной</a:t>
            </a:r>
            <a:r>
              <a:rPr lang="ru-RU" altLang="ru-RU" b="1" smtClean="0"/>
              <a:t> </a:t>
            </a:r>
            <a:r>
              <a:rPr lang="ru-RU" altLang="ru-RU" smtClean="0"/>
              <a:t>этиологии, связанный с </a:t>
            </a:r>
            <a:r>
              <a:rPr lang="ru-RU" altLang="ru-RU" b="1" smtClean="0">
                <a:solidFill>
                  <a:srgbClr val="C51971"/>
                </a:solidFill>
              </a:rPr>
              <a:t>дисбиозом</a:t>
            </a:r>
            <a:r>
              <a:rPr lang="ru-RU" altLang="ru-RU" smtClean="0"/>
              <a:t> вагинального биотопа, который характеризуется количественным </a:t>
            </a:r>
            <a:r>
              <a:rPr lang="ru-RU" altLang="ru-RU" b="1" smtClean="0">
                <a:solidFill>
                  <a:srgbClr val="C51971"/>
                </a:solidFill>
              </a:rPr>
              <a:t>снижением</a:t>
            </a:r>
            <a:r>
              <a:rPr lang="ru-RU" altLang="ru-RU" smtClean="0">
                <a:solidFill>
                  <a:srgbClr val="C51971"/>
                </a:solidFill>
              </a:rPr>
              <a:t> </a:t>
            </a:r>
            <a:r>
              <a:rPr lang="ru-RU" altLang="ru-RU" b="1" smtClean="0">
                <a:solidFill>
                  <a:srgbClr val="C51971"/>
                </a:solidFill>
              </a:rPr>
              <a:t>или</a:t>
            </a:r>
            <a:r>
              <a:rPr lang="ru-RU" altLang="ru-RU" smtClean="0">
                <a:solidFill>
                  <a:srgbClr val="C51971"/>
                </a:solidFill>
              </a:rPr>
              <a:t> </a:t>
            </a:r>
            <a:r>
              <a:rPr lang="ru-RU" altLang="ru-RU" smtClean="0"/>
              <a:t>полным </a:t>
            </a:r>
            <a:r>
              <a:rPr lang="ru-RU" altLang="ru-RU" b="1" smtClean="0">
                <a:solidFill>
                  <a:srgbClr val="C51971"/>
                </a:solidFill>
              </a:rPr>
              <a:t>исчезновением лактобацилл (ЛБ) и</a:t>
            </a:r>
            <a:r>
              <a:rPr lang="ru-RU" altLang="ru-RU" smtClean="0"/>
              <a:t> значительным </a:t>
            </a:r>
            <a:r>
              <a:rPr lang="ru-RU" altLang="ru-RU" b="1" smtClean="0">
                <a:solidFill>
                  <a:srgbClr val="C51971"/>
                </a:solidFill>
              </a:rPr>
              <a:t>увеличением</a:t>
            </a:r>
            <a:r>
              <a:rPr lang="ru-RU" altLang="ru-RU" b="1" smtClean="0"/>
              <a:t> </a:t>
            </a:r>
            <a:r>
              <a:rPr lang="ru-RU" altLang="ru-RU" smtClean="0"/>
              <a:t>облигатных и факультативных </a:t>
            </a:r>
            <a:r>
              <a:rPr lang="ru-RU" altLang="ru-RU" b="1" smtClean="0">
                <a:solidFill>
                  <a:srgbClr val="C51971"/>
                </a:solidFill>
              </a:rPr>
              <a:t>анаэробных условно-патогенных микроорганизмов (УПМ)*</a:t>
            </a:r>
          </a:p>
          <a:p>
            <a:pPr marL="0" indent="0" algn="ctr">
              <a:buFontTx/>
              <a:buNone/>
            </a:pPr>
            <a:endParaRPr lang="ru-RU" altLang="ru-RU" b="1" smtClean="0">
              <a:solidFill>
                <a:srgbClr val="C5197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88" y="4767263"/>
            <a:ext cx="88915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i="1" dirty="0">
                <a:latin typeface="+mn-lt"/>
              </a:rPr>
              <a:t>* Федеральные клинические рекомендации по ведению больных БВ,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888" y="50800"/>
            <a:ext cx="8893175" cy="6096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304161"/>
                </a:solidFill>
              </a:rPr>
              <a:t>БВ: куда направлен вектор исследований?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15888" y="636588"/>
            <a:ext cx="8931275" cy="574675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altLang="ru-RU" sz="2800" b="1" smtClean="0">
                <a:solidFill>
                  <a:srgbClr val="C51971"/>
                </a:solidFill>
              </a:rPr>
              <a:t>Биоплёночный синдром и «микробные» города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2025" y="1131888"/>
            <a:ext cx="68675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51971"/>
                </a:solidFill>
                <a:latin typeface="+mn-lt"/>
              </a:rPr>
              <a:t>Биоплёнка</a:t>
            </a:r>
            <a:r>
              <a:rPr lang="ru-RU" dirty="0">
                <a:latin typeface="+mn-lt"/>
              </a:rPr>
              <a:t> – микробное сообщество, прикреплённое к субстрату и заключённое в матрикс синтезированных ими полимерных веществ</a:t>
            </a:r>
          </a:p>
          <a:p>
            <a:pPr>
              <a:defRPr/>
            </a:pPr>
            <a:endParaRPr lang="ru-RU" sz="800" dirty="0">
              <a:latin typeface="+mn-lt"/>
            </a:endParaRPr>
          </a:p>
          <a:p>
            <a:pPr>
              <a:defRPr/>
            </a:pPr>
            <a:r>
              <a:rPr lang="en-US" i="1" dirty="0">
                <a:latin typeface="+mn-lt"/>
              </a:rPr>
              <a:t>A. </a:t>
            </a:r>
            <a:r>
              <a:rPr lang="en-US" i="1" dirty="0" err="1">
                <a:latin typeface="+mn-lt"/>
              </a:rPr>
              <a:t>Swidsinski</a:t>
            </a:r>
            <a:r>
              <a:rPr lang="ru-RU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et all (2013)</a:t>
            </a:r>
            <a:r>
              <a:rPr lang="ru-RU" dirty="0">
                <a:latin typeface="+mn-lt"/>
              </a:rPr>
              <a:t>: </a:t>
            </a:r>
            <a:r>
              <a:rPr lang="ru-RU" b="1" dirty="0">
                <a:latin typeface="+mn-lt"/>
              </a:rPr>
              <a:t>БВ – передаваемая половым путём </a:t>
            </a:r>
            <a:r>
              <a:rPr lang="ru-RU" b="1" dirty="0" err="1">
                <a:latin typeface="+mn-lt"/>
              </a:rPr>
              <a:t>полимикробная</a:t>
            </a:r>
            <a:r>
              <a:rPr lang="ru-RU" b="1" dirty="0">
                <a:latin typeface="+mn-lt"/>
              </a:rPr>
              <a:t> биоплёнка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t="32098" r="50119" b="33949"/>
          <a:stretch>
            <a:fillRect/>
          </a:stretch>
        </p:blipFill>
        <p:spPr bwMode="auto">
          <a:xfrm>
            <a:off x="204788" y="1131888"/>
            <a:ext cx="20272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96838" y="3157538"/>
            <a:ext cx="8931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ru-RU" altLang="ru-RU" sz="2800" b="1" kern="0" dirty="0" err="1" smtClean="0">
                <a:solidFill>
                  <a:srgbClr val="C51971"/>
                </a:solidFill>
              </a:rPr>
              <a:t>Метагеномные</a:t>
            </a:r>
            <a:r>
              <a:rPr lang="ru-RU" altLang="ru-RU" sz="2800" b="1" kern="0" dirty="0" smtClean="0">
                <a:solidFill>
                  <a:srgbClr val="C51971"/>
                </a:solidFill>
              </a:rPr>
              <a:t> исследования: выявление новых кандидатов (</a:t>
            </a:r>
            <a:r>
              <a:rPr lang="en-US" altLang="ru-RU" sz="2800" b="1" kern="0" dirty="0" smtClean="0">
                <a:solidFill>
                  <a:srgbClr val="C51971"/>
                </a:solidFill>
              </a:rPr>
              <a:t>BVAB, TM</a:t>
            </a:r>
            <a:r>
              <a:rPr lang="ru-RU" altLang="ru-RU" sz="2800" b="1" kern="0" dirty="0" smtClean="0">
                <a:solidFill>
                  <a:srgbClr val="C51971"/>
                </a:solidFill>
              </a:rPr>
              <a:t>7 и др.)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96838" y="2571750"/>
            <a:ext cx="8931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ru-RU" altLang="ru-RU" sz="2800" b="1" kern="0" dirty="0" smtClean="0">
                <a:solidFill>
                  <a:srgbClr val="C51971"/>
                </a:solidFill>
              </a:rPr>
              <a:t>Концепция смешанных вагинальных инфекций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71438" y="4192588"/>
            <a:ext cx="8931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ru-RU" altLang="ru-RU" sz="2800" b="1" kern="0" dirty="0" smtClean="0">
                <a:solidFill>
                  <a:srgbClr val="C51971"/>
                </a:solidFill>
              </a:rPr>
              <a:t>Выявление связи видов УПМ с особенностями клинического течения (рецидивы, осложнения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6988" y="141288"/>
            <a:ext cx="9037637" cy="630237"/>
          </a:xfrm>
        </p:spPr>
        <p:txBody>
          <a:bodyPr/>
          <a:lstStyle/>
          <a:p>
            <a:pPr algn="ctr"/>
            <a:r>
              <a:rPr lang="ru-RU" altLang="ru-RU" sz="3500" b="1" smtClean="0">
                <a:solidFill>
                  <a:srgbClr val="304161"/>
                </a:solidFill>
              </a:rPr>
              <a:t>БВ: дисбаланс микрофлоры и УПМ «нормы»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15975"/>
            <a:ext cx="31432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815975"/>
            <a:ext cx="5842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9050" y="4678363"/>
            <a:ext cx="328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ЛБ ↓↓↓	УПМ ↑↑↑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7875" y="3957638"/>
            <a:ext cx="57102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300 – 400 видов микроорганизмов с «нормальными» концентрациями от 10</a:t>
            </a:r>
            <a:r>
              <a:rPr lang="ru-RU" b="1" baseline="30000" dirty="0">
                <a:latin typeface="+mn-lt"/>
              </a:rPr>
              <a:t>2 </a:t>
            </a:r>
            <a:r>
              <a:rPr lang="ru-RU" b="1" dirty="0">
                <a:latin typeface="+mn-lt"/>
              </a:rPr>
              <a:t>до 10</a:t>
            </a:r>
            <a:r>
              <a:rPr lang="ru-RU" b="1" baseline="30000" dirty="0">
                <a:latin typeface="+mn-lt"/>
              </a:rPr>
              <a:t>7</a:t>
            </a:r>
            <a:r>
              <a:rPr lang="ru-RU" b="1" dirty="0">
                <a:latin typeface="+mn-lt"/>
              </a:rPr>
              <a:t> КОЕ</a:t>
            </a:r>
            <a:r>
              <a:rPr lang="en-US" b="1" dirty="0">
                <a:latin typeface="+mn-lt"/>
              </a:rPr>
              <a:t>/</a:t>
            </a:r>
            <a:r>
              <a:rPr lang="ru-RU" b="1" dirty="0">
                <a:latin typeface="+mn-lt"/>
              </a:rPr>
              <a:t>мл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7075" y="4645025"/>
            <a:ext cx="5826125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C51971"/>
                </a:solidFill>
                <a:latin typeface="+mn-lt"/>
              </a:rPr>
              <a:t>Внимание, вопрос! Какие виды выявлять?</a:t>
            </a:r>
            <a:endParaRPr lang="ru-RU" sz="2300" dirty="0">
              <a:solidFill>
                <a:srgbClr val="C5197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9263" y="1260475"/>
            <a:ext cx="828040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ru-RU" sz="2400">
              <a:latin typeface="Arial" charset="0"/>
            </a:endParaRPr>
          </a:p>
        </p:txBody>
      </p:sp>
      <p:sp>
        <p:nvSpPr>
          <p:cNvPr id="72709" name="Прямоугольник 1"/>
          <p:cNvSpPr>
            <a:spLocks noChangeArrowheads="1"/>
          </p:cNvSpPr>
          <p:nvPr/>
        </p:nvSpPr>
        <p:spPr bwMode="auto">
          <a:xfrm>
            <a:off x="26988" y="4551363"/>
            <a:ext cx="436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C5197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Распределение по процентному содержанию ДНК ЛБ в ДНК ОБМ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92250"/>
            <a:ext cx="9144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304161"/>
                </a:solidFill>
                <a:latin typeface="+mn-lt"/>
              </a:rPr>
              <a:t>ПЦР-анализ случайной выборки из 600 образцов (женские урогенитальные соскобы)</a:t>
            </a:r>
          </a:p>
        </p:txBody>
      </p:sp>
      <p:graphicFrame>
        <p:nvGraphicFramePr>
          <p:cNvPr id="26629" name="Диаграмма 3"/>
          <p:cNvGraphicFramePr>
            <a:graphicFrameLocks/>
          </p:cNvGraphicFramePr>
          <p:nvPr/>
        </p:nvGraphicFramePr>
        <p:xfrm>
          <a:off x="115888" y="2122488"/>
          <a:ext cx="44037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Лист" r:id="rId5" imgW="8618126" imgH="3855792" progId="Excel.Sheet.8">
                  <p:embed/>
                </p:oleObj>
              </mc:Choice>
              <mc:Fallback>
                <p:oleObj name="Лист" r:id="rId5" imgW="8618126" imgH="3855792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2122488"/>
                        <a:ext cx="4403725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5888" y="-23813"/>
            <a:ext cx="8904287" cy="5365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40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Диагностика БВ: выбор маркеров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6588"/>
            <a:ext cx="9144000" cy="8921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C51971"/>
                </a:solidFill>
                <a:latin typeface="+mn-lt"/>
              </a:rPr>
              <a:t>Самая специфическая характеристика БВ –</a:t>
            </a:r>
          </a:p>
          <a:p>
            <a:pPr algn="ctr" eaLnBrk="1" hangingPunct="1">
              <a:defRPr/>
            </a:pPr>
            <a:r>
              <a:rPr lang="ru-RU" sz="2600" b="1" dirty="0">
                <a:solidFill>
                  <a:srgbClr val="C51971"/>
                </a:solidFill>
                <a:latin typeface="+mn-lt"/>
              </a:rPr>
              <a:t>изменения состава микрофлоры!</a:t>
            </a:r>
            <a:endParaRPr lang="ru-RU" sz="2600" b="1" dirty="0">
              <a:latin typeface="+mn-lt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682492" y="2703904"/>
          <a:ext cx="4337683" cy="194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4572000" y="4551363"/>
            <a:ext cx="4545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rgbClr val="C5197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Зависимость количества выявляемых видов УПМ от содержания ЛБ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" grpId="0"/>
      <p:bldOleChart spid="2662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4"/>
          <p:cNvGraphicFramePr>
            <a:graphicFrameLocks/>
          </p:cNvGraphicFramePr>
          <p:nvPr/>
        </p:nvGraphicFramePr>
        <p:xfrm>
          <a:off x="39688" y="1401763"/>
          <a:ext cx="91598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5" imgW="9156986" imgH="3554276" progId="Excel.Chart.8">
                  <p:embed/>
                </p:oleObj>
              </mc:Choice>
              <mc:Fallback>
                <p:oleObj r:id="rId5" imgW="9156986" imgH="355427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1401763"/>
                        <a:ext cx="91598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7545388" y="1581150"/>
            <a:ext cx="735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0-20%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20-80%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/>
              <a:t>80-100%</a:t>
            </a: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0" y="4192588"/>
            <a:ext cx="9163050" cy="922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Gv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ru-RU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vaginalis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Prev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Prevotella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spp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Anae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Anaerococcus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spp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Veil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Veilonella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spp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Av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ru-RU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vaginae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Lept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Leptotrichia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amnionii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group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BVAB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бактерия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BVAB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2,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Mh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hominis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Gem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Gemella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1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spp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Mc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curtisii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Mm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ru-RU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mulieris</a:t>
            </a:r>
            <a:r>
              <a:rPr lang="ru-RU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TM</a:t>
            </a:r>
            <a:r>
              <a:rPr lang="ru-RU" altLang="ru-RU" sz="1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7 -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Candidatus</a:t>
            </a:r>
            <a:r>
              <a:rPr lang="en-US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S</a:t>
            </a:r>
            <a:r>
              <a:rPr lang="ru-RU" altLang="ru-RU" sz="18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altLang="ru-RU" sz="18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aalborgensis</a:t>
            </a:r>
            <a:endParaRPr lang="ru-RU" altLang="ru-RU" sz="18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123825" y="608013"/>
            <a:ext cx="89487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304161"/>
                </a:solidFill>
                <a:ea typeface="Calibri" pitchFamily="34" charset="0"/>
                <a:cs typeface="Arial" charset="0"/>
              </a:rPr>
              <a:t>Частота выявления некоторых условно-патогенных бактерий в зависимости от доли ЛБ в ОБМ урогенитальных соскобов пациенток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5888" y="-23813"/>
            <a:ext cx="8904287" cy="5365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40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Диагностика БВ: выбор маркеров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27438" y="2076450"/>
            <a:ext cx="1889125" cy="944563"/>
          </a:xfrm>
          <a:prstGeom prst="ellipse">
            <a:avLst/>
          </a:prstGeom>
          <a:noFill/>
          <a:ln w="28575">
            <a:solidFill>
              <a:srgbClr val="C51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51971"/>
                </a:solidFill>
              </a:rPr>
              <a:t>БВ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450" y="50800"/>
            <a:ext cx="4257675" cy="2341563"/>
          </a:xfrm>
          <a:prstGeom prst="wedgeRoundRectCallout">
            <a:avLst>
              <a:gd name="adj1" fmla="val 55251"/>
              <a:gd name="adj2" fmla="val 48871"/>
              <a:gd name="adj3" fmla="val 16667"/>
            </a:avLst>
          </a:prstGeom>
          <a:solidFill>
            <a:schemeClr val="accent3"/>
          </a:solidFill>
          <a:ln w="28575">
            <a:solidFill>
              <a:srgbClr val="C51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i="1" dirty="0" err="1">
                <a:solidFill>
                  <a:srgbClr val="C51971"/>
                </a:solidFill>
              </a:rPr>
              <a:t>Gardnerella</a:t>
            </a:r>
            <a:r>
              <a:rPr lang="en-US" sz="2200" b="1" i="1" dirty="0">
                <a:solidFill>
                  <a:srgbClr val="C51971"/>
                </a:solidFill>
              </a:rPr>
              <a:t> vaginalis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Первое место по встречаемости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Обратная корреляция с ЛБ по доле в ОБМ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Инициирует образование биоплёнок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Высокие концентрации ассоциированы с высоким видовым разнообразием УПМ в образце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4450" y="2751138"/>
            <a:ext cx="4257675" cy="2341562"/>
          </a:xfrm>
          <a:prstGeom prst="wedgeRoundRectCallout">
            <a:avLst>
              <a:gd name="adj1" fmla="val 54821"/>
              <a:gd name="adj2" fmla="val -48810"/>
              <a:gd name="adj3" fmla="val 16667"/>
            </a:avLst>
          </a:prstGeom>
          <a:solidFill>
            <a:schemeClr val="accent3"/>
          </a:solidFill>
          <a:ln w="28575">
            <a:solidFill>
              <a:srgbClr val="C51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i="1" dirty="0" err="1">
                <a:solidFill>
                  <a:srgbClr val="C51971"/>
                </a:solidFill>
              </a:rPr>
              <a:t>Atopobium</a:t>
            </a:r>
            <a:r>
              <a:rPr lang="en-US" sz="2200" b="1" i="1" dirty="0">
                <a:solidFill>
                  <a:srgbClr val="C51971"/>
                </a:solidFill>
              </a:rPr>
              <a:t> </a:t>
            </a:r>
            <a:r>
              <a:rPr lang="en-US" sz="2200" b="1" i="1" dirty="0" err="1">
                <a:solidFill>
                  <a:srgbClr val="C51971"/>
                </a:solidFill>
              </a:rPr>
              <a:t>vaginae</a:t>
            </a:r>
            <a:endParaRPr lang="en-US" sz="2200" b="1" i="1" dirty="0">
              <a:solidFill>
                <a:srgbClr val="C51971"/>
              </a:solidFill>
            </a:endParaRP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Высокое содержание коррелирует с высоким содержанием </a:t>
            </a:r>
            <a:r>
              <a:rPr lang="en-US" dirty="0">
                <a:solidFill>
                  <a:schemeClr val="tx1"/>
                </a:solidFill>
              </a:rPr>
              <a:t>G. vaginalis </a:t>
            </a:r>
            <a:r>
              <a:rPr lang="ru-RU" dirty="0">
                <a:solidFill>
                  <a:schemeClr val="tx1"/>
                </a:solidFill>
              </a:rPr>
              <a:t>в образце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Устойчив к </a:t>
            </a:r>
            <a:r>
              <a:rPr lang="ru-RU" dirty="0" err="1">
                <a:solidFill>
                  <a:schemeClr val="tx1"/>
                </a:solidFill>
              </a:rPr>
              <a:t>метронидазолу</a:t>
            </a:r>
            <a:endParaRPr lang="ru-RU" dirty="0">
              <a:solidFill>
                <a:schemeClr val="tx1"/>
              </a:solidFill>
            </a:endParaRP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Ассоциирован с рецидивами БВ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841875" y="50800"/>
            <a:ext cx="4257675" cy="2341563"/>
          </a:xfrm>
          <a:prstGeom prst="wedgeRoundRectCallout">
            <a:avLst>
              <a:gd name="adj1" fmla="val -54298"/>
              <a:gd name="adj2" fmla="val 50434"/>
              <a:gd name="adj3" fmla="val 16667"/>
            </a:avLst>
          </a:prstGeom>
          <a:solidFill>
            <a:schemeClr val="accent3"/>
          </a:solidFill>
          <a:ln w="28575">
            <a:solidFill>
              <a:srgbClr val="C51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i="1" dirty="0" err="1">
                <a:solidFill>
                  <a:srgbClr val="C51971"/>
                </a:solidFill>
              </a:rPr>
              <a:t>Prevotella</a:t>
            </a:r>
            <a:r>
              <a:rPr lang="en-US" sz="2200" b="1" i="1" dirty="0">
                <a:solidFill>
                  <a:srgbClr val="C51971"/>
                </a:solidFill>
              </a:rPr>
              <a:t> species</a:t>
            </a:r>
            <a:r>
              <a:rPr lang="ru-RU" sz="2200" b="1" i="1" dirty="0">
                <a:solidFill>
                  <a:srgbClr val="C51971"/>
                </a:solidFill>
              </a:rPr>
              <a:t>*</a:t>
            </a:r>
            <a:endParaRPr lang="en-US" sz="2200" b="1" i="1" dirty="0">
              <a:solidFill>
                <a:srgbClr val="C51971"/>
              </a:solidFill>
            </a:endParaRP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Второе место по встречаемости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Инициирует образование биоплёнок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Высокие концентрации ассоциированы с высоким видовым разнообразием УПМ в образце</a:t>
            </a:r>
          </a:p>
          <a:p>
            <a:pPr marL="182563">
              <a:buClr>
                <a:srgbClr val="C51971"/>
              </a:buClr>
              <a:defRPr/>
            </a:pPr>
            <a:r>
              <a:rPr lang="ru-RU" sz="1400" i="1" dirty="0">
                <a:solidFill>
                  <a:schemeClr val="tx1"/>
                </a:solidFill>
              </a:rPr>
              <a:t>*</a:t>
            </a:r>
            <a:r>
              <a:rPr lang="ru-RU" sz="1400" i="1" dirty="0" err="1">
                <a:solidFill>
                  <a:schemeClr val="tx1"/>
                </a:solidFill>
              </a:rPr>
              <a:t>Секвенирование</a:t>
            </a:r>
            <a:r>
              <a:rPr lang="ru-RU" sz="1400" i="1" dirty="0">
                <a:solidFill>
                  <a:schemeClr val="tx1"/>
                </a:solidFill>
              </a:rPr>
              <a:t> образцов, содержащих </a:t>
            </a:r>
            <a:r>
              <a:rPr lang="en-US" sz="1400" i="1" dirty="0" err="1">
                <a:solidFill>
                  <a:schemeClr val="tx1"/>
                </a:solidFill>
              </a:rPr>
              <a:t>Prevotella</a:t>
            </a:r>
            <a:r>
              <a:rPr lang="ru-RU" sz="1400" i="1" dirty="0">
                <a:solidFill>
                  <a:schemeClr val="tx1"/>
                </a:solidFill>
              </a:rPr>
              <a:t>, выявило 5 видов, ни один из которых нельзя назвать доминирующим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841875" y="2751138"/>
            <a:ext cx="4257675" cy="2341562"/>
          </a:xfrm>
          <a:prstGeom prst="wedgeRoundRectCallout">
            <a:avLst>
              <a:gd name="adj1" fmla="val -53439"/>
              <a:gd name="adj2" fmla="val -51154"/>
              <a:gd name="adj3" fmla="val 16667"/>
            </a:avLst>
          </a:prstGeom>
          <a:solidFill>
            <a:schemeClr val="accent3"/>
          </a:solidFill>
          <a:ln w="28575">
            <a:solidFill>
              <a:srgbClr val="C51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i="1" dirty="0" err="1">
                <a:solidFill>
                  <a:srgbClr val="C51971"/>
                </a:solidFill>
              </a:rPr>
              <a:t>Leptotrichia</a:t>
            </a:r>
            <a:r>
              <a:rPr lang="en-US" sz="2200" b="1" i="1" dirty="0">
                <a:solidFill>
                  <a:srgbClr val="C51971"/>
                </a:solidFill>
              </a:rPr>
              <a:t> </a:t>
            </a:r>
            <a:r>
              <a:rPr lang="en-US" sz="2200" b="1" i="1" dirty="0" err="1">
                <a:solidFill>
                  <a:srgbClr val="C51971"/>
                </a:solidFill>
              </a:rPr>
              <a:t>amnionii</a:t>
            </a:r>
            <a:r>
              <a:rPr lang="en-US" sz="2200" b="1" i="1" dirty="0">
                <a:solidFill>
                  <a:srgbClr val="C51971"/>
                </a:solidFill>
              </a:rPr>
              <a:t> group</a:t>
            </a:r>
          </a:p>
          <a:p>
            <a:pPr marL="182563" indent="-182563" eaLnBrk="1" hangingPunct="1">
              <a:lnSpc>
                <a:spcPct val="80000"/>
              </a:lnSpc>
              <a:spcBef>
                <a:spcPts val="413"/>
              </a:spcBef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Для двух видов – </a:t>
            </a:r>
            <a:r>
              <a:rPr lang="ru-RU" altLang="ru-RU" i="1" dirty="0">
                <a:solidFill>
                  <a:srgbClr val="000000"/>
                </a:solidFill>
              </a:rPr>
              <a:t>L. </a:t>
            </a:r>
            <a:r>
              <a:rPr lang="ru-RU" altLang="ru-RU" i="1" dirty="0" err="1">
                <a:solidFill>
                  <a:srgbClr val="000000"/>
                </a:solidFill>
              </a:rPr>
              <a:t>sanguinegens</a:t>
            </a:r>
            <a:r>
              <a:rPr lang="ru-RU" altLang="ru-RU" dirty="0">
                <a:solidFill>
                  <a:srgbClr val="000000"/>
                </a:solidFill>
              </a:rPr>
              <a:t> и </a:t>
            </a:r>
            <a:r>
              <a:rPr lang="ru-RU" altLang="ru-RU" i="1" dirty="0">
                <a:solidFill>
                  <a:srgbClr val="000000"/>
                </a:solidFill>
              </a:rPr>
              <a:t>L. </a:t>
            </a:r>
            <a:r>
              <a:rPr lang="en-US" altLang="ru-RU" i="1" dirty="0">
                <a:solidFill>
                  <a:srgbClr val="000000"/>
                </a:solidFill>
              </a:rPr>
              <a:t>a</a:t>
            </a:r>
            <a:r>
              <a:rPr lang="ru-RU" altLang="ru-RU" i="1" dirty="0" err="1">
                <a:solidFill>
                  <a:srgbClr val="000000"/>
                </a:solidFill>
              </a:rPr>
              <a:t>mnionii</a:t>
            </a:r>
            <a:r>
              <a:rPr lang="ru-RU" altLang="ru-RU" i="1" dirty="0">
                <a:solidFill>
                  <a:srgbClr val="000000"/>
                </a:solidFill>
              </a:rPr>
              <a:t> – </a:t>
            </a:r>
            <a:r>
              <a:rPr lang="ru-RU" altLang="ru-RU" dirty="0">
                <a:solidFill>
                  <a:srgbClr val="000000"/>
                </a:solidFill>
              </a:rPr>
              <a:t>показана ассоциация с акушерскими патологиями женщин (преждевременное прерывание беременности, неонатальные инфекции и послеродовой сепсис)</a:t>
            </a:r>
          </a:p>
          <a:p>
            <a:pPr marL="182563" indent="-182563">
              <a:buClr>
                <a:srgbClr val="C51971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Ассоциированы с </a:t>
            </a:r>
            <a:r>
              <a:rPr lang="ru-RU" dirty="0" err="1">
                <a:solidFill>
                  <a:schemeClr val="tx1"/>
                </a:solidFill>
              </a:rPr>
              <a:t>негонококковыми</a:t>
            </a:r>
            <a:r>
              <a:rPr lang="ru-RU" dirty="0">
                <a:solidFill>
                  <a:schemeClr val="tx1"/>
                </a:solidFill>
              </a:rPr>
              <a:t> уретритами у мужчин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6588" y="327025"/>
            <a:ext cx="4857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04161"/>
                </a:solidFill>
                <a:latin typeface="+mn-lt"/>
              </a:rPr>
              <a:t>Р</a:t>
            </a:r>
          </a:p>
          <a:p>
            <a:pPr>
              <a:defRPr/>
            </a:pPr>
            <a:r>
              <a:rPr lang="ru-RU" sz="1600" b="1" dirty="0">
                <a:solidFill>
                  <a:srgbClr val="304161"/>
                </a:solidFill>
                <a:latin typeface="+mn-lt"/>
              </a:rPr>
              <a:t>А</a:t>
            </a:r>
          </a:p>
          <a:p>
            <a:pPr>
              <a:defRPr/>
            </a:pPr>
            <a:r>
              <a:rPr lang="ru-RU" sz="1600" b="1" dirty="0">
                <a:solidFill>
                  <a:srgbClr val="304161"/>
                </a:solidFill>
                <a:latin typeface="+mn-lt"/>
              </a:rPr>
              <a:t>С</a:t>
            </a:r>
          </a:p>
          <a:p>
            <a:pPr>
              <a:defRPr/>
            </a:pPr>
            <a:r>
              <a:rPr lang="ru-RU" sz="1600" b="1" dirty="0">
                <a:solidFill>
                  <a:srgbClr val="304161"/>
                </a:solidFill>
                <a:latin typeface="+mn-lt"/>
              </a:rPr>
              <a:t>Ч</a:t>
            </a:r>
          </a:p>
          <a:p>
            <a:pPr>
              <a:defRPr/>
            </a:pPr>
            <a:r>
              <a:rPr lang="ru-RU" sz="1600" b="1" dirty="0">
                <a:solidFill>
                  <a:srgbClr val="304161"/>
                </a:solidFill>
                <a:latin typeface="+mn-lt"/>
              </a:rPr>
              <a:t>Ё</a:t>
            </a:r>
          </a:p>
          <a:p>
            <a:pPr>
              <a:defRPr/>
            </a:pPr>
            <a:r>
              <a:rPr lang="ru-RU" sz="1600" b="1" dirty="0">
                <a:solidFill>
                  <a:srgbClr val="304161"/>
                </a:solidFill>
                <a:latin typeface="+mn-lt"/>
              </a:rPr>
              <a:t>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6588" y="3108325"/>
            <a:ext cx="485775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Д</a:t>
            </a:r>
          </a:p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О</a:t>
            </a:r>
          </a:p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Л</a:t>
            </a:r>
          </a:p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И</a:t>
            </a:r>
          </a:p>
          <a:p>
            <a:pPr>
              <a:defRPr/>
            </a:pPr>
            <a:endParaRPr lang="ru-RU" sz="1300" b="1" dirty="0">
              <a:solidFill>
                <a:srgbClr val="304161"/>
              </a:solidFill>
              <a:latin typeface="+mn-lt"/>
            </a:endParaRPr>
          </a:p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В</a:t>
            </a:r>
          </a:p>
          <a:p>
            <a:pPr>
              <a:defRPr/>
            </a:pPr>
            <a:endParaRPr lang="ru-RU" sz="1300" b="1" dirty="0">
              <a:solidFill>
                <a:srgbClr val="304161"/>
              </a:solidFill>
              <a:latin typeface="+mn-lt"/>
            </a:endParaRPr>
          </a:p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О</a:t>
            </a:r>
          </a:p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Б</a:t>
            </a:r>
          </a:p>
          <a:p>
            <a:pPr>
              <a:defRPr/>
            </a:pPr>
            <a:r>
              <a:rPr lang="ru-RU" sz="1300" b="1" dirty="0">
                <a:solidFill>
                  <a:srgbClr val="304161"/>
                </a:solidFill>
                <a:latin typeface="+mn-lt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9263" y="1260475"/>
            <a:ext cx="828040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ru-RU" sz="2400"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5888" y="9525"/>
            <a:ext cx="8904287" cy="536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40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Диагностика БВ: рецидивы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1038"/>
            <a:ext cx="9144000" cy="893762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C51971"/>
                </a:solidFill>
                <a:latin typeface="+mn-lt"/>
              </a:rPr>
              <a:t>Развиваются у порядка 50% женщин через 6 месяцев после проведённой </a:t>
            </a:r>
            <a:r>
              <a:rPr lang="ru-RU" sz="2600" b="1" dirty="0">
                <a:solidFill>
                  <a:srgbClr val="C51971"/>
                </a:solidFill>
                <a:latin typeface="+mn-lt"/>
              </a:rPr>
              <a:t>антибиотикотерапии</a:t>
            </a:r>
            <a:endParaRPr lang="ru-RU" sz="2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" y="1597025"/>
            <a:ext cx="9144000" cy="12001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457200" indent="-457200" algn="ctr" eaLnBrk="1" hangingPunct="1">
              <a:buClr>
                <a:srgbClr val="C51971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latin typeface="+mn-lt"/>
              </a:rPr>
              <a:t>Могут быть связаны с наличием биоплёнок, смешанных вагинальных инфекций или антибиотикорезистентностью отдельных видов УПМ (</a:t>
            </a:r>
            <a:r>
              <a:rPr lang="en-US" sz="2400" dirty="0">
                <a:latin typeface="+mn-lt"/>
              </a:rPr>
              <a:t>e.g. </a:t>
            </a:r>
            <a:r>
              <a:rPr lang="en-US" sz="2400" i="1" dirty="0">
                <a:latin typeface="+mn-lt"/>
              </a:rPr>
              <a:t>A. </a:t>
            </a:r>
            <a:r>
              <a:rPr lang="en-US" sz="2400" i="1" dirty="0" err="1">
                <a:latin typeface="+mn-lt"/>
              </a:rPr>
              <a:t>vaginae</a:t>
            </a:r>
            <a:r>
              <a:rPr lang="en-US" sz="2400" i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и </a:t>
            </a:r>
            <a:r>
              <a:rPr lang="ru-RU" sz="2400" dirty="0" err="1">
                <a:latin typeface="+mn-lt"/>
              </a:rPr>
              <a:t>метронидазол</a:t>
            </a:r>
            <a:r>
              <a:rPr lang="ru-RU" sz="2400" dirty="0">
                <a:latin typeface="+mn-lt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" y="2751138"/>
            <a:ext cx="9144000" cy="8318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457200" indent="-457200" algn="ctr" eaLnBrk="1" hangingPunct="1">
              <a:buClr>
                <a:srgbClr val="C51971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latin typeface="+mn-lt"/>
              </a:rPr>
              <a:t>Устойчивость к </a:t>
            </a:r>
            <a:r>
              <a:rPr lang="ru-RU" sz="2400" dirty="0" err="1">
                <a:latin typeface="+mn-lt"/>
              </a:rPr>
              <a:t>метронидазолу</a:t>
            </a:r>
            <a:r>
              <a:rPr lang="ru-RU" sz="2400" dirty="0">
                <a:latin typeface="+mn-lt"/>
              </a:rPr>
              <a:t> также показана для видов рода </a:t>
            </a:r>
            <a:r>
              <a:rPr lang="en-US" sz="2400" i="1" dirty="0" err="1">
                <a:latin typeface="+mn-lt"/>
              </a:rPr>
              <a:t>Mobiluncus</a:t>
            </a:r>
            <a:r>
              <a:rPr lang="ru-RU" sz="2400" dirty="0">
                <a:latin typeface="+mn-lt"/>
              </a:rPr>
              <a:t> (ассоциированы с акушерской патологией)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9050" y="3606800"/>
            <a:ext cx="9144000" cy="15700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457200" indent="-457200" algn="ctr" eaLnBrk="1" hangingPunct="1">
              <a:buClr>
                <a:srgbClr val="C51971"/>
              </a:buClr>
              <a:buFont typeface="Wingdings" panose="05000000000000000000" pitchFamily="2" charset="2"/>
              <a:buChar char="v"/>
              <a:defRPr/>
            </a:pPr>
            <a:r>
              <a:rPr lang="en-US" altLang="ru-RU" sz="2400" i="1" dirty="0" err="1">
                <a:latin typeface="+mn-lt"/>
              </a:rPr>
              <a:t>Marrazzo</a:t>
            </a:r>
            <a:r>
              <a:rPr lang="en-US" altLang="ru-RU" sz="2400" i="1" dirty="0">
                <a:latin typeface="+mn-lt"/>
              </a:rPr>
              <a:t> et al.</a:t>
            </a:r>
            <a:r>
              <a:rPr lang="ru-RU" altLang="ru-RU" sz="2400" i="1" dirty="0">
                <a:latin typeface="+mn-lt"/>
              </a:rPr>
              <a:t>, </a:t>
            </a:r>
            <a:r>
              <a:rPr lang="en-US" altLang="ru-RU" sz="2400" i="1" dirty="0">
                <a:latin typeface="+mn-lt"/>
              </a:rPr>
              <a:t>2008</a:t>
            </a:r>
            <a:r>
              <a:rPr lang="ru-RU" altLang="ru-RU" sz="2400" i="1" dirty="0">
                <a:latin typeface="+mn-lt"/>
              </a:rPr>
              <a:t>: </a:t>
            </a:r>
            <a:r>
              <a:rPr lang="ru-RU" sz="2400" dirty="0">
                <a:latin typeface="+mn-lt"/>
              </a:rPr>
              <a:t>Риск рецидивов БВ после лечения выше:</a:t>
            </a:r>
          </a:p>
          <a:p>
            <a:pPr marL="342900" indent="-342900" algn="ctr" eaLnBrk="1" hangingPunct="1">
              <a:buClr>
                <a:srgbClr val="C51971"/>
              </a:buClr>
              <a:buFontTx/>
              <a:buChar char="-"/>
              <a:defRPr/>
            </a:pPr>
            <a:r>
              <a:rPr lang="ru-RU" sz="2400" dirty="0">
                <a:latin typeface="+mn-lt"/>
              </a:rPr>
              <a:t>в 2 раза, если выявляется </a:t>
            </a:r>
            <a:r>
              <a:rPr lang="en-US" sz="2400" dirty="0">
                <a:latin typeface="+mn-lt"/>
              </a:rPr>
              <a:t>BVAB1</a:t>
            </a:r>
            <a:endParaRPr lang="ru-RU" sz="2400" dirty="0">
              <a:latin typeface="+mn-lt"/>
            </a:endParaRPr>
          </a:p>
          <a:p>
            <a:pPr marL="342900" indent="-342900" algn="ctr" eaLnBrk="1" hangingPunct="1">
              <a:buClr>
                <a:srgbClr val="C51971"/>
              </a:buClr>
              <a:buFontTx/>
              <a:buChar char="-"/>
              <a:defRPr/>
            </a:pPr>
            <a:r>
              <a:rPr lang="ru-RU" sz="2400" b="1" dirty="0">
                <a:solidFill>
                  <a:srgbClr val="C51971"/>
                </a:solidFill>
                <a:latin typeface="+mn-lt"/>
              </a:rPr>
              <a:t>в 9 раз, если выявляется </a:t>
            </a:r>
            <a:r>
              <a:rPr lang="en-US" sz="2400" b="1" dirty="0">
                <a:solidFill>
                  <a:srgbClr val="C51971"/>
                </a:solidFill>
                <a:latin typeface="+mn-lt"/>
              </a:rPr>
              <a:t>BVAB2</a:t>
            </a:r>
            <a:endParaRPr lang="ru-RU" sz="2400" b="1" dirty="0">
              <a:solidFill>
                <a:srgbClr val="C51971"/>
              </a:solidFill>
              <a:latin typeface="+mn-lt"/>
            </a:endParaRPr>
          </a:p>
          <a:p>
            <a:pPr marL="342900" indent="-342900" algn="ctr" eaLnBrk="1" hangingPunct="1">
              <a:buClr>
                <a:srgbClr val="C51971"/>
              </a:buClr>
              <a:buFontTx/>
              <a:buChar char="-"/>
              <a:defRPr/>
            </a:pPr>
            <a:r>
              <a:rPr lang="ru-RU" sz="2400" dirty="0">
                <a:latin typeface="+mn-lt"/>
              </a:rPr>
              <a:t>в 3 раз, если выявляется </a:t>
            </a:r>
            <a:r>
              <a:rPr lang="en-US" sz="2400" dirty="0">
                <a:latin typeface="+mn-lt"/>
              </a:rPr>
              <a:t>BVAB</a:t>
            </a:r>
            <a:r>
              <a:rPr lang="ru-RU" sz="2400" dirty="0">
                <a:latin typeface="+mn-lt"/>
              </a:rPr>
              <a:t>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375" y="4057650"/>
            <a:ext cx="2160588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49263" y="1690688"/>
            <a:ext cx="828040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ru-RU" sz="2400"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9050" y="9525"/>
            <a:ext cx="9163050" cy="536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4000" b="1" kern="0" dirty="0">
                <a:solidFill>
                  <a:srgbClr val="304161"/>
                </a:solidFill>
                <a:latin typeface="+mj-lt"/>
                <a:ea typeface="+mj-ea"/>
                <a:cs typeface="+mj-cs"/>
              </a:rPr>
              <a:t>Диагностика БВ: смешанные инфекции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1038"/>
            <a:ext cx="9144000" cy="893762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C51971"/>
                </a:solidFill>
                <a:latin typeface="+mn-lt"/>
              </a:rPr>
              <a:t>Убеждение, что БВ обычно протекает как самостоятельное заболевание, сегодня должно быть пересмотрено*</a:t>
            </a:r>
            <a:endParaRPr lang="ru-RU" sz="2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" y="1597025"/>
            <a:ext cx="9144000" cy="12001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457200" indent="-457200" algn="ctr" eaLnBrk="1" hangingPunct="1">
              <a:buClr>
                <a:srgbClr val="C51971"/>
              </a:buClr>
              <a:buFont typeface="Wingdings" panose="05000000000000000000" pitchFamily="2" charset="2"/>
              <a:buChar char="v"/>
              <a:defRPr/>
            </a:pPr>
            <a:r>
              <a:rPr lang="ru-RU" sz="2400" i="1" dirty="0">
                <a:latin typeface="+mn-lt"/>
              </a:rPr>
              <a:t>Е.В. </a:t>
            </a:r>
            <a:r>
              <a:rPr lang="ru-RU" sz="2400" i="1" dirty="0" err="1">
                <a:latin typeface="+mn-lt"/>
              </a:rPr>
              <a:t>Липова</a:t>
            </a:r>
            <a:r>
              <a:rPr lang="ru-RU" sz="2400" i="1" dirty="0">
                <a:latin typeface="+mn-lt"/>
              </a:rPr>
              <a:t>, Р.С. </a:t>
            </a:r>
            <a:r>
              <a:rPr lang="ru-RU" sz="2400" i="1" dirty="0" err="1">
                <a:latin typeface="+mn-lt"/>
              </a:rPr>
              <a:t>Хрзаян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>
                <a:latin typeface="+mn-lt"/>
              </a:rPr>
              <a:t>(2006): </a:t>
            </a:r>
            <a:r>
              <a:rPr lang="ru-RU" sz="2400" dirty="0">
                <a:latin typeface="+mn-lt"/>
              </a:rPr>
              <a:t>У каждой третьей пациентки с БВ были выявлены грибы рода </a:t>
            </a:r>
            <a:r>
              <a:rPr lang="en-US" sz="2400" dirty="0">
                <a:latin typeface="+mn-lt"/>
              </a:rPr>
              <a:t>Candida</a:t>
            </a:r>
            <a:r>
              <a:rPr lang="ru-RU" sz="2400" dirty="0">
                <a:latin typeface="+mn-lt"/>
              </a:rPr>
              <a:t>, а у каждой пятой наблюдался </a:t>
            </a:r>
            <a:r>
              <a:rPr lang="ru-RU" sz="2400" dirty="0" err="1">
                <a:latin typeface="+mn-lt"/>
              </a:rPr>
              <a:t>манифестный</a:t>
            </a:r>
            <a:r>
              <a:rPr lang="ru-RU" sz="2400" dirty="0">
                <a:latin typeface="+mn-lt"/>
              </a:rPr>
              <a:t> кандидоз </a:t>
            </a:r>
            <a:endParaRPr lang="ru-RU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" y="2751138"/>
            <a:ext cx="9144000" cy="12017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>
              <a:buClr>
                <a:srgbClr val="C51971"/>
              </a:buClr>
              <a:buFont typeface="Wingdings" panose="05000000000000000000" pitchFamily="2" charset="2"/>
              <a:buChar char="v"/>
              <a:defRPr/>
            </a:pPr>
            <a:r>
              <a:rPr lang="ru-RU" sz="2400" i="1" dirty="0">
                <a:latin typeface="+mn-lt"/>
              </a:rPr>
              <a:t>А.А. Олина (2009): </a:t>
            </a:r>
            <a:r>
              <a:rPr lang="ru-RU" sz="2400" dirty="0">
                <a:latin typeface="+mn-lt"/>
              </a:rPr>
              <a:t>Изолированный БВ – только у 1% обследуемых. Сочетание «БВ + кандидоз» - у 10,7% женщин. Грибы рода </a:t>
            </a:r>
            <a:r>
              <a:rPr lang="en-US" sz="2400" dirty="0">
                <a:latin typeface="+mn-lt"/>
              </a:rPr>
              <a:t>Candida </a:t>
            </a:r>
            <a:r>
              <a:rPr lang="ru-RU" sz="2400" dirty="0">
                <a:latin typeface="+mn-lt"/>
              </a:rPr>
              <a:t>были выявлены у 32,5% женщин с БВ.</a:t>
            </a:r>
            <a:endParaRPr lang="ru-RU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9050" y="3967163"/>
            <a:ext cx="9144000" cy="830262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marL="457200" indent="-457200" algn="ctr" eaLnBrk="1" hangingPunct="1">
              <a:buClr>
                <a:srgbClr val="C51971"/>
              </a:buClr>
              <a:buFont typeface="Wingdings" panose="05000000000000000000" pitchFamily="2" charset="2"/>
              <a:buChar char="v"/>
              <a:defRPr/>
            </a:pPr>
            <a:r>
              <a:rPr lang="en-US" altLang="ru-RU" sz="2400" i="1" dirty="0">
                <a:latin typeface="+mn-lt"/>
              </a:rPr>
              <a:t>A. Fan </a:t>
            </a:r>
            <a:r>
              <a:rPr lang="en-US" altLang="ru-RU" sz="2400" i="1" dirty="0">
                <a:latin typeface="+mn-lt"/>
              </a:rPr>
              <a:t>et al.</a:t>
            </a:r>
            <a:r>
              <a:rPr lang="ru-RU" altLang="ru-RU" sz="2400" i="1" dirty="0">
                <a:latin typeface="+mn-lt"/>
              </a:rPr>
              <a:t>, </a:t>
            </a:r>
            <a:r>
              <a:rPr lang="en-US" altLang="ru-RU" sz="2400" i="1" dirty="0">
                <a:latin typeface="+mn-lt"/>
              </a:rPr>
              <a:t>201</a:t>
            </a:r>
            <a:r>
              <a:rPr lang="ru-RU" altLang="ru-RU" sz="2400" i="1" dirty="0">
                <a:latin typeface="+mn-lt"/>
              </a:rPr>
              <a:t>2: </a:t>
            </a:r>
            <a:r>
              <a:rPr lang="ru-RU" altLang="ru-RU" sz="2400" dirty="0">
                <a:latin typeface="+mn-lt"/>
              </a:rPr>
              <a:t>Сочетание «БВ + </a:t>
            </a:r>
            <a:r>
              <a:rPr lang="ru-RU" altLang="ru-RU" sz="2400" dirty="0" err="1">
                <a:latin typeface="+mn-lt"/>
              </a:rPr>
              <a:t>вульвовагинальный</a:t>
            </a:r>
            <a:r>
              <a:rPr lang="ru-RU" altLang="ru-RU" sz="2400" dirty="0">
                <a:latin typeface="+mn-lt"/>
              </a:rPr>
              <a:t> кандидоз» было выявлено у 9,44% женщин</a:t>
            </a:r>
            <a:endParaRPr lang="ru-RU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88" y="4767263"/>
            <a:ext cx="88915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i="1" dirty="0">
                <a:latin typeface="+mn-lt"/>
              </a:rPr>
              <a:t>* </a:t>
            </a:r>
            <a:r>
              <a:rPr lang="ru-RU" sz="1400" i="1" dirty="0">
                <a:latin typeface="+mn-lt"/>
              </a:rPr>
              <a:t>Т.Н. </a:t>
            </a:r>
            <a:r>
              <a:rPr lang="ru-RU" sz="1400" i="1" dirty="0" err="1">
                <a:latin typeface="+mn-lt"/>
              </a:rPr>
              <a:t>Бебнева</a:t>
            </a:r>
            <a:r>
              <a:rPr lang="ru-RU" sz="1400" i="1" dirty="0">
                <a:latin typeface="+mn-lt"/>
              </a:rPr>
              <a:t>, Т.А. Добрецова «Смешанные вагинальные инфекции: новая идеология», 2016</a:t>
            </a:r>
            <a:endParaRPr lang="ru-RU" sz="1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595959"/>
      </a:lt1>
      <a:dk2>
        <a:srgbClr val="002060"/>
      </a:dk2>
      <a:lt2>
        <a:srgbClr val="0070C0"/>
      </a:lt2>
      <a:accent1>
        <a:srgbClr val="9900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</TotalTime>
  <Words>918</Words>
  <Application>Microsoft Office PowerPoint</Application>
  <PresentationFormat>Экран (16:9)</PresentationFormat>
  <Paragraphs>133</Paragraphs>
  <Slides>12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Wingdings</vt:lpstr>
      <vt:lpstr>Times New Roman</vt:lpstr>
      <vt:lpstr>Оформление по умолчанию</vt:lpstr>
      <vt:lpstr>Microsoft Excel 97-2003 Worksheet</vt:lpstr>
      <vt:lpstr>Диаграмма Microsoft Excel</vt:lpstr>
      <vt:lpstr>Презентация PowerPoint</vt:lpstr>
      <vt:lpstr>Бактериальный вагиноз (БВ)</vt:lpstr>
      <vt:lpstr>БВ: куда направлен вектор исследований?</vt:lpstr>
      <vt:lpstr>БВ: дисбаланс микрофлоры и УПМ «нормы»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Бактериальный вагиноз – одна из основных загадок в репродуктивной медицине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Очень длинное  и сложное название  самой важной презентации</dc:title>
  <dc:creator>Anna</dc:creator>
  <cp:lastModifiedBy>Ольга Батина</cp:lastModifiedBy>
  <cp:revision>358</cp:revision>
  <cp:lastPrinted>2015-10-20T22:21:57Z</cp:lastPrinted>
  <dcterms:created xsi:type="dcterms:W3CDTF">2007-08-16T13:29:24Z</dcterms:created>
  <dcterms:modified xsi:type="dcterms:W3CDTF">2017-10-13T06:14:47Z</dcterms:modified>
</cp:coreProperties>
</file>